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26" r:id="rId4"/>
    <p:sldMasterId id="2147483724" r:id="rId5"/>
    <p:sldMasterId id="2147483721" r:id="rId6"/>
  </p:sldMasterIdLst>
  <p:notesMasterIdLst>
    <p:notesMasterId r:id="rId16"/>
  </p:notesMasterIdLst>
  <p:handoutMasterIdLst>
    <p:handoutMasterId r:id="rId17"/>
  </p:handoutMasterIdLst>
  <p:sldIdLst>
    <p:sldId id="2147480221" r:id="rId7"/>
    <p:sldId id="2147480183" r:id="rId8"/>
    <p:sldId id="2147480337" r:id="rId9"/>
    <p:sldId id="2147480338" r:id="rId10"/>
    <p:sldId id="2147480184" r:id="rId11"/>
    <p:sldId id="2147480186" r:id="rId12"/>
    <p:sldId id="2147480345" r:id="rId13"/>
    <p:sldId id="2147480344" r:id="rId14"/>
    <p:sldId id="2147480346" r:id="rId15"/>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55BC09-4313-2038-EF1F-590064EBA8F1}" name="菅沼 舞" initials="菅沼" userId="S::suganuma@jscp.or.jp::babd8382-b282-410a-ab4f-dd9e9b0dec05" providerId="AD"/>
  <p188:author id="{86F8AEE2-CD90-BFD8-E778-771D24773458}" name="松田 芳明" initials="芳松" userId="S::matsuda.yoshiaki@jscp.or.jp::9969eb2e-458a-4832-a876-7bf944cac8b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39E77B"/>
    <a:srgbClr val="FF9933"/>
    <a:srgbClr val="00CC99"/>
    <a:srgbClr val="33CCFF"/>
    <a:srgbClr val="00FFFF"/>
    <a:srgbClr val="FFCC99"/>
    <a:srgbClr val="33CC33"/>
    <a:srgbClr val="00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43" autoAdjust="0"/>
    <p:restoredTop sz="95026" autoAdjust="0"/>
  </p:normalViewPr>
  <p:slideViewPr>
    <p:cSldViewPr snapToGrid="0">
      <p:cViewPr varScale="1">
        <p:scale>
          <a:sx n="79" d="100"/>
          <a:sy n="79" d="100"/>
        </p:scale>
        <p:origin x="1368" y="67"/>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40" d="100"/>
        <a:sy n="140" d="100"/>
      </p:scale>
      <p:origin x="0" y="-14640"/>
    </p:cViewPr>
  </p:sorterViewPr>
  <p:notesViewPr>
    <p:cSldViewPr snapToGrid="0" showGuides="1">
      <p:cViewPr varScale="1">
        <p:scale>
          <a:sx n="73" d="100"/>
          <a:sy n="73" d="100"/>
        </p:scale>
        <p:origin x="399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CE1C326-349F-71B4-1728-B6D4B5A60D91}"/>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CF09944-2FC8-DAB8-8971-F6C95E1E9F53}"/>
              </a:ext>
            </a:extLst>
          </p:cNvPr>
          <p:cNvSpPr>
            <a:spLocks noGrp="1"/>
          </p:cNvSpPr>
          <p:nvPr>
            <p:ph type="dt" sz="quarter" idx="1"/>
          </p:nvPr>
        </p:nvSpPr>
        <p:spPr>
          <a:xfrm>
            <a:off x="4022725" y="0"/>
            <a:ext cx="3078163" cy="512763"/>
          </a:xfrm>
          <a:prstGeom prst="rect">
            <a:avLst/>
          </a:prstGeom>
        </p:spPr>
        <p:txBody>
          <a:bodyPr vert="horz" lIns="91440" tIns="45720" rIns="91440" bIns="45720" rtlCol="0"/>
          <a:lstStyle>
            <a:lvl1pPr algn="r">
              <a:defRPr sz="1200"/>
            </a:lvl1pPr>
          </a:lstStyle>
          <a:p>
            <a:fld id="{2C732692-4D1C-477A-81AC-2EE7ED9ECEBC}" type="datetimeFigureOut">
              <a:rPr kumimoji="1" lang="ja-JP" altLang="en-US" smtClean="0"/>
              <a:t>2025/7/23</a:t>
            </a:fld>
            <a:endParaRPr kumimoji="1" lang="ja-JP" altLang="en-US"/>
          </a:p>
        </p:txBody>
      </p:sp>
      <p:sp>
        <p:nvSpPr>
          <p:cNvPr id="4" name="フッター プレースホルダー 3">
            <a:extLst>
              <a:ext uri="{FF2B5EF4-FFF2-40B4-BE49-F238E27FC236}">
                <a16:creationId xmlns:a16="http://schemas.microsoft.com/office/drawing/2014/main" id="{0F85D6C3-6866-B789-F998-FC7A868F2C7C}"/>
              </a:ext>
            </a:extLst>
          </p:cNvPr>
          <p:cNvSpPr>
            <a:spLocks noGrp="1"/>
          </p:cNvSpPr>
          <p:nvPr>
            <p:ph type="ftr" sz="quarter" idx="2"/>
          </p:nvPr>
        </p:nvSpPr>
        <p:spPr>
          <a:xfrm>
            <a:off x="0" y="9720263"/>
            <a:ext cx="3078163" cy="51276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28146A9-E015-4123-0E3D-B41A9463C6C9}"/>
              </a:ext>
            </a:extLst>
          </p:cNvPr>
          <p:cNvSpPr>
            <a:spLocks noGrp="1"/>
          </p:cNvSpPr>
          <p:nvPr>
            <p:ph type="sldNum" sz="quarter" idx="3"/>
          </p:nvPr>
        </p:nvSpPr>
        <p:spPr>
          <a:xfrm>
            <a:off x="4022725" y="9720263"/>
            <a:ext cx="3078163" cy="512762"/>
          </a:xfrm>
          <a:prstGeom prst="rect">
            <a:avLst/>
          </a:prstGeom>
        </p:spPr>
        <p:txBody>
          <a:bodyPr vert="horz" lIns="91440" tIns="45720" rIns="91440" bIns="45720" rtlCol="0" anchor="b"/>
          <a:lstStyle>
            <a:lvl1pPr algn="r">
              <a:defRPr sz="1200"/>
            </a:lvl1pPr>
          </a:lstStyle>
          <a:p>
            <a:fld id="{59AF1D7A-B948-4F38-A16D-561A9572CB2D}" type="slidenum">
              <a:rPr kumimoji="1" lang="ja-JP" altLang="en-US" smtClean="0"/>
              <a:t>‹#›</a:t>
            </a:fld>
            <a:endParaRPr kumimoji="1" lang="ja-JP" altLang="en-US"/>
          </a:p>
        </p:txBody>
      </p:sp>
    </p:spTree>
    <p:extLst>
      <p:ext uri="{BB962C8B-B14F-4D97-AF65-F5344CB8AC3E}">
        <p14:creationId xmlns:p14="http://schemas.microsoft.com/office/powerpoint/2010/main" val="112212393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223" userDrawn="1">
          <p15:clr>
            <a:srgbClr val="F26B43"/>
          </p15:clr>
        </p15:guide>
        <p15:guide id="2" pos="2237"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fld id="{A12FC802-A218-4FB3-9B1D-ED8101AF4219}" type="datetimeFigureOut">
              <a:rPr kumimoji="1" lang="ja-JP" altLang="en-US" smtClean="0"/>
              <a:t>2025/7/23</a:t>
            </a:fld>
            <a:endParaRPr kumimoji="1" lang="ja-JP" altLang="en-US"/>
          </a:p>
        </p:txBody>
      </p:sp>
      <p:sp>
        <p:nvSpPr>
          <p:cNvPr id="4" name="スライド イメージ プレースホルダー 3"/>
          <p:cNvSpPr>
            <a:spLocks noGrp="1" noRot="1" noChangeAspect="1"/>
          </p:cNvSpPr>
          <p:nvPr>
            <p:ph type="sldImg" idx="2"/>
          </p:nvPr>
        </p:nvSpPr>
        <p:spPr>
          <a:xfrm>
            <a:off x="1406119" y="639447"/>
            <a:ext cx="4289288" cy="3216966"/>
          </a:xfrm>
          <a:prstGeom prst="rect">
            <a:avLst/>
          </a:prstGeom>
          <a:noFill/>
          <a:ln w="12700">
            <a:solidFill>
              <a:prstClr val="black"/>
            </a:solidFill>
          </a:ln>
        </p:spPr>
        <p:txBody>
          <a:bodyPr vert="horz" lIns="99057" tIns="49528" rIns="99057" bIns="49528" rtlCol="0" anchor="ctr"/>
          <a:lstStyle/>
          <a:p>
            <a:endParaRPr lang="ja-JP" altLang="en-US"/>
          </a:p>
        </p:txBody>
      </p:sp>
      <p:sp>
        <p:nvSpPr>
          <p:cNvPr id="5" name="ノート プレースホルダー 4"/>
          <p:cNvSpPr>
            <a:spLocks noGrp="1"/>
          </p:cNvSpPr>
          <p:nvPr>
            <p:ph type="body" sz="quarter" idx="3"/>
          </p:nvPr>
        </p:nvSpPr>
        <p:spPr>
          <a:xfrm>
            <a:off x="710248" y="4088674"/>
            <a:ext cx="5681980" cy="5408023"/>
          </a:xfrm>
          <a:prstGeom prst="rect">
            <a:avLst/>
          </a:prstGeom>
        </p:spPr>
        <p:txBody>
          <a:bodyPr vert="horz" lIns="99057" tIns="49528" rIns="99057" bIns="495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A9E238EE-05F2-40C0-9BD7-93123F2990C9}" type="slidenum">
              <a:rPr kumimoji="1" lang="ja-JP" altLang="en-US" smtClean="0"/>
              <a:t>‹#›</a:t>
            </a:fld>
            <a:endParaRPr kumimoji="1" lang="ja-JP" altLang="en-US"/>
          </a:p>
        </p:txBody>
      </p:sp>
    </p:spTree>
    <p:extLst>
      <p:ext uri="{BB962C8B-B14F-4D97-AF65-F5344CB8AC3E}">
        <p14:creationId xmlns:p14="http://schemas.microsoft.com/office/powerpoint/2010/main" val="327701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223" userDrawn="1">
          <p15:clr>
            <a:srgbClr val="F26B43"/>
          </p15:clr>
        </p15:guide>
        <p15:guide id="2" pos="2237"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0E5FAB-B117-D45F-BD3E-0CF465AD5B1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BAD9FB5-786F-A1C2-6856-0D4670868910}"/>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14F8FA13-8BE3-E217-DCA1-37E6A695421B}"/>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101CA4BE-7B14-4004-E637-50C2F375BA00}"/>
              </a:ext>
            </a:extLst>
          </p:cNvPr>
          <p:cNvSpPr>
            <a:spLocks noGrp="1"/>
          </p:cNvSpPr>
          <p:nvPr>
            <p:ph type="sldNum" sz="quarter" idx="5"/>
          </p:nvPr>
        </p:nvSpPr>
        <p:spPr/>
        <p:txBody>
          <a:bodyPr/>
          <a:lstStyle/>
          <a:p>
            <a:fld id="{5956B0C1-2C1D-4B9E-A829-A8B0C45D2256}" type="slidenum">
              <a:rPr kumimoji="1" lang="ja-JP" altLang="en-US" smtClean="0"/>
              <a:t>0</a:t>
            </a:fld>
            <a:endParaRPr kumimoji="1" lang="ja-JP" altLang="en-US"/>
          </a:p>
        </p:txBody>
      </p:sp>
    </p:spTree>
    <p:extLst>
      <p:ext uri="{BB962C8B-B14F-4D97-AF65-F5344CB8AC3E}">
        <p14:creationId xmlns:p14="http://schemas.microsoft.com/office/powerpoint/2010/main" val="1573288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9D4B0-1BD8-D4BC-4E4F-597FAE376D9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7EB00D4-E88C-462E-1D57-849718058DD7}"/>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68E18B64-32EB-3A07-0C04-736885903AC2}"/>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4F8D679C-0DC4-BD47-FE81-9B5E1E51BD55}"/>
              </a:ext>
            </a:extLst>
          </p:cNvPr>
          <p:cNvSpPr>
            <a:spLocks noGrp="1"/>
          </p:cNvSpPr>
          <p:nvPr>
            <p:ph type="sldNum" sz="quarter" idx="5"/>
          </p:nvPr>
        </p:nvSpPr>
        <p:spPr/>
        <p:txBody>
          <a:bodyPr/>
          <a:lstStyle/>
          <a:p>
            <a:fld id="{5956B0C1-2C1D-4B9E-A829-A8B0C45D2256}" type="slidenum">
              <a:rPr kumimoji="1" lang="ja-JP" altLang="en-US" smtClean="0"/>
              <a:t>1</a:t>
            </a:fld>
            <a:endParaRPr kumimoji="1" lang="ja-JP" altLang="en-US"/>
          </a:p>
        </p:txBody>
      </p:sp>
    </p:spTree>
    <p:extLst>
      <p:ext uri="{BB962C8B-B14F-4D97-AF65-F5344CB8AC3E}">
        <p14:creationId xmlns:p14="http://schemas.microsoft.com/office/powerpoint/2010/main" val="3264283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06525" y="639763"/>
            <a:ext cx="4289425" cy="3216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9E238EE-05F2-40C0-9BD7-93123F2990C9}" type="slidenum">
              <a:rPr kumimoji="1" lang="ja-JP" altLang="en-US" smtClean="0"/>
              <a:t>2</a:t>
            </a:fld>
            <a:endParaRPr kumimoji="1" lang="ja-JP" altLang="en-US"/>
          </a:p>
        </p:txBody>
      </p:sp>
    </p:spTree>
    <p:extLst>
      <p:ext uri="{BB962C8B-B14F-4D97-AF65-F5344CB8AC3E}">
        <p14:creationId xmlns:p14="http://schemas.microsoft.com/office/powerpoint/2010/main" val="2707276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DA423-FD26-25AE-B5FF-323DD2CE036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8727AA4-37D5-1390-98A7-F5729BCD0527}"/>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C36EC746-02F5-AFC3-9BF5-3A4BEE1CB4BA}"/>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89FC22CA-E999-3FD3-BB01-520D905F6D1D}"/>
              </a:ext>
            </a:extLst>
          </p:cNvPr>
          <p:cNvSpPr>
            <a:spLocks noGrp="1"/>
          </p:cNvSpPr>
          <p:nvPr>
            <p:ph type="sldNum" sz="quarter" idx="5"/>
          </p:nvPr>
        </p:nvSpPr>
        <p:spPr/>
        <p:txBody>
          <a:bodyPr/>
          <a:lstStyle/>
          <a:p>
            <a:fld id="{5956B0C1-2C1D-4B9E-A829-A8B0C45D2256}" type="slidenum">
              <a:rPr kumimoji="1" lang="ja-JP" altLang="en-US" smtClean="0"/>
              <a:t>4</a:t>
            </a:fld>
            <a:endParaRPr kumimoji="1" lang="ja-JP" altLang="en-US"/>
          </a:p>
        </p:txBody>
      </p:sp>
    </p:spTree>
    <p:extLst>
      <p:ext uri="{BB962C8B-B14F-4D97-AF65-F5344CB8AC3E}">
        <p14:creationId xmlns:p14="http://schemas.microsoft.com/office/powerpoint/2010/main" val="1330391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29AE23-88F6-399E-2BA7-6627A7A161C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76AE72D-3E25-A817-ED32-A2D926F7F27F}"/>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D2615C4E-0524-E537-4226-FE04006CB5D1}"/>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CAC53586-3319-8424-961E-71742AD3B263}"/>
              </a:ext>
            </a:extLst>
          </p:cNvPr>
          <p:cNvSpPr>
            <a:spLocks noGrp="1"/>
          </p:cNvSpPr>
          <p:nvPr>
            <p:ph type="sldNum" sz="quarter" idx="5"/>
          </p:nvPr>
        </p:nvSpPr>
        <p:spPr/>
        <p:txBody>
          <a:bodyPr/>
          <a:lstStyle/>
          <a:p>
            <a:fld id="{5956B0C1-2C1D-4B9E-A829-A8B0C45D2256}" type="slidenum">
              <a:rPr kumimoji="1" lang="ja-JP" altLang="en-US" smtClean="0"/>
              <a:t>5</a:t>
            </a:fld>
            <a:endParaRPr kumimoji="1" lang="ja-JP" altLang="en-US"/>
          </a:p>
        </p:txBody>
      </p:sp>
    </p:spTree>
    <p:extLst>
      <p:ext uri="{BB962C8B-B14F-4D97-AF65-F5344CB8AC3E}">
        <p14:creationId xmlns:p14="http://schemas.microsoft.com/office/powerpoint/2010/main" val="644809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791704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981892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②">
    <p:spTree>
      <p:nvGrpSpPr>
        <p:cNvPr id="1" name=""/>
        <p:cNvGrpSpPr/>
        <p:nvPr/>
      </p:nvGrpSpPr>
      <p:grpSpPr>
        <a:xfrm>
          <a:off x="0" y="0"/>
          <a:ext cx="0" cy="0"/>
          <a:chOff x="0" y="0"/>
          <a:chExt cx="0" cy="0"/>
        </a:xfrm>
      </p:grpSpPr>
      <p:sp>
        <p:nvSpPr>
          <p:cNvPr id="13" name="テキスト プレースホルダー 18">
            <a:extLst>
              <a:ext uri="{FF2B5EF4-FFF2-40B4-BE49-F238E27FC236}">
                <a16:creationId xmlns:a16="http://schemas.microsoft.com/office/drawing/2014/main" id="{CC237073-DB9E-B9D0-4447-D20FD7B42149}"/>
              </a:ext>
            </a:extLst>
          </p:cNvPr>
          <p:cNvSpPr>
            <a:spLocks noGrp="1"/>
          </p:cNvSpPr>
          <p:nvPr>
            <p:ph type="body" sz="quarter" idx="11"/>
          </p:nvPr>
        </p:nvSpPr>
        <p:spPr>
          <a:xfrm>
            <a:off x="5220073" y="156220"/>
            <a:ext cx="3463316" cy="496888"/>
          </a:xfrm>
        </p:spPr>
        <p:txBody>
          <a:bodyPr>
            <a:noAutofit/>
          </a:bodyPr>
          <a:lstStyle>
            <a:lvl1pPr marL="0" indent="0" algn="r">
              <a:buNone/>
              <a:defRPr sz="1500">
                <a:solidFill>
                  <a:schemeClr val="tx1">
                    <a:lumMod val="75000"/>
                    <a:lumOff val="25000"/>
                  </a:schemeClr>
                </a:solidFill>
              </a:defRPr>
            </a:lvl1pPr>
            <a:lvl2pPr marL="316523" indent="0">
              <a:buNone/>
              <a:defRPr/>
            </a:lvl2pPr>
          </a:lstStyle>
          <a:p>
            <a:pPr lvl="0"/>
            <a:r>
              <a:rPr kumimoji="1" lang="ja-JP" altLang="en-US" dirty="0"/>
              <a:t>マスター テキストの書式設定</a:t>
            </a:r>
          </a:p>
        </p:txBody>
      </p:sp>
      <p:sp>
        <p:nvSpPr>
          <p:cNvPr id="2" name="Rectangle 5">
            <a:extLst>
              <a:ext uri="{FF2B5EF4-FFF2-40B4-BE49-F238E27FC236}">
                <a16:creationId xmlns:a16="http://schemas.microsoft.com/office/drawing/2014/main" id="{C61787D0-C875-2854-C817-D35532F556E1}"/>
              </a:ext>
            </a:extLst>
          </p:cNvPr>
          <p:cNvSpPr>
            <a:spLocks noChangeArrowheads="1"/>
          </p:cNvSpPr>
          <p:nvPr userDrawn="1"/>
        </p:nvSpPr>
        <p:spPr bwMode="auto">
          <a:xfrm>
            <a:off x="0" y="6540531"/>
            <a:ext cx="9143998" cy="17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305" tIns="31652" rIns="63305" bIns="31652"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33062" rtl="0" eaLnBrk="0" fontAlgn="base" latinLnBrk="0" hangingPunct="0">
              <a:lnSpc>
                <a:spcPct val="100000"/>
              </a:lnSpc>
              <a:spcBef>
                <a:spcPct val="0"/>
              </a:spcBef>
              <a:spcAft>
                <a:spcPct val="0"/>
              </a:spcAft>
              <a:buClrTx/>
              <a:buSzTx/>
              <a:buFontTx/>
              <a:buNone/>
              <a:tabLst/>
              <a:defRPr/>
            </a:pPr>
            <a:r>
              <a:rPr kumimoji="0" lang="en-US" altLang="ja-JP"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©202</a:t>
            </a:r>
            <a:r>
              <a:rPr kumimoji="0" lang="ja-JP" altLang="en-US"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５</a:t>
            </a:r>
            <a:r>
              <a:rPr kumimoji="0" lang="en-US" altLang="ja-JP"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 JSCP</a:t>
            </a:r>
            <a:endParaRPr kumimoji="0" lang="ja-JP" altLang="ja-JP" sz="525"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pic>
        <p:nvPicPr>
          <p:cNvPr id="3" name="図 2">
            <a:extLst>
              <a:ext uri="{FF2B5EF4-FFF2-40B4-BE49-F238E27FC236}">
                <a16:creationId xmlns:a16="http://schemas.microsoft.com/office/drawing/2014/main" id="{D3C72DDB-4BF4-B406-D7D1-2888EF5902F4}"/>
              </a:ext>
            </a:extLst>
          </p:cNvPr>
          <p:cNvPicPr>
            <a:picLocks noChangeAspect="1"/>
          </p:cNvPicPr>
          <p:nvPr userDrawn="1"/>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0658" y="156220"/>
            <a:ext cx="3463316" cy="582564"/>
          </a:xfrm>
          <a:prstGeom prst="rect">
            <a:avLst/>
          </a:prstGeom>
        </p:spPr>
      </p:pic>
    </p:spTree>
    <p:extLst>
      <p:ext uri="{BB962C8B-B14F-4D97-AF65-F5344CB8AC3E}">
        <p14:creationId xmlns:p14="http://schemas.microsoft.com/office/powerpoint/2010/main" val="2340089248"/>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guide id="3" pos="5465">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2163254993"/>
      </p:ext>
    </p:extLst>
  </p:cSld>
  <p:clrMap bg1="lt1" tx1="dk1" bg2="lt2" tx2="dk2" accent1="accent1" accent2="accent2" accent3="accent3" accent4="accent4" accent5="accent5" accent6="accent6" hlink="hlink" folHlink="folHlink"/>
  <p:sldLayoutIdLst>
    <p:sldLayoutId id="2147483727"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886738299"/>
      </p:ext>
    </p:extLst>
  </p:cSld>
  <p:clrMap bg1="lt1" tx1="dk1" bg2="lt2" tx2="dk2" accent1="accent1" accent2="accent2" accent3="accent3" accent4="accent4" accent5="accent5" accent6="accent6" hlink="hlink" folHlink="folHlink"/>
  <p:sldLayoutIdLst>
    <p:sldLayoutId id="2147483725"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113355160"/>
      </p:ext>
    </p:extLst>
  </p:cSld>
  <p:clrMap bg1="lt1" tx1="dk1" bg2="lt2" tx2="dk2" accent1="accent1" accent2="accent2" accent3="accent3" accent4="accent4" accent5="accent5" accent6="accent6" hlink="hlink" folHlink="folHlink"/>
  <p:sldLayoutIdLst>
    <p:sldLayoutId id="2147483722"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ideo" Target="https://www.youtube.com/embed/bQOVhME9ylo?feature=oembed" TargetMode="Externa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video" Target="https://www.youtube.com/embed/iHm1cwasX6s?feature=oembe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58E9B-CF2A-079B-86F6-2C4171830B5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69DC0F8-603D-34F2-82F9-0938D0CBCA33}"/>
              </a:ext>
            </a:extLst>
          </p:cNvPr>
          <p:cNvSpPr>
            <a:spLocks noGrp="1"/>
          </p:cNvSpPr>
          <p:nvPr>
            <p:ph type="title"/>
          </p:nvPr>
        </p:nvSpPr>
        <p:spPr/>
        <p:txBody>
          <a:bodyPr/>
          <a:lstStyle/>
          <a:p>
            <a:r>
              <a:rPr kumimoji="1" lang="ja-JP" altLang="en-US" dirty="0"/>
              <a:t>「</a:t>
            </a:r>
            <a:r>
              <a:rPr kumimoji="1" lang="en-US" altLang="ja-JP" dirty="0"/>
              <a:t>SOS</a:t>
            </a:r>
            <a:r>
              <a:rPr kumimoji="1" lang="ja-JP" altLang="en-US" dirty="0"/>
              <a:t>の出し方に関する教育」</a:t>
            </a:r>
            <a:r>
              <a:rPr lang="ja-JP" altLang="en-US" dirty="0"/>
              <a:t>のポイント</a:t>
            </a:r>
            <a:r>
              <a:rPr kumimoji="1" lang="ja-JP" altLang="en-US" dirty="0"/>
              <a:t> </a:t>
            </a:r>
          </a:p>
        </p:txBody>
      </p:sp>
      <p:sp>
        <p:nvSpPr>
          <p:cNvPr id="4" name="スライド番号プレースホルダー 3">
            <a:extLst>
              <a:ext uri="{FF2B5EF4-FFF2-40B4-BE49-F238E27FC236}">
                <a16:creationId xmlns:a16="http://schemas.microsoft.com/office/drawing/2014/main" id="{68AD2104-700F-7DDD-5DC5-1D9A855E1033}"/>
              </a:ext>
            </a:extLst>
          </p:cNvPr>
          <p:cNvSpPr>
            <a:spLocks noGrp="1"/>
          </p:cNvSpPr>
          <p:nvPr>
            <p:ph type="sldNum" sz="quarter" idx="12"/>
          </p:nvPr>
        </p:nvSpPr>
        <p:spPr/>
        <p:txBody>
          <a:bodyPr/>
          <a:lstStyle/>
          <a:p>
            <a:fld id="{9E2A29CB-BA86-48A6-80E1-CB8750A963B5}" type="slidenum">
              <a:rPr kumimoji="1" lang="ja-JP" altLang="en-US" smtClean="0"/>
              <a:t>0</a:t>
            </a:fld>
            <a:endParaRPr kumimoji="1" lang="ja-JP" altLang="en-US"/>
          </a:p>
        </p:txBody>
      </p:sp>
      <p:sp>
        <p:nvSpPr>
          <p:cNvPr id="7" name="コンテンツ プレースホルダー 6">
            <a:extLst>
              <a:ext uri="{FF2B5EF4-FFF2-40B4-BE49-F238E27FC236}">
                <a16:creationId xmlns:a16="http://schemas.microsoft.com/office/drawing/2014/main" id="{A364CA9B-AE5D-7608-36CC-6E2737E796F6}"/>
              </a:ext>
            </a:extLst>
          </p:cNvPr>
          <p:cNvSpPr>
            <a:spLocks noGrp="1"/>
          </p:cNvSpPr>
          <p:nvPr>
            <p:ph idx="1"/>
          </p:nvPr>
        </p:nvSpPr>
        <p:spPr>
          <a:xfrm>
            <a:off x="457201" y="995306"/>
            <a:ext cx="8146026" cy="5640593"/>
          </a:xfrm>
        </p:spPr>
        <p:txBody>
          <a:bodyPr/>
          <a:lstStyle/>
          <a:p>
            <a:pPr marL="0" lvl="2" indent="0">
              <a:buNone/>
            </a:pPr>
            <a:r>
              <a:rPr lang="ja-JP" altLang="en-US" sz="2000" dirty="0">
                <a:solidFill>
                  <a:srgbClr val="0070C0"/>
                </a:solidFill>
              </a:rPr>
              <a:t>児童生徒が実際の相談に至るには以下のプロセスや条件が必要であると考えられます。</a:t>
            </a:r>
            <a:endParaRPr lang="en-US" altLang="ja-JP" sz="2000" dirty="0">
              <a:solidFill>
                <a:srgbClr val="0070C0"/>
              </a:solidFill>
            </a:endParaRPr>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800" dirty="0"/>
          </a:p>
          <a:p>
            <a:pPr marL="254000" lvl="2" indent="-254000">
              <a:buNone/>
            </a:pPr>
            <a:r>
              <a:rPr lang="ja-JP" altLang="en-US" sz="1800" dirty="0"/>
              <a:t>①については、</a:t>
            </a:r>
            <a:r>
              <a:rPr lang="ja-JP" altLang="en-US" sz="1800" u="sng" dirty="0"/>
              <a:t>ストレスに関する学習</a:t>
            </a:r>
            <a:r>
              <a:rPr lang="ja-JP" altLang="en-US" sz="1800" dirty="0"/>
              <a:t>や</a:t>
            </a:r>
            <a:r>
              <a:rPr lang="ja-JP" altLang="en-US" sz="1800" u="sng" dirty="0"/>
              <a:t>心身の健康教育</a:t>
            </a:r>
            <a:r>
              <a:rPr lang="ja-JP" altLang="en-US" sz="1800" dirty="0"/>
              <a:t>などが効果的な手法の１つです。</a:t>
            </a:r>
            <a:endParaRPr lang="en-US" altLang="ja-JP" sz="1800" dirty="0"/>
          </a:p>
          <a:p>
            <a:pPr marL="254000" lvl="2" indent="-254000">
              <a:buNone/>
            </a:pPr>
            <a:r>
              <a:rPr lang="ja-JP" altLang="en-US" sz="1800" dirty="0"/>
              <a:t>②は、</a:t>
            </a:r>
            <a:r>
              <a:rPr lang="ja-JP" altLang="en-US" sz="1800" u="sng" dirty="0"/>
              <a:t>社会的スキルトレーニング</a:t>
            </a:r>
            <a:r>
              <a:rPr lang="ja-JP" altLang="en-US" sz="1800" dirty="0"/>
              <a:t>や</a:t>
            </a:r>
            <a:r>
              <a:rPr lang="ja-JP" altLang="en-US" sz="1800" u="sng" dirty="0"/>
              <a:t>構成的エンカウンター等</a:t>
            </a:r>
            <a:r>
              <a:rPr lang="ja-JP" altLang="en-US" sz="1800" dirty="0"/>
              <a:t>に加えて、</a:t>
            </a:r>
            <a:endParaRPr lang="en-US" altLang="ja-JP" sz="1800" dirty="0"/>
          </a:p>
          <a:p>
            <a:pPr marL="254000" lvl="2" indent="-254000">
              <a:buNone/>
            </a:pPr>
            <a:r>
              <a:rPr lang="en-US" altLang="ja-JP" sz="1800" dirty="0"/>
              <a:t>    </a:t>
            </a:r>
            <a:r>
              <a:rPr lang="ja-JP" altLang="en-US" sz="1800" u="sng" dirty="0"/>
              <a:t>実際の相談先や相談方法などを紹介</a:t>
            </a:r>
            <a:r>
              <a:rPr lang="ja-JP" altLang="en-US" sz="1800" dirty="0"/>
              <a:t>する必要があります。</a:t>
            </a:r>
          </a:p>
        </p:txBody>
      </p:sp>
      <p:sp>
        <p:nvSpPr>
          <p:cNvPr id="5" name="テキスト ボックス 4">
            <a:extLst>
              <a:ext uri="{FF2B5EF4-FFF2-40B4-BE49-F238E27FC236}">
                <a16:creationId xmlns:a16="http://schemas.microsoft.com/office/drawing/2014/main" id="{9563A455-091C-50F5-3D5E-6900AE56F51C}"/>
              </a:ext>
            </a:extLst>
          </p:cNvPr>
          <p:cNvSpPr txBox="1"/>
          <p:nvPr/>
        </p:nvSpPr>
        <p:spPr>
          <a:xfrm>
            <a:off x="811994" y="1903849"/>
            <a:ext cx="5952599" cy="2358851"/>
          </a:xfrm>
          <a:prstGeom prst="rect">
            <a:avLst/>
          </a:prstGeom>
          <a:noFill/>
          <a:ln w="19050">
            <a:solidFill>
              <a:schemeClr val="tx1">
                <a:lumMod val="75000"/>
                <a:lumOff val="25000"/>
              </a:schemeClr>
            </a:solidFill>
          </a:ln>
        </p:spPr>
        <p:txBody>
          <a:bodyPr wrap="square">
            <a:spAutoFit/>
          </a:bodyPr>
          <a:lstStyle/>
          <a:p>
            <a:pPr marL="88900" lvl="2">
              <a:lnSpc>
                <a:spcPct val="150000"/>
              </a:lnSpc>
              <a:buNone/>
            </a:pPr>
            <a:r>
              <a:rPr lang="en-US" altLang="ja-JP" sz="2000" dirty="0">
                <a:solidFill>
                  <a:srgbClr val="C00000"/>
                </a:solidFill>
              </a:rPr>
              <a:t>① </a:t>
            </a:r>
            <a:r>
              <a:rPr lang="ja-JP" altLang="en-US" sz="2000" dirty="0">
                <a:solidFill>
                  <a:srgbClr val="C00000"/>
                </a:solidFill>
              </a:rPr>
              <a:t>自分が困っているという状態を認識できる。 </a:t>
            </a:r>
            <a:endParaRPr lang="en-US" altLang="ja-JP" sz="2000" dirty="0">
              <a:solidFill>
                <a:srgbClr val="C00000"/>
              </a:solidFill>
            </a:endParaRPr>
          </a:p>
          <a:p>
            <a:pPr marL="88900" lvl="2">
              <a:lnSpc>
                <a:spcPct val="150000"/>
              </a:lnSpc>
              <a:buNone/>
            </a:pPr>
            <a:r>
              <a:rPr lang="ja-JP" altLang="en-US" sz="2000" dirty="0">
                <a:solidFill>
                  <a:srgbClr val="C00000"/>
                </a:solidFill>
              </a:rPr>
              <a:t>② 相談に必要なスキルと知識を有している。 </a:t>
            </a:r>
            <a:endParaRPr lang="en-US" altLang="ja-JP" sz="2000" dirty="0">
              <a:solidFill>
                <a:srgbClr val="C00000"/>
              </a:solidFill>
            </a:endParaRPr>
          </a:p>
          <a:p>
            <a:pPr marL="88900" lvl="2">
              <a:lnSpc>
                <a:spcPct val="150000"/>
              </a:lnSpc>
              <a:buNone/>
            </a:pPr>
            <a:r>
              <a:rPr lang="ja-JP" altLang="en-US" sz="2000" dirty="0">
                <a:solidFill>
                  <a:schemeClr val="tx1">
                    <a:lumMod val="75000"/>
                    <a:lumOff val="25000"/>
                  </a:schemeClr>
                </a:solidFill>
              </a:rPr>
              <a:t>③ 困った時、相談することのメリットを予測できる。 </a:t>
            </a:r>
            <a:endParaRPr lang="en-US" altLang="ja-JP" sz="2000" dirty="0">
              <a:solidFill>
                <a:schemeClr val="tx1">
                  <a:lumMod val="75000"/>
                  <a:lumOff val="25000"/>
                </a:schemeClr>
              </a:solidFill>
            </a:endParaRPr>
          </a:p>
          <a:p>
            <a:pPr marL="88900" lvl="2">
              <a:lnSpc>
                <a:spcPct val="150000"/>
              </a:lnSpc>
              <a:buNone/>
            </a:pPr>
            <a:r>
              <a:rPr lang="ja-JP" altLang="en-US" sz="2000" dirty="0">
                <a:solidFill>
                  <a:schemeClr val="tx1">
                    <a:lumMod val="75000"/>
                    <a:lumOff val="25000"/>
                  </a:schemeClr>
                </a:solidFill>
              </a:rPr>
              <a:t>④ 周囲に信頼できる人、相談できる相手がいる。</a:t>
            </a:r>
            <a:endParaRPr lang="en-US" altLang="ja-JP" sz="2000" dirty="0">
              <a:solidFill>
                <a:schemeClr val="tx1">
                  <a:lumMod val="75000"/>
                  <a:lumOff val="25000"/>
                </a:schemeClr>
              </a:solidFill>
            </a:endParaRPr>
          </a:p>
          <a:p>
            <a:pPr marL="0" lvl="2" algn="r">
              <a:lnSpc>
                <a:spcPct val="150000"/>
              </a:lnSpc>
              <a:buNone/>
            </a:pPr>
            <a:r>
              <a:rPr lang="en-US" altLang="ja-JP" sz="2000" dirty="0">
                <a:solidFill>
                  <a:schemeClr val="tx1">
                    <a:lumMod val="75000"/>
                    <a:lumOff val="25000"/>
                  </a:schemeClr>
                </a:solidFill>
              </a:rPr>
              <a:t>〈</a:t>
            </a:r>
            <a:r>
              <a:rPr lang="ja-JP" altLang="en-US" sz="2000" dirty="0">
                <a:solidFill>
                  <a:schemeClr val="tx1">
                    <a:lumMod val="75000"/>
                    <a:lumOff val="25000"/>
                  </a:schemeClr>
                </a:solidFill>
              </a:rPr>
              <a:t>川野・勝又（</a:t>
            </a:r>
            <a:r>
              <a:rPr lang="en-US" altLang="ja-JP" sz="2000" dirty="0">
                <a:solidFill>
                  <a:schemeClr val="tx1">
                    <a:lumMod val="75000"/>
                    <a:lumOff val="25000"/>
                  </a:schemeClr>
                </a:solidFill>
              </a:rPr>
              <a:t>2018</a:t>
            </a:r>
            <a:r>
              <a:rPr lang="ja-JP" altLang="en-US" sz="2000" dirty="0">
                <a:solidFill>
                  <a:schemeClr val="tx1">
                    <a:lumMod val="75000"/>
                    <a:lumOff val="25000"/>
                  </a:schemeClr>
                </a:solidFill>
              </a:rPr>
              <a:t>）を参考</a:t>
            </a:r>
            <a:r>
              <a:rPr lang="en-US" altLang="ja-JP" sz="2000" dirty="0">
                <a:solidFill>
                  <a:schemeClr val="tx1">
                    <a:lumMod val="75000"/>
                    <a:lumOff val="25000"/>
                  </a:schemeClr>
                </a:solidFill>
              </a:rPr>
              <a:t>〉 </a:t>
            </a:r>
          </a:p>
        </p:txBody>
      </p:sp>
      <p:sp>
        <p:nvSpPr>
          <p:cNvPr id="6" name="テキスト ボックス 5">
            <a:extLst>
              <a:ext uri="{FF2B5EF4-FFF2-40B4-BE49-F238E27FC236}">
                <a16:creationId xmlns:a16="http://schemas.microsoft.com/office/drawing/2014/main" id="{D6DA8B5C-B3BF-29B3-CCB9-802D5CC6DD5F}"/>
              </a:ext>
            </a:extLst>
          </p:cNvPr>
          <p:cNvSpPr txBox="1"/>
          <p:nvPr/>
        </p:nvSpPr>
        <p:spPr>
          <a:xfrm>
            <a:off x="3323303" y="6425161"/>
            <a:ext cx="5513980" cy="369332"/>
          </a:xfrm>
          <a:prstGeom prst="rect">
            <a:avLst/>
          </a:prstGeom>
          <a:noFill/>
        </p:spPr>
        <p:txBody>
          <a:bodyPr wrap="square">
            <a:spAutoFit/>
          </a:bodyPr>
          <a:lstStyle/>
          <a:p>
            <a:pPr algn="r"/>
            <a:r>
              <a:rPr lang="ja-JP" altLang="en-US" dirty="0">
                <a:solidFill>
                  <a:schemeClr val="tx1">
                    <a:lumMod val="75000"/>
                    <a:lumOff val="25000"/>
                  </a:schemeClr>
                </a:solidFill>
              </a:rPr>
              <a:t>岐阜県版</a:t>
            </a:r>
            <a:r>
              <a:rPr lang="en-US" altLang="ja-JP" dirty="0">
                <a:solidFill>
                  <a:schemeClr val="tx1">
                    <a:lumMod val="75000"/>
                    <a:lumOff val="25000"/>
                  </a:schemeClr>
                </a:solidFill>
              </a:rPr>
              <a:t>『</a:t>
            </a:r>
            <a:r>
              <a:rPr lang="ja-JP" altLang="en-US" dirty="0">
                <a:solidFill>
                  <a:schemeClr val="tx1">
                    <a:lumMod val="75000"/>
                    <a:lumOff val="25000"/>
                  </a:schemeClr>
                </a:solidFill>
              </a:rPr>
              <a:t>ＳＯＳの出し方に関する教育のガイドブック</a:t>
            </a:r>
            <a:r>
              <a:rPr lang="en-US" altLang="ja-JP" dirty="0">
                <a:solidFill>
                  <a:schemeClr val="tx1">
                    <a:lumMod val="75000"/>
                    <a:lumOff val="25000"/>
                  </a:schemeClr>
                </a:solidFill>
              </a:rPr>
              <a:t>』</a:t>
            </a:r>
            <a:r>
              <a:rPr lang="ja-JP" altLang="en-US" dirty="0">
                <a:solidFill>
                  <a:schemeClr val="tx1">
                    <a:lumMod val="75000"/>
                    <a:lumOff val="25000"/>
                  </a:schemeClr>
                </a:solidFill>
              </a:rPr>
              <a:t> </a:t>
            </a:r>
          </a:p>
        </p:txBody>
      </p:sp>
    </p:spTree>
    <p:extLst>
      <p:ext uri="{BB962C8B-B14F-4D97-AF65-F5344CB8AC3E}">
        <p14:creationId xmlns:p14="http://schemas.microsoft.com/office/powerpoint/2010/main" val="3509440320"/>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91352C-8CEE-B687-8971-E9E0B9407BC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D1EF1D3-516C-B4E3-2C93-56855AB35429}"/>
              </a:ext>
            </a:extLst>
          </p:cNvPr>
          <p:cNvSpPr>
            <a:spLocks noGrp="1"/>
          </p:cNvSpPr>
          <p:nvPr>
            <p:ph type="title"/>
          </p:nvPr>
        </p:nvSpPr>
        <p:spPr/>
        <p:txBody>
          <a:bodyPr/>
          <a:lstStyle/>
          <a:p>
            <a:r>
              <a:rPr kumimoji="1" lang="ja-JP" altLang="en-US" dirty="0"/>
              <a:t>「</a:t>
            </a:r>
            <a:r>
              <a:rPr kumimoji="1" lang="en-US" altLang="ja-JP" dirty="0"/>
              <a:t>SOS</a:t>
            </a:r>
            <a:r>
              <a:rPr kumimoji="1" lang="ja-JP" altLang="en-US" dirty="0"/>
              <a:t>の出し方に関する教育」</a:t>
            </a:r>
            <a:r>
              <a:rPr lang="ja-JP" altLang="en-US" dirty="0"/>
              <a:t>のポイント</a:t>
            </a:r>
            <a:r>
              <a:rPr kumimoji="1" lang="ja-JP" altLang="en-US" dirty="0"/>
              <a:t> </a:t>
            </a:r>
          </a:p>
        </p:txBody>
      </p:sp>
      <p:sp>
        <p:nvSpPr>
          <p:cNvPr id="4" name="スライド番号プレースホルダー 3">
            <a:extLst>
              <a:ext uri="{FF2B5EF4-FFF2-40B4-BE49-F238E27FC236}">
                <a16:creationId xmlns:a16="http://schemas.microsoft.com/office/drawing/2014/main" id="{5DC0D0D4-1184-4EA8-D412-FFBC22CE8B48}"/>
              </a:ext>
            </a:extLst>
          </p:cNvPr>
          <p:cNvSpPr>
            <a:spLocks noGrp="1"/>
          </p:cNvSpPr>
          <p:nvPr>
            <p:ph type="sldNum" sz="quarter" idx="12"/>
          </p:nvPr>
        </p:nvSpPr>
        <p:spPr/>
        <p:txBody>
          <a:bodyPr/>
          <a:lstStyle/>
          <a:p>
            <a:fld id="{9E2A29CB-BA86-48A6-80E1-CB8750A963B5}" type="slidenum">
              <a:rPr kumimoji="1" lang="ja-JP" altLang="en-US" smtClean="0"/>
              <a:t>1</a:t>
            </a:fld>
            <a:endParaRPr kumimoji="1" lang="ja-JP" altLang="en-US"/>
          </a:p>
        </p:txBody>
      </p:sp>
      <p:sp>
        <p:nvSpPr>
          <p:cNvPr id="7" name="コンテンツ プレースホルダー 6">
            <a:extLst>
              <a:ext uri="{FF2B5EF4-FFF2-40B4-BE49-F238E27FC236}">
                <a16:creationId xmlns:a16="http://schemas.microsoft.com/office/drawing/2014/main" id="{7D565128-20C0-B20D-F11F-1EBC404E9DD2}"/>
              </a:ext>
            </a:extLst>
          </p:cNvPr>
          <p:cNvSpPr>
            <a:spLocks noGrp="1"/>
          </p:cNvSpPr>
          <p:nvPr>
            <p:ph idx="1"/>
          </p:nvPr>
        </p:nvSpPr>
        <p:spPr>
          <a:xfrm>
            <a:off x="457201" y="995306"/>
            <a:ext cx="8146026" cy="5640593"/>
          </a:xfrm>
        </p:spPr>
        <p:txBody>
          <a:bodyPr/>
          <a:lstStyle/>
          <a:p>
            <a:pPr marL="0" lvl="2" indent="0">
              <a:buNone/>
            </a:pPr>
            <a:r>
              <a:rPr lang="ja-JP" altLang="en-US" sz="2000" dirty="0">
                <a:solidFill>
                  <a:srgbClr val="0070C0"/>
                </a:solidFill>
              </a:rPr>
              <a:t>児童生徒が実際の相談に至るには以下のプロセスや条件が必要であると考えられます。</a:t>
            </a:r>
            <a:endParaRPr lang="en-US" altLang="ja-JP" sz="2000" dirty="0">
              <a:solidFill>
                <a:srgbClr val="0070C0"/>
              </a:solidFill>
            </a:endParaRPr>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r>
              <a:rPr lang="ja-JP" altLang="en-US" sz="1800" dirty="0"/>
              <a:t>③は、主に</a:t>
            </a:r>
            <a:r>
              <a:rPr lang="en-US" altLang="ja-JP" sz="1800" dirty="0"/>
              <a:t>SOS</a:t>
            </a:r>
            <a:r>
              <a:rPr lang="ja-JP" altLang="en-US" sz="1800" dirty="0"/>
              <a:t>教育として取り扱う内容ですが、</a:t>
            </a:r>
            <a:r>
              <a:rPr lang="ja-JP" altLang="en-US" sz="1800" dirty="0">
                <a:solidFill>
                  <a:srgbClr val="0070C0"/>
                </a:solidFill>
              </a:rPr>
              <a:t>詳細については、後述する「事例集」を参照してください。</a:t>
            </a:r>
            <a:r>
              <a:rPr lang="ja-JP" altLang="en-US" sz="1800" dirty="0"/>
              <a:t>ただ、</a:t>
            </a:r>
            <a:r>
              <a:rPr lang="ja-JP" altLang="en-US" sz="1800" u="sng" dirty="0">
                <a:solidFill>
                  <a:srgbClr val="C00000"/>
                </a:solidFill>
              </a:rPr>
              <a:t>授業だけではなく、日常生活において、自分の話を丁寧に聴いてもらう体験等から、児童生徒が相談することのメリットを実感することも重要です。 </a:t>
            </a:r>
            <a:endParaRPr lang="en-US" altLang="ja-JP" sz="1800" u="sng" dirty="0">
              <a:solidFill>
                <a:srgbClr val="C00000"/>
              </a:solidFill>
            </a:endParaRPr>
          </a:p>
          <a:p>
            <a:pPr marL="254000" lvl="2" indent="-254000">
              <a:buNone/>
            </a:pPr>
            <a:r>
              <a:rPr lang="ja-JP" altLang="en-US" sz="1800" dirty="0"/>
              <a:t>④は、「安全・安心の学校環境」や「教育相談体制の構築」の結果により、</a:t>
            </a:r>
            <a:endParaRPr lang="en-US" altLang="ja-JP" sz="1800" dirty="0"/>
          </a:p>
          <a:p>
            <a:pPr marL="254000" lvl="2" indent="-254000">
              <a:buNone/>
            </a:pPr>
            <a:r>
              <a:rPr lang="en-US" altLang="ja-JP" sz="1800" dirty="0"/>
              <a:t>   </a:t>
            </a:r>
            <a:r>
              <a:rPr lang="ja-JP" altLang="en-US" sz="1800" u="sng" dirty="0"/>
              <a:t>児童生徒と教師の信頼関係</a:t>
            </a:r>
            <a:r>
              <a:rPr lang="ja-JP" altLang="en-US" sz="1800" dirty="0"/>
              <a:t>が築かれていることがベースとなります。 </a:t>
            </a:r>
          </a:p>
        </p:txBody>
      </p:sp>
      <p:sp>
        <p:nvSpPr>
          <p:cNvPr id="5" name="テキスト ボックス 4">
            <a:extLst>
              <a:ext uri="{FF2B5EF4-FFF2-40B4-BE49-F238E27FC236}">
                <a16:creationId xmlns:a16="http://schemas.microsoft.com/office/drawing/2014/main" id="{82B8D28F-8D64-EB61-9581-F6926D8692E5}"/>
              </a:ext>
            </a:extLst>
          </p:cNvPr>
          <p:cNvSpPr txBox="1"/>
          <p:nvPr/>
        </p:nvSpPr>
        <p:spPr>
          <a:xfrm>
            <a:off x="811994" y="1795697"/>
            <a:ext cx="5952599" cy="2358851"/>
          </a:xfrm>
          <a:prstGeom prst="rect">
            <a:avLst/>
          </a:prstGeom>
          <a:noFill/>
          <a:ln w="19050">
            <a:solidFill>
              <a:schemeClr val="tx1">
                <a:lumMod val="75000"/>
                <a:lumOff val="25000"/>
              </a:schemeClr>
            </a:solidFill>
          </a:ln>
        </p:spPr>
        <p:txBody>
          <a:bodyPr wrap="square">
            <a:spAutoFit/>
          </a:bodyPr>
          <a:lstStyle/>
          <a:p>
            <a:pPr marL="88900" lvl="2">
              <a:lnSpc>
                <a:spcPct val="150000"/>
              </a:lnSpc>
              <a:buNone/>
            </a:pPr>
            <a:r>
              <a:rPr lang="en-US" altLang="ja-JP" sz="2000" dirty="0">
                <a:solidFill>
                  <a:schemeClr val="tx1">
                    <a:lumMod val="75000"/>
                    <a:lumOff val="25000"/>
                  </a:schemeClr>
                </a:solidFill>
              </a:rPr>
              <a:t>① </a:t>
            </a:r>
            <a:r>
              <a:rPr lang="ja-JP" altLang="en-US" sz="2000" dirty="0">
                <a:solidFill>
                  <a:schemeClr val="tx1">
                    <a:lumMod val="75000"/>
                    <a:lumOff val="25000"/>
                  </a:schemeClr>
                </a:solidFill>
              </a:rPr>
              <a:t>自分が困っているという状態を認識できる。 </a:t>
            </a:r>
            <a:endParaRPr lang="en-US" altLang="ja-JP" sz="2000" dirty="0">
              <a:solidFill>
                <a:schemeClr val="tx1">
                  <a:lumMod val="75000"/>
                  <a:lumOff val="25000"/>
                </a:schemeClr>
              </a:solidFill>
            </a:endParaRPr>
          </a:p>
          <a:p>
            <a:pPr marL="88900" lvl="2">
              <a:lnSpc>
                <a:spcPct val="150000"/>
              </a:lnSpc>
              <a:buNone/>
            </a:pPr>
            <a:r>
              <a:rPr lang="ja-JP" altLang="en-US" sz="2000" dirty="0">
                <a:solidFill>
                  <a:schemeClr val="tx1">
                    <a:lumMod val="75000"/>
                    <a:lumOff val="25000"/>
                  </a:schemeClr>
                </a:solidFill>
              </a:rPr>
              <a:t>② 相談に必要なスキルと知識を有している。 </a:t>
            </a:r>
            <a:endParaRPr lang="en-US" altLang="ja-JP" sz="2000" dirty="0">
              <a:solidFill>
                <a:schemeClr val="tx1">
                  <a:lumMod val="75000"/>
                  <a:lumOff val="25000"/>
                </a:schemeClr>
              </a:solidFill>
            </a:endParaRPr>
          </a:p>
          <a:p>
            <a:pPr marL="88900" lvl="2">
              <a:lnSpc>
                <a:spcPct val="150000"/>
              </a:lnSpc>
              <a:buNone/>
            </a:pPr>
            <a:r>
              <a:rPr lang="ja-JP" altLang="en-US" sz="2000" dirty="0">
                <a:solidFill>
                  <a:srgbClr val="C00000"/>
                </a:solidFill>
              </a:rPr>
              <a:t>③ 困った時、相談することのメリットを予測できる。 </a:t>
            </a:r>
            <a:endParaRPr lang="en-US" altLang="ja-JP" sz="2000" dirty="0">
              <a:solidFill>
                <a:srgbClr val="C00000"/>
              </a:solidFill>
            </a:endParaRPr>
          </a:p>
          <a:p>
            <a:pPr marL="88900" lvl="2">
              <a:lnSpc>
                <a:spcPct val="150000"/>
              </a:lnSpc>
              <a:buNone/>
            </a:pPr>
            <a:r>
              <a:rPr lang="ja-JP" altLang="en-US" sz="2000" dirty="0">
                <a:solidFill>
                  <a:srgbClr val="C00000"/>
                </a:solidFill>
              </a:rPr>
              <a:t>④ 周囲に信頼できる人、相談できる相手がいる。</a:t>
            </a:r>
            <a:endParaRPr lang="en-US" altLang="ja-JP" sz="2000" dirty="0">
              <a:solidFill>
                <a:srgbClr val="C00000"/>
              </a:solidFill>
            </a:endParaRPr>
          </a:p>
          <a:p>
            <a:pPr marL="0" lvl="2" algn="r">
              <a:lnSpc>
                <a:spcPct val="150000"/>
              </a:lnSpc>
              <a:buNone/>
            </a:pPr>
            <a:r>
              <a:rPr lang="en-US" altLang="ja-JP" sz="2000" dirty="0">
                <a:solidFill>
                  <a:schemeClr val="tx1">
                    <a:lumMod val="75000"/>
                    <a:lumOff val="25000"/>
                  </a:schemeClr>
                </a:solidFill>
              </a:rPr>
              <a:t>〈</a:t>
            </a:r>
            <a:r>
              <a:rPr lang="ja-JP" altLang="en-US" sz="2000" dirty="0">
                <a:solidFill>
                  <a:schemeClr val="tx1">
                    <a:lumMod val="75000"/>
                    <a:lumOff val="25000"/>
                  </a:schemeClr>
                </a:solidFill>
              </a:rPr>
              <a:t>川野・勝又（</a:t>
            </a:r>
            <a:r>
              <a:rPr lang="en-US" altLang="ja-JP" sz="2000" dirty="0">
                <a:solidFill>
                  <a:schemeClr val="tx1">
                    <a:lumMod val="75000"/>
                    <a:lumOff val="25000"/>
                  </a:schemeClr>
                </a:solidFill>
              </a:rPr>
              <a:t>2018</a:t>
            </a:r>
            <a:r>
              <a:rPr lang="ja-JP" altLang="en-US" sz="2000" dirty="0">
                <a:solidFill>
                  <a:schemeClr val="tx1">
                    <a:lumMod val="75000"/>
                    <a:lumOff val="25000"/>
                  </a:schemeClr>
                </a:solidFill>
              </a:rPr>
              <a:t>）を参考</a:t>
            </a:r>
            <a:r>
              <a:rPr lang="en-US" altLang="ja-JP" sz="2000" dirty="0">
                <a:solidFill>
                  <a:schemeClr val="tx1">
                    <a:lumMod val="75000"/>
                    <a:lumOff val="25000"/>
                  </a:schemeClr>
                </a:solidFill>
              </a:rPr>
              <a:t>〉 </a:t>
            </a:r>
          </a:p>
        </p:txBody>
      </p:sp>
      <p:sp>
        <p:nvSpPr>
          <p:cNvPr id="3" name="テキスト ボックス 2">
            <a:extLst>
              <a:ext uri="{FF2B5EF4-FFF2-40B4-BE49-F238E27FC236}">
                <a16:creationId xmlns:a16="http://schemas.microsoft.com/office/drawing/2014/main" id="{D1E67B3A-28D2-C48D-47D1-5E4C65F5CE95}"/>
              </a:ext>
            </a:extLst>
          </p:cNvPr>
          <p:cNvSpPr txBox="1"/>
          <p:nvPr/>
        </p:nvSpPr>
        <p:spPr>
          <a:xfrm>
            <a:off x="3323303" y="6425161"/>
            <a:ext cx="5513980" cy="369332"/>
          </a:xfrm>
          <a:prstGeom prst="rect">
            <a:avLst/>
          </a:prstGeom>
          <a:noFill/>
        </p:spPr>
        <p:txBody>
          <a:bodyPr wrap="square">
            <a:spAutoFit/>
          </a:bodyPr>
          <a:lstStyle/>
          <a:p>
            <a:pPr algn="r"/>
            <a:r>
              <a:rPr lang="ja-JP" altLang="en-US" dirty="0">
                <a:solidFill>
                  <a:schemeClr val="tx1">
                    <a:lumMod val="75000"/>
                    <a:lumOff val="25000"/>
                  </a:schemeClr>
                </a:solidFill>
              </a:rPr>
              <a:t>岐阜県版</a:t>
            </a:r>
            <a:r>
              <a:rPr lang="en-US" altLang="ja-JP" dirty="0">
                <a:solidFill>
                  <a:schemeClr val="tx1">
                    <a:lumMod val="75000"/>
                    <a:lumOff val="25000"/>
                  </a:schemeClr>
                </a:solidFill>
              </a:rPr>
              <a:t>『</a:t>
            </a:r>
            <a:r>
              <a:rPr lang="ja-JP" altLang="en-US" dirty="0">
                <a:solidFill>
                  <a:schemeClr val="tx1">
                    <a:lumMod val="75000"/>
                    <a:lumOff val="25000"/>
                  </a:schemeClr>
                </a:solidFill>
              </a:rPr>
              <a:t>ＳＯＳの出し方に関する教育のガイドブック</a:t>
            </a:r>
            <a:r>
              <a:rPr lang="en-US" altLang="ja-JP" dirty="0">
                <a:solidFill>
                  <a:schemeClr val="tx1">
                    <a:lumMod val="75000"/>
                    <a:lumOff val="25000"/>
                  </a:schemeClr>
                </a:solidFill>
              </a:rPr>
              <a:t>』</a:t>
            </a:r>
            <a:r>
              <a:rPr lang="ja-JP" altLang="en-US" dirty="0">
                <a:solidFill>
                  <a:schemeClr val="tx1">
                    <a:lumMod val="75000"/>
                    <a:lumOff val="25000"/>
                  </a:schemeClr>
                </a:solidFill>
              </a:rPr>
              <a:t> </a:t>
            </a:r>
          </a:p>
        </p:txBody>
      </p:sp>
    </p:spTree>
    <p:extLst>
      <p:ext uri="{BB962C8B-B14F-4D97-AF65-F5344CB8AC3E}">
        <p14:creationId xmlns:p14="http://schemas.microsoft.com/office/powerpoint/2010/main" val="8483464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A16452E-88A6-F093-9F9D-6FDB7C051C06}"/>
              </a:ext>
            </a:extLst>
          </p:cNvPr>
          <p:cNvSpPr>
            <a:spLocks noGrp="1"/>
          </p:cNvSpPr>
          <p:nvPr>
            <p:ph type="title"/>
          </p:nvPr>
        </p:nvSpPr>
        <p:spPr>
          <a:xfrm>
            <a:off x="313765" y="111258"/>
            <a:ext cx="8543364" cy="797174"/>
          </a:xfrm>
        </p:spPr>
        <p:txBody>
          <a:bodyPr/>
          <a:lstStyle/>
          <a:p>
            <a:r>
              <a:rPr lang="ja-JP" altLang="en-US" sz="2400" dirty="0"/>
              <a:t>子どもたちのＳＯＳにきづき耳を傾けるための実践研修資料</a:t>
            </a:r>
            <a:br>
              <a:rPr lang="en-US" altLang="ja-JP" sz="2400" dirty="0"/>
            </a:br>
            <a:r>
              <a:rPr lang="ja-JP" altLang="en-US" sz="2400" dirty="0"/>
              <a:t>（ロールプレイ：子どもと教師）</a:t>
            </a:r>
            <a:r>
              <a:rPr lang="en-US" altLang="ja-JP" sz="1800" b="1" dirty="0">
                <a:solidFill>
                  <a:srgbClr val="0070C0"/>
                </a:solidFill>
              </a:rPr>
              <a:t>【 </a:t>
            </a:r>
            <a:r>
              <a:rPr lang="ja-JP" altLang="en-US" sz="1800" b="1" dirty="0">
                <a:solidFill>
                  <a:srgbClr val="0070C0"/>
                </a:solidFill>
              </a:rPr>
              <a:t>北海道公式</a:t>
            </a:r>
            <a:r>
              <a:rPr lang="en-US" altLang="ja-JP" sz="1800" b="1" dirty="0">
                <a:solidFill>
                  <a:srgbClr val="0070C0"/>
                </a:solidFill>
              </a:rPr>
              <a:t>YouTube</a:t>
            </a:r>
            <a:r>
              <a:rPr lang="ja-JP" altLang="en-US" sz="1800" b="1" dirty="0">
                <a:solidFill>
                  <a:srgbClr val="0070C0"/>
                </a:solidFill>
              </a:rPr>
              <a:t>チャンネル </a:t>
            </a:r>
            <a:r>
              <a:rPr lang="en-US" altLang="ja-JP" sz="1800" b="1" dirty="0">
                <a:solidFill>
                  <a:srgbClr val="0070C0"/>
                </a:solidFill>
              </a:rPr>
              <a:t>】</a:t>
            </a:r>
            <a:endParaRPr lang="ja-JP" altLang="en-US" b="1" dirty="0">
              <a:solidFill>
                <a:srgbClr val="0070C0"/>
              </a:solidFill>
            </a:endParaRPr>
          </a:p>
        </p:txBody>
      </p:sp>
      <p:sp>
        <p:nvSpPr>
          <p:cNvPr id="2" name="スライド番号プレースホルダー 1">
            <a:extLst>
              <a:ext uri="{FF2B5EF4-FFF2-40B4-BE49-F238E27FC236}">
                <a16:creationId xmlns:a16="http://schemas.microsoft.com/office/drawing/2014/main" id="{0B3BAB1F-5BAB-4112-06A0-DD36536E5935}"/>
              </a:ext>
            </a:extLst>
          </p:cNvPr>
          <p:cNvSpPr>
            <a:spLocks noGrp="1"/>
          </p:cNvSpPr>
          <p:nvPr>
            <p:ph type="sldNum" sz="quarter" idx="12"/>
          </p:nvPr>
        </p:nvSpPr>
        <p:spPr/>
        <p:txBody>
          <a:bodyPr/>
          <a:lstStyle/>
          <a:p>
            <a:fld id="{A7C21E64-8481-41E9-8D52-8F84C20010B7}" type="slidenum">
              <a:rPr kumimoji="1" lang="ja-JP" altLang="en-US" smtClean="0"/>
              <a:t>2</a:t>
            </a:fld>
            <a:endParaRPr kumimoji="1" lang="ja-JP" altLang="en-US"/>
          </a:p>
        </p:txBody>
      </p:sp>
      <p:pic>
        <p:nvPicPr>
          <p:cNvPr id="5" name="オンライン メディア 4" title="子どもたちのＳＯＳにきづき耳を傾けるための実践研修資料（ロールプレイ：子どもと教師）">
            <a:hlinkClick r:id="" action="ppaction://media"/>
            <a:extLst>
              <a:ext uri="{FF2B5EF4-FFF2-40B4-BE49-F238E27FC236}">
                <a16:creationId xmlns:a16="http://schemas.microsoft.com/office/drawing/2014/main" id="{687C9344-769C-F662-F9BE-799F5E5C8FC6}"/>
              </a:ext>
            </a:extLst>
          </p:cNvPr>
          <p:cNvPicPr>
            <a:picLocks noRot="1" noChangeAspect="1"/>
          </p:cNvPicPr>
          <p:nvPr>
            <a:videoFile r:link="rId1"/>
          </p:nvPr>
        </p:nvPicPr>
        <p:blipFill>
          <a:blip r:embed="rId4"/>
          <a:stretch>
            <a:fillRect/>
          </a:stretch>
        </p:blipFill>
        <p:spPr>
          <a:xfrm>
            <a:off x="215153" y="1188253"/>
            <a:ext cx="8713694" cy="4919607"/>
          </a:xfrm>
          <a:prstGeom prst="rect">
            <a:avLst/>
          </a:prstGeom>
        </p:spPr>
      </p:pic>
    </p:spTree>
    <p:extLst>
      <p:ext uri="{BB962C8B-B14F-4D97-AF65-F5344CB8AC3E}">
        <p14:creationId xmlns:p14="http://schemas.microsoft.com/office/powerpoint/2010/main" val="387797232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7181B42D-CE0D-26C3-C4B1-E2DB4735A4F6}"/>
              </a:ext>
            </a:extLst>
          </p:cNvPr>
          <p:cNvSpPr>
            <a:spLocks noGrp="1"/>
          </p:cNvSpPr>
          <p:nvPr>
            <p:ph type="title"/>
          </p:nvPr>
        </p:nvSpPr>
        <p:spPr>
          <a:xfrm>
            <a:off x="457200" y="62755"/>
            <a:ext cx="8229600" cy="836712"/>
          </a:xfrm>
        </p:spPr>
        <p:txBody>
          <a:bodyPr/>
          <a:lstStyle/>
          <a:p>
            <a:r>
              <a:rPr lang="ja-JP" altLang="en-US" sz="2400" dirty="0"/>
              <a:t>子どもたちのＳＯＳにきづき耳を傾けるための実践研修資料</a:t>
            </a:r>
            <a:br>
              <a:rPr lang="en-US" altLang="ja-JP" sz="2400" dirty="0"/>
            </a:br>
            <a:r>
              <a:rPr lang="ja-JP" altLang="en-US" sz="2400" dirty="0"/>
              <a:t>（ロールプレイ：子どもと子ども）</a:t>
            </a:r>
            <a:r>
              <a:rPr lang="en-US" altLang="ja-JP" sz="2400" dirty="0"/>
              <a:t> </a:t>
            </a:r>
            <a:r>
              <a:rPr lang="en-US" altLang="ja-JP" sz="1800" b="1" dirty="0">
                <a:solidFill>
                  <a:srgbClr val="0070C0"/>
                </a:solidFill>
              </a:rPr>
              <a:t>【 </a:t>
            </a:r>
            <a:r>
              <a:rPr lang="ja-JP" altLang="en-US" sz="1800" b="1" dirty="0">
                <a:solidFill>
                  <a:srgbClr val="0070C0"/>
                </a:solidFill>
              </a:rPr>
              <a:t>北海道公式</a:t>
            </a:r>
            <a:r>
              <a:rPr lang="en-US" altLang="ja-JP" sz="1800" b="1" dirty="0">
                <a:solidFill>
                  <a:srgbClr val="0070C0"/>
                </a:solidFill>
              </a:rPr>
              <a:t>YouTube</a:t>
            </a:r>
            <a:r>
              <a:rPr lang="ja-JP" altLang="en-US" sz="1800" b="1" dirty="0">
                <a:solidFill>
                  <a:srgbClr val="0070C0"/>
                </a:solidFill>
              </a:rPr>
              <a:t>チャンネル </a:t>
            </a:r>
            <a:r>
              <a:rPr lang="en-US" altLang="ja-JP" sz="1800" b="1" dirty="0">
                <a:solidFill>
                  <a:srgbClr val="0070C0"/>
                </a:solidFill>
              </a:rPr>
              <a:t>】</a:t>
            </a:r>
            <a:endParaRPr lang="ja-JP" altLang="en-US" sz="2400" b="1" dirty="0">
              <a:solidFill>
                <a:srgbClr val="0070C0"/>
              </a:solidFill>
            </a:endParaRPr>
          </a:p>
        </p:txBody>
      </p:sp>
      <p:sp>
        <p:nvSpPr>
          <p:cNvPr id="2" name="スライド番号プレースホルダー 1">
            <a:extLst>
              <a:ext uri="{FF2B5EF4-FFF2-40B4-BE49-F238E27FC236}">
                <a16:creationId xmlns:a16="http://schemas.microsoft.com/office/drawing/2014/main" id="{073DA62E-82CA-7038-A05D-A3BBA1FC0CCF}"/>
              </a:ext>
            </a:extLst>
          </p:cNvPr>
          <p:cNvSpPr>
            <a:spLocks noGrp="1"/>
          </p:cNvSpPr>
          <p:nvPr>
            <p:ph type="sldNum" sz="quarter" idx="12"/>
          </p:nvPr>
        </p:nvSpPr>
        <p:spPr/>
        <p:txBody>
          <a:bodyPr/>
          <a:lstStyle/>
          <a:p>
            <a:fld id="{A7C21E64-8481-41E9-8D52-8F84C20010B7}" type="slidenum">
              <a:rPr kumimoji="1" lang="ja-JP" altLang="en-US" smtClean="0"/>
              <a:t>3</a:t>
            </a:fld>
            <a:endParaRPr kumimoji="1" lang="ja-JP" altLang="en-US"/>
          </a:p>
        </p:txBody>
      </p:sp>
      <p:pic>
        <p:nvPicPr>
          <p:cNvPr id="5" name="オンライン メディア 4" title="子どもたちのＳＯＳにきづき耳を傾けるための実践研修資料（ロールプレイ：子どもと子ども）">
            <a:hlinkClick r:id="" action="ppaction://media"/>
            <a:extLst>
              <a:ext uri="{FF2B5EF4-FFF2-40B4-BE49-F238E27FC236}">
                <a16:creationId xmlns:a16="http://schemas.microsoft.com/office/drawing/2014/main" id="{61265C1D-94EF-1FA0-6A39-F60FFDDF43D9}"/>
              </a:ext>
            </a:extLst>
          </p:cNvPr>
          <p:cNvPicPr>
            <a:picLocks noRot="1" noChangeAspect="1"/>
          </p:cNvPicPr>
          <p:nvPr>
            <a:videoFile r:link="rId1"/>
          </p:nvPr>
        </p:nvPicPr>
        <p:blipFill>
          <a:blip r:embed="rId3"/>
          <a:stretch>
            <a:fillRect/>
          </a:stretch>
        </p:blipFill>
        <p:spPr>
          <a:xfrm>
            <a:off x="277906" y="1156447"/>
            <a:ext cx="8597186" cy="4853828"/>
          </a:xfrm>
          <a:prstGeom prst="rect">
            <a:avLst/>
          </a:prstGeom>
        </p:spPr>
      </p:pic>
    </p:spTree>
    <p:extLst>
      <p:ext uri="{BB962C8B-B14F-4D97-AF65-F5344CB8AC3E}">
        <p14:creationId xmlns:p14="http://schemas.microsoft.com/office/powerpoint/2010/main" val="4186735470"/>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72AFDB-F3FA-6AD5-5B4F-EC1ACDC79F8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E6931C7-1D5C-DD1F-9115-02B186B580D5}"/>
              </a:ext>
            </a:extLst>
          </p:cNvPr>
          <p:cNvSpPr>
            <a:spLocks noGrp="1"/>
          </p:cNvSpPr>
          <p:nvPr>
            <p:ph type="title"/>
          </p:nvPr>
        </p:nvSpPr>
        <p:spPr/>
        <p:txBody>
          <a:bodyPr/>
          <a:lstStyle/>
          <a:p>
            <a:r>
              <a:rPr kumimoji="1" lang="ja-JP" altLang="en-US" dirty="0"/>
              <a:t>「</a:t>
            </a:r>
            <a:r>
              <a:rPr kumimoji="1" lang="en-US" altLang="ja-JP" dirty="0"/>
              <a:t>SOS</a:t>
            </a:r>
            <a:r>
              <a:rPr kumimoji="1" lang="ja-JP" altLang="en-US" dirty="0"/>
              <a:t>の出し方に関する教育」</a:t>
            </a:r>
            <a:r>
              <a:rPr lang="ja-JP" altLang="en-US" dirty="0"/>
              <a:t>のポイント</a:t>
            </a:r>
            <a:r>
              <a:rPr kumimoji="1" lang="ja-JP" altLang="en-US" dirty="0"/>
              <a:t> </a:t>
            </a:r>
          </a:p>
        </p:txBody>
      </p:sp>
      <p:sp>
        <p:nvSpPr>
          <p:cNvPr id="4" name="スライド番号プレースホルダー 3">
            <a:extLst>
              <a:ext uri="{FF2B5EF4-FFF2-40B4-BE49-F238E27FC236}">
                <a16:creationId xmlns:a16="http://schemas.microsoft.com/office/drawing/2014/main" id="{603C1184-CDE9-3829-F2A1-45B700686CBB}"/>
              </a:ext>
            </a:extLst>
          </p:cNvPr>
          <p:cNvSpPr>
            <a:spLocks noGrp="1"/>
          </p:cNvSpPr>
          <p:nvPr>
            <p:ph type="sldNum" sz="quarter" idx="12"/>
          </p:nvPr>
        </p:nvSpPr>
        <p:spPr/>
        <p:txBody>
          <a:bodyPr/>
          <a:lstStyle/>
          <a:p>
            <a:fld id="{9E2A29CB-BA86-48A6-80E1-CB8750A963B5}" type="slidenum">
              <a:rPr kumimoji="1" lang="ja-JP" altLang="en-US" smtClean="0"/>
              <a:t>4</a:t>
            </a:fld>
            <a:endParaRPr kumimoji="1" lang="ja-JP" altLang="en-US"/>
          </a:p>
        </p:txBody>
      </p:sp>
      <p:sp>
        <p:nvSpPr>
          <p:cNvPr id="7" name="コンテンツ プレースホルダー 6">
            <a:extLst>
              <a:ext uri="{FF2B5EF4-FFF2-40B4-BE49-F238E27FC236}">
                <a16:creationId xmlns:a16="http://schemas.microsoft.com/office/drawing/2014/main" id="{41BC1FD3-111F-195F-4CCE-CFD467EAECE7}"/>
              </a:ext>
            </a:extLst>
          </p:cNvPr>
          <p:cNvSpPr>
            <a:spLocks noGrp="1"/>
          </p:cNvSpPr>
          <p:nvPr>
            <p:ph idx="1"/>
          </p:nvPr>
        </p:nvSpPr>
        <p:spPr>
          <a:xfrm>
            <a:off x="457201" y="846444"/>
            <a:ext cx="8146026" cy="5640593"/>
          </a:xfrm>
        </p:spPr>
        <p:txBody>
          <a:bodyPr/>
          <a:lstStyle/>
          <a:p>
            <a:pPr marL="0" lvl="2" indent="0">
              <a:buNone/>
            </a:pPr>
            <a:r>
              <a:rPr lang="ja-JP" altLang="en-US" sz="2000" dirty="0"/>
              <a:t>児童生徒が実際の相談に至るには以下のプロセスや条件が必要であると考えられます。</a:t>
            </a:r>
            <a:endParaRPr lang="en-US" altLang="ja-JP" sz="20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254000" lvl="2" indent="-254000">
              <a:buNone/>
            </a:pPr>
            <a:endParaRPr lang="en-US" altLang="ja-JP" sz="1600" dirty="0"/>
          </a:p>
          <a:p>
            <a:pPr marL="0" lvl="2" indent="265113">
              <a:buNone/>
            </a:pPr>
            <a:r>
              <a:rPr lang="ja-JP" altLang="en-US" sz="1800" dirty="0"/>
              <a:t>なお、思春期の生徒は、悩みが深刻になればなるほど、教師や親ではなく、同年代の友人に悩みを相談する傾向が高いことが知られています。つまり、</a:t>
            </a:r>
            <a:r>
              <a:rPr lang="ja-JP" altLang="en-US" sz="1800" b="1" u="sng" dirty="0">
                <a:solidFill>
                  <a:srgbClr val="C00000"/>
                </a:solidFill>
              </a:rPr>
              <a:t>相談先を大人に限定するだけではなく、悩みを抱えている友人に対する声掛けや話の聴き方などを学ぶことは不可欠であり、</a:t>
            </a:r>
            <a:r>
              <a:rPr lang="en-US" altLang="ja-JP" sz="1800" b="1" u="sng" dirty="0">
                <a:solidFill>
                  <a:srgbClr val="C00000"/>
                </a:solidFill>
              </a:rPr>
              <a:t>SOS</a:t>
            </a:r>
            <a:r>
              <a:rPr lang="ja-JP" altLang="en-US" sz="1800" b="1" u="sng" dirty="0">
                <a:solidFill>
                  <a:srgbClr val="C00000"/>
                </a:solidFill>
              </a:rPr>
              <a:t>教育においても積極的に行うべき内容であると言えます。</a:t>
            </a:r>
            <a:r>
              <a:rPr lang="ja-JP" altLang="en-US" sz="1800" dirty="0"/>
              <a:t>一見すると、援助要請態度の育成は、その人個人の要因だけを対象として、授業が行われる傾向がありますが、あくまで、</a:t>
            </a:r>
            <a:r>
              <a:rPr lang="ja-JP" altLang="en-US" sz="1800" b="1" u="sng" dirty="0">
                <a:solidFill>
                  <a:srgbClr val="0070C0"/>
                </a:solidFill>
              </a:rPr>
              <a:t>助けを求めるという現象は相互関係の中で成立する行為であることを忘れてはいけません。 </a:t>
            </a:r>
          </a:p>
        </p:txBody>
      </p:sp>
      <p:sp>
        <p:nvSpPr>
          <p:cNvPr id="5" name="テキスト ボックス 4">
            <a:extLst>
              <a:ext uri="{FF2B5EF4-FFF2-40B4-BE49-F238E27FC236}">
                <a16:creationId xmlns:a16="http://schemas.microsoft.com/office/drawing/2014/main" id="{EAB91F08-48CF-7F46-0256-B08C08BA0BD5}"/>
              </a:ext>
            </a:extLst>
          </p:cNvPr>
          <p:cNvSpPr txBox="1"/>
          <p:nvPr/>
        </p:nvSpPr>
        <p:spPr>
          <a:xfrm>
            <a:off x="811994" y="1686163"/>
            <a:ext cx="5952599" cy="2358851"/>
          </a:xfrm>
          <a:prstGeom prst="rect">
            <a:avLst/>
          </a:prstGeom>
          <a:noFill/>
          <a:ln w="19050">
            <a:solidFill>
              <a:schemeClr val="tx1">
                <a:lumMod val="75000"/>
                <a:lumOff val="25000"/>
              </a:schemeClr>
            </a:solidFill>
          </a:ln>
        </p:spPr>
        <p:txBody>
          <a:bodyPr wrap="square">
            <a:spAutoFit/>
          </a:bodyPr>
          <a:lstStyle/>
          <a:p>
            <a:pPr marL="88900" lvl="2">
              <a:lnSpc>
                <a:spcPct val="150000"/>
              </a:lnSpc>
              <a:buNone/>
            </a:pPr>
            <a:r>
              <a:rPr lang="en-US" altLang="ja-JP" sz="2000" dirty="0">
                <a:solidFill>
                  <a:schemeClr val="tx1">
                    <a:lumMod val="75000"/>
                    <a:lumOff val="25000"/>
                  </a:schemeClr>
                </a:solidFill>
              </a:rPr>
              <a:t>① </a:t>
            </a:r>
            <a:r>
              <a:rPr lang="ja-JP" altLang="en-US" sz="2000" dirty="0">
                <a:solidFill>
                  <a:schemeClr val="tx1">
                    <a:lumMod val="75000"/>
                    <a:lumOff val="25000"/>
                  </a:schemeClr>
                </a:solidFill>
              </a:rPr>
              <a:t>自分が困っているという状態を認識できる。 </a:t>
            </a:r>
            <a:endParaRPr lang="en-US" altLang="ja-JP" sz="2000" dirty="0">
              <a:solidFill>
                <a:schemeClr val="tx1">
                  <a:lumMod val="75000"/>
                  <a:lumOff val="25000"/>
                </a:schemeClr>
              </a:solidFill>
            </a:endParaRPr>
          </a:p>
          <a:p>
            <a:pPr marL="88900" lvl="2">
              <a:lnSpc>
                <a:spcPct val="150000"/>
              </a:lnSpc>
              <a:buNone/>
            </a:pPr>
            <a:r>
              <a:rPr lang="ja-JP" altLang="en-US" sz="2000" dirty="0">
                <a:solidFill>
                  <a:schemeClr val="tx1">
                    <a:lumMod val="75000"/>
                    <a:lumOff val="25000"/>
                  </a:schemeClr>
                </a:solidFill>
              </a:rPr>
              <a:t>② 相談に必要なスキルと知識を有している。 </a:t>
            </a:r>
            <a:endParaRPr lang="en-US" altLang="ja-JP" sz="2000" dirty="0">
              <a:solidFill>
                <a:schemeClr val="tx1">
                  <a:lumMod val="75000"/>
                  <a:lumOff val="25000"/>
                </a:schemeClr>
              </a:solidFill>
            </a:endParaRPr>
          </a:p>
          <a:p>
            <a:pPr marL="88900" lvl="2">
              <a:lnSpc>
                <a:spcPct val="150000"/>
              </a:lnSpc>
              <a:buNone/>
            </a:pPr>
            <a:r>
              <a:rPr lang="ja-JP" altLang="en-US" sz="2000" dirty="0">
                <a:solidFill>
                  <a:schemeClr val="tx1">
                    <a:lumMod val="75000"/>
                    <a:lumOff val="25000"/>
                  </a:schemeClr>
                </a:solidFill>
              </a:rPr>
              <a:t>③ 困った時、相談することのメリットを予測できる。 </a:t>
            </a:r>
            <a:endParaRPr lang="en-US" altLang="ja-JP" sz="2000" dirty="0">
              <a:solidFill>
                <a:schemeClr val="tx1">
                  <a:lumMod val="75000"/>
                  <a:lumOff val="25000"/>
                </a:schemeClr>
              </a:solidFill>
            </a:endParaRPr>
          </a:p>
          <a:p>
            <a:pPr marL="88900" lvl="2">
              <a:lnSpc>
                <a:spcPct val="150000"/>
              </a:lnSpc>
              <a:buNone/>
            </a:pPr>
            <a:r>
              <a:rPr lang="ja-JP" altLang="en-US" sz="2000" dirty="0">
                <a:solidFill>
                  <a:schemeClr val="tx1">
                    <a:lumMod val="75000"/>
                    <a:lumOff val="25000"/>
                  </a:schemeClr>
                </a:solidFill>
              </a:rPr>
              <a:t>④ 周囲に信頼できる人、相談できる相手がいる。</a:t>
            </a:r>
            <a:endParaRPr lang="en-US" altLang="ja-JP" sz="2000" dirty="0">
              <a:solidFill>
                <a:schemeClr val="tx1">
                  <a:lumMod val="75000"/>
                  <a:lumOff val="25000"/>
                </a:schemeClr>
              </a:solidFill>
            </a:endParaRPr>
          </a:p>
          <a:p>
            <a:pPr marL="0" lvl="2" algn="r">
              <a:lnSpc>
                <a:spcPct val="150000"/>
              </a:lnSpc>
              <a:buNone/>
            </a:pPr>
            <a:r>
              <a:rPr lang="en-US" altLang="ja-JP" sz="2000" dirty="0">
                <a:solidFill>
                  <a:schemeClr val="tx1">
                    <a:lumMod val="75000"/>
                    <a:lumOff val="25000"/>
                  </a:schemeClr>
                </a:solidFill>
              </a:rPr>
              <a:t>〈</a:t>
            </a:r>
            <a:r>
              <a:rPr lang="ja-JP" altLang="en-US" sz="2000" dirty="0">
                <a:solidFill>
                  <a:schemeClr val="tx1">
                    <a:lumMod val="75000"/>
                    <a:lumOff val="25000"/>
                  </a:schemeClr>
                </a:solidFill>
              </a:rPr>
              <a:t>川野・勝又（</a:t>
            </a:r>
            <a:r>
              <a:rPr lang="en-US" altLang="ja-JP" sz="2000" dirty="0">
                <a:solidFill>
                  <a:schemeClr val="tx1">
                    <a:lumMod val="75000"/>
                    <a:lumOff val="25000"/>
                  </a:schemeClr>
                </a:solidFill>
              </a:rPr>
              <a:t>2018</a:t>
            </a:r>
            <a:r>
              <a:rPr lang="ja-JP" altLang="en-US" sz="2000" dirty="0">
                <a:solidFill>
                  <a:schemeClr val="tx1">
                    <a:lumMod val="75000"/>
                    <a:lumOff val="25000"/>
                  </a:schemeClr>
                </a:solidFill>
              </a:rPr>
              <a:t>）を参考</a:t>
            </a:r>
            <a:r>
              <a:rPr lang="en-US" altLang="ja-JP" sz="2000" dirty="0">
                <a:solidFill>
                  <a:schemeClr val="tx1">
                    <a:lumMod val="75000"/>
                    <a:lumOff val="25000"/>
                  </a:schemeClr>
                </a:solidFill>
              </a:rPr>
              <a:t>〉 </a:t>
            </a:r>
          </a:p>
        </p:txBody>
      </p:sp>
      <p:sp>
        <p:nvSpPr>
          <p:cNvPr id="3" name="テキスト ボックス 2">
            <a:extLst>
              <a:ext uri="{FF2B5EF4-FFF2-40B4-BE49-F238E27FC236}">
                <a16:creationId xmlns:a16="http://schemas.microsoft.com/office/drawing/2014/main" id="{C2A58535-3364-1A2F-8567-20EFDE602722}"/>
              </a:ext>
            </a:extLst>
          </p:cNvPr>
          <p:cNvSpPr txBox="1"/>
          <p:nvPr/>
        </p:nvSpPr>
        <p:spPr>
          <a:xfrm>
            <a:off x="3323303" y="6425161"/>
            <a:ext cx="5513980" cy="369332"/>
          </a:xfrm>
          <a:prstGeom prst="rect">
            <a:avLst/>
          </a:prstGeom>
          <a:noFill/>
        </p:spPr>
        <p:txBody>
          <a:bodyPr wrap="square">
            <a:spAutoFit/>
          </a:bodyPr>
          <a:lstStyle/>
          <a:p>
            <a:pPr algn="r"/>
            <a:r>
              <a:rPr lang="ja-JP" altLang="en-US" dirty="0"/>
              <a:t>岐阜県版</a:t>
            </a:r>
            <a:r>
              <a:rPr lang="en-US" altLang="ja-JP" dirty="0"/>
              <a:t>『</a:t>
            </a:r>
            <a:r>
              <a:rPr lang="ja-JP" altLang="en-US" dirty="0"/>
              <a:t>ＳＯＳの出し方に関する教育のガイドブック</a:t>
            </a:r>
            <a:r>
              <a:rPr lang="en-US" altLang="ja-JP" dirty="0"/>
              <a:t>』</a:t>
            </a:r>
            <a:r>
              <a:rPr lang="ja-JP" altLang="en-US" dirty="0"/>
              <a:t> </a:t>
            </a:r>
          </a:p>
        </p:txBody>
      </p:sp>
    </p:spTree>
    <p:extLst>
      <p:ext uri="{BB962C8B-B14F-4D97-AF65-F5344CB8AC3E}">
        <p14:creationId xmlns:p14="http://schemas.microsoft.com/office/powerpoint/2010/main" val="4028968948"/>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17D823-96F1-BCF8-8C91-3EA4B6E5D00D}"/>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88792969-3E27-2DE3-F689-E6DC841C57E3}"/>
              </a:ext>
            </a:extLst>
          </p:cNvPr>
          <p:cNvSpPr/>
          <p:nvPr/>
        </p:nvSpPr>
        <p:spPr>
          <a:xfrm>
            <a:off x="345752" y="5143442"/>
            <a:ext cx="8548499" cy="1378203"/>
          </a:xfrm>
          <a:prstGeom prst="rect">
            <a:avLst/>
          </a:prstGeom>
          <a:solidFill>
            <a:schemeClr val="bg1">
              <a:lumMod val="85000"/>
              <a:alpha val="5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200"/>
              </a:lnSpc>
            </a:pPr>
            <a:endParaRPr kumimoji="1" lang="ja-JP" altLang="en-US" sz="2000" dirty="0">
              <a:solidFill>
                <a:srgbClr val="50B8C0"/>
              </a:solidFill>
              <a:latin typeface="+mn-ea"/>
            </a:endParaRPr>
          </a:p>
        </p:txBody>
      </p:sp>
      <p:sp>
        <p:nvSpPr>
          <p:cNvPr id="6" name="正方形/長方形 5">
            <a:extLst>
              <a:ext uri="{FF2B5EF4-FFF2-40B4-BE49-F238E27FC236}">
                <a16:creationId xmlns:a16="http://schemas.microsoft.com/office/drawing/2014/main" id="{4D7CE8B4-0530-412F-3C8F-88E1E512A93A}"/>
              </a:ext>
            </a:extLst>
          </p:cNvPr>
          <p:cNvSpPr/>
          <p:nvPr/>
        </p:nvSpPr>
        <p:spPr>
          <a:xfrm>
            <a:off x="664652" y="2750588"/>
            <a:ext cx="7975824" cy="1253439"/>
          </a:xfrm>
          <a:prstGeom prst="rect">
            <a:avLst/>
          </a:prstGeom>
          <a:solidFill>
            <a:schemeClr val="accent6">
              <a:lumMod val="20000"/>
              <a:lumOff val="80000"/>
              <a:alpha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200"/>
              </a:lnSpc>
            </a:pPr>
            <a:endParaRPr kumimoji="1" lang="ja-JP" altLang="en-US" sz="2000" dirty="0">
              <a:solidFill>
                <a:srgbClr val="50B8C0"/>
              </a:solidFill>
              <a:latin typeface="+mn-ea"/>
            </a:endParaRPr>
          </a:p>
        </p:txBody>
      </p:sp>
      <p:sp>
        <p:nvSpPr>
          <p:cNvPr id="5" name="正方形/長方形 4">
            <a:extLst>
              <a:ext uri="{FF2B5EF4-FFF2-40B4-BE49-F238E27FC236}">
                <a16:creationId xmlns:a16="http://schemas.microsoft.com/office/drawing/2014/main" id="{B9245456-AC2E-2097-AA09-D5E69601184A}"/>
              </a:ext>
            </a:extLst>
          </p:cNvPr>
          <p:cNvSpPr/>
          <p:nvPr/>
        </p:nvSpPr>
        <p:spPr>
          <a:xfrm>
            <a:off x="664652" y="1188321"/>
            <a:ext cx="7975824" cy="958710"/>
          </a:xfrm>
          <a:prstGeom prst="rect">
            <a:avLst/>
          </a:prstGeom>
          <a:solidFill>
            <a:schemeClr val="accent6">
              <a:lumMod val="20000"/>
              <a:lumOff val="80000"/>
              <a:alpha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200"/>
              </a:lnSpc>
            </a:pPr>
            <a:endParaRPr kumimoji="1" lang="ja-JP" altLang="en-US" sz="2000" dirty="0">
              <a:solidFill>
                <a:srgbClr val="50B8C0"/>
              </a:solidFill>
              <a:latin typeface="+mn-ea"/>
            </a:endParaRPr>
          </a:p>
        </p:txBody>
      </p:sp>
      <p:sp>
        <p:nvSpPr>
          <p:cNvPr id="2" name="タイトル 1">
            <a:extLst>
              <a:ext uri="{FF2B5EF4-FFF2-40B4-BE49-F238E27FC236}">
                <a16:creationId xmlns:a16="http://schemas.microsoft.com/office/drawing/2014/main" id="{E315ED65-403E-F527-EC96-4705AEEEED3C}"/>
              </a:ext>
            </a:extLst>
          </p:cNvPr>
          <p:cNvSpPr>
            <a:spLocks noGrp="1"/>
          </p:cNvSpPr>
          <p:nvPr>
            <p:ph type="title"/>
          </p:nvPr>
        </p:nvSpPr>
        <p:spPr/>
        <p:txBody>
          <a:bodyPr/>
          <a:lstStyle/>
          <a:p>
            <a:r>
              <a:rPr kumimoji="1" lang="ja-JP" altLang="en-US" dirty="0"/>
              <a:t>「</a:t>
            </a:r>
            <a:r>
              <a:rPr kumimoji="1" lang="en-US" altLang="ja-JP" dirty="0"/>
              <a:t>SOS</a:t>
            </a:r>
            <a:r>
              <a:rPr kumimoji="1" lang="ja-JP" altLang="en-US" dirty="0"/>
              <a:t>の出し方に関する教育」</a:t>
            </a:r>
            <a:r>
              <a:rPr lang="ja-JP" altLang="en-US" dirty="0"/>
              <a:t>のポイント</a:t>
            </a:r>
            <a:r>
              <a:rPr kumimoji="1" lang="ja-JP" altLang="en-US" dirty="0"/>
              <a:t> </a:t>
            </a:r>
          </a:p>
        </p:txBody>
      </p:sp>
      <p:sp>
        <p:nvSpPr>
          <p:cNvPr id="4" name="スライド番号プレースホルダー 3">
            <a:extLst>
              <a:ext uri="{FF2B5EF4-FFF2-40B4-BE49-F238E27FC236}">
                <a16:creationId xmlns:a16="http://schemas.microsoft.com/office/drawing/2014/main" id="{D9EBAE71-37DE-1DA3-4C0E-2CAEA4CCD8B4}"/>
              </a:ext>
            </a:extLst>
          </p:cNvPr>
          <p:cNvSpPr>
            <a:spLocks noGrp="1"/>
          </p:cNvSpPr>
          <p:nvPr>
            <p:ph type="sldNum" sz="quarter" idx="12"/>
          </p:nvPr>
        </p:nvSpPr>
        <p:spPr/>
        <p:txBody>
          <a:bodyPr/>
          <a:lstStyle/>
          <a:p>
            <a:fld id="{9E2A29CB-BA86-48A6-80E1-CB8750A963B5}" type="slidenum">
              <a:rPr kumimoji="1" lang="ja-JP" altLang="en-US" smtClean="0"/>
              <a:t>5</a:t>
            </a:fld>
            <a:endParaRPr kumimoji="1" lang="ja-JP" altLang="en-US"/>
          </a:p>
        </p:txBody>
      </p:sp>
      <p:sp>
        <p:nvSpPr>
          <p:cNvPr id="7" name="コンテンツ プレースホルダー 6">
            <a:extLst>
              <a:ext uri="{FF2B5EF4-FFF2-40B4-BE49-F238E27FC236}">
                <a16:creationId xmlns:a16="http://schemas.microsoft.com/office/drawing/2014/main" id="{9E34FAA8-C20C-2B82-9595-8237B17B3478}"/>
              </a:ext>
            </a:extLst>
          </p:cNvPr>
          <p:cNvSpPr>
            <a:spLocks noGrp="1"/>
          </p:cNvSpPr>
          <p:nvPr>
            <p:ph idx="1"/>
          </p:nvPr>
        </p:nvSpPr>
        <p:spPr>
          <a:xfrm>
            <a:off x="457201" y="804462"/>
            <a:ext cx="8146026" cy="5640593"/>
          </a:xfrm>
        </p:spPr>
        <p:txBody>
          <a:bodyPr/>
          <a:lstStyle/>
          <a:p>
            <a:pPr marL="0" lvl="2" indent="0">
              <a:buNone/>
            </a:pPr>
            <a:r>
              <a:rPr lang="ja-JP" altLang="en-US" sz="2000" dirty="0"/>
              <a:t>■</a:t>
            </a:r>
            <a:r>
              <a:rPr lang="ja-JP" altLang="en-US" sz="2000" b="1" u="sng" dirty="0"/>
              <a:t>両価性について</a:t>
            </a:r>
            <a:endParaRPr lang="en-US" altLang="ja-JP" sz="2000" b="1" u="sng" dirty="0"/>
          </a:p>
          <a:p>
            <a:pPr marL="265113" lvl="2" indent="276225">
              <a:buNone/>
            </a:pPr>
            <a:r>
              <a:rPr lang="ja-JP" altLang="en-US" sz="1800" u="sng" dirty="0">
                <a:solidFill>
                  <a:srgbClr val="C00000"/>
                </a:solidFill>
              </a:rPr>
              <a:t>自傷行為や希死念慮が強い児童生徒と関わる際、支援者の価値観や善悪・是非といった基準を押し付けないことが重要とされています</a:t>
            </a:r>
            <a:r>
              <a:rPr lang="ja-JP" altLang="en-US" sz="1800" dirty="0">
                <a:solidFill>
                  <a:srgbClr val="7030A0"/>
                </a:solidFill>
              </a:rPr>
              <a:t>が、「</a:t>
            </a:r>
            <a:r>
              <a:rPr lang="en-US" altLang="ja-JP" sz="1800" dirty="0">
                <a:solidFill>
                  <a:srgbClr val="7030A0"/>
                </a:solidFill>
              </a:rPr>
              <a:t>SOS</a:t>
            </a:r>
            <a:r>
              <a:rPr lang="ja-JP" altLang="en-US" sz="1800" dirty="0">
                <a:solidFill>
                  <a:srgbClr val="7030A0"/>
                </a:solidFill>
              </a:rPr>
              <a:t>の出し方に関する教育」においても、同様の心構えで臨むことが良いと考えられます。</a:t>
            </a:r>
            <a:endParaRPr lang="en-US" altLang="ja-JP" sz="1800" dirty="0">
              <a:solidFill>
                <a:srgbClr val="7030A0"/>
              </a:solidFill>
            </a:endParaRPr>
          </a:p>
          <a:p>
            <a:pPr marL="265113" lvl="2" indent="276225">
              <a:buNone/>
            </a:pPr>
            <a:r>
              <a:rPr lang="ja-JP" altLang="en-US" sz="1600" dirty="0"/>
              <a:t>例えば、ストレスへの対処方法を学ぶ際、良い対処、悪い対処でグループ分けを行うのではなく、その</a:t>
            </a:r>
            <a:r>
              <a:rPr lang="ja-JP" altLang="en-US" sz="1600" dirty="0">
                <a:solidFill>
                  <a:srgbClr val="0070C0"/>
                </a:solidFill>
              </a:rPr>
              <a:t>両価性</a:t>
            </a:r>
            <a:r>
              <a:rPr lang="en-US" altLang="ja-JP" sz="1600" dirty="0">
                <a:solidFill>
                  <a:srgbClr val="0070C0"/>
                </a:solidFill>
              </a:rPr>
              <a:t>※</a:t>
            </a:r>
            <a:r>
              <a:rPr lang="ja-JP" altLang="en-US" sz="1600" dirty="0"/>
              <a:t>に触れることが大切です。</a:t>
            </a:r>
            <a:endParaRPr lang="en-US" altLang="ja-JP" sz="1600" dirty="0"/>
          </a:p>
          <a:p>
            <a:pPr marL="265113" lvl="2" indent="276225">
              <a:buNone/>
            </a:pPr>
            <a:r>
              <a:rPr lang="ja-JP" altLang="en-US" sz="1800" dirty="0"/>
              <a:t>広義の意味で考えれば、相談という対処にもリスクが存在します。それでも、</a:t>
            </a:r>
            <a:r>
              <a:rPr lang="ja-JP" altLang="en-US" sz="1800" b="1" u="sng" dirty="0">
                <a:solidFill>
                  <a:srgbClr val="7030A0"/>
                </a:solidFill>
              </a:rPr>
              <a:t>相談することは非常に有益な方法であるため、重要性を伝えることは必要ですが、</a:t>
            </a:r>
            <a:r>
              <a:rPr lang="ja-JP" altLang="en-US" sz="1800" b="1" u="sng" dirty="0">
                <a:solidFill>
                  <a:srgbClr val="C00000"/>
                </a:solidFill>
              </a:rPr>
              <a:t>そのことばかりが強調されると、中には「相談できない自分はダメな人間」というような印象を抱く児童生徒がいる</a:t>
            </a:r>
            <a:r>
              <a:rPr lang="ja-JP" altLang="en-US" sz="1800" u="sng" dirty="0"/>
              <a:t>かもしれません。</a:t>
            </a:r>
            <a:endParaRPr lang="en-US" altLang="ja-JP" sz="1800" u="sng" dirty="0"/>
          </a:p>
          <a:p>
            <a:pPr marL="265113" lvl="2" indent="276225">
              <a:buNone/>
            </a:pPr>
            <a:r>
              <a:rPr lang="ja-JP" altLang="en-US" sz="1600" dirty="0"/>
              <a:t>また、発達の段階においては、自分で何とかしたいといった自助努力への欲求が一定数あることも知られています。そのため、</a:t>
            </a:r>
            <a:r>
              <a:rPr lang="ja-JP" altLang="en-US" sz="1600" u="sng" dirty="0">
                <a:solidFill>
                  <a:srgbClr val="0070C0"/>
                </a:solidFill>
              </a:rPr>
              <a:t>「</a:t>
            </a:r>
            <a:r>
              <a:rPr lang="en-US" altLang="ja-JP" sz="1600" u="sng" dirty="0">
                <a:solidFill>
                  <a:srgbClr val="0070C0"/>
                </a:solidFill>
              </a:rPr>
              <a:t>SOS</a:t>
            </a:r>
            <a:r>
              <a:rPr lang="ja-JP" altLang="en-US" sz="1600" u="sng" dirty="0">
                <a:solidFill>
                  <a:srgbClr val="0070C0"/>
                </a:solidFill>
              </a:rPr>
              <a:t>の出し方に関する教育」を実施する際は、</a:t>
            </a:r>
            <a:r>
              <a:rPr lang="ja-JP" altLang="en-US" sz="1600" b="1" u="sng" dirty="0">
                <a:solidFill>
                  <a:srgbClr val="0070C0"/>
                </a:solidFill>
              </a:rPr>
              <a:t>相談することに対して抵抗感が強い、もしくは相談したくてもできない状態にある児童生徒がいることを踏まえておく</a:t>
            </a:r>
            <a:r>
              <a:rPr lang="ja-JP" altLang="en-US" sz="1600" u="sng" dirty="0">
                <a:solidFill>
                  <a:srgbClr val="0070C0"/>
                </a:solidFill>
              </a:rPr>
              <a:t>必要があります。 </a:t>
            </a:r>
            <a:endParaRPr lang="en-US" altLang="ja-JP" sz="1600" u="sng" dirty="0">
              <a:solidFill>
                <a:srgbClr val="0070C0"/>
              </a:solidFill>
            </a:endParaRPr>
          </a:p>
          <a:p>
            <a:pPr marL="982663" lvl="2" indent="-982663">
              <a:buNone/>
            </a:pPr>
            <a:r>
              <a:rPr lang="en-US" altLang="ja-JP" sz="1600" dirty="0">
                <a:solidFill>
                  <a:srgbClr val="0070C0"/>
                </a:solidFill>
              </a:rPr>
              <a:t>※</a:t>
            </a:r>
            <a:r>
              <a:rPr lang="ja-JP" altLang="en-US" sz="1600" dirty="0">
                <a:solidFill>
                  <a:srgbClr val="0070C0"/>
                </a:solidFill>
              </a:rPr>
              <a:t>両価性</a:t>
            </a:r>
            <a:r>
              <a:rPr lang="en-US" altLang="ja-JP" sz="1600" dirty="0"/>
              <a:t>…</a:t>
            </a:r>
            <a:r>
              <a:rPr lang="ja-JP" altLang="en-US" sz="1600" dirty="0"/>
              <a:t>ひとつの物事に対して、逆の感情を同時にもつこと。例として、ある人に愛情を感じる一方で憎しみも抱く、食事をしようと思う一方で食べないようにしようと思うなど。自傷行為や暴力行為といった対処方法についても、悪い面だけを取り上げるのではなく、現時点においては、本人とって意味のある行動という側面にも理解を示す必要がある。 </a:t>
            </a:r>
          </a:p>
        </p:txBody>
      </p:sp>
      <p:sp>
        <p:nvSpPr>
          <p:cNvPr id="3" name="テキスト ボックス 2">
            <a:extLst>
              <a:ext uri="{FF2B5EF4-FFF2-40B4-BE49-F238E27FC236}">
                <a16:creationId xmlns:a16="http://schemas.microsoft.com/office/drawing/2014/main" id="{F68B6951-9C86-1FBB-5898-D28EE76AC186}"/>
              </a:ext>
            </a:extLst>
          </p:cNvPr>
          <p:cNvSpPr txBox="1"/>
          <p:nvPr/>
        </p:nvSpPr>
        <p:spPr>
          <a:xfrm>
            <a:off x="3323303" y="6481553"/>
            <a:ext cx="5513980" cy="369332"/>
          </a:xfrm>
          <a:prstGeom prst="rect">
            <a:avLst/>
          </a:prstGeom>
          <a:noFill/>
        </p:spPr>
        <p:txBody>
          <a:bodyPr wrap="square">
            <a:spAutoFit/>
          </a:bodyPr>
          <a:lstStyle/>
          <a:p>
            <a:pPr algn="r"/>
            <a:r>
              <a:rPr lang="ja-JP" altLang="en-US" dirty="0">
                <a:solidFill>
                  <a:schemeClr val="tx1">
                    <a:lumMod val="75000"/>
                    <a:lumOff val="25000"/>
                  </a:schemeClr>
                </a:solidFill>
              </a:rPr>
              <a:t>岐阜県版</a:t>
            </a:r>
            <a:r>
              <a:rPr lang="en-US" altLang="ja-JP" dirty="0">
                <a:solidFill>
                  <a:schemeClr val="tx1">
                    <a:lumMod val="75000"/>
                    <a:lumOff val="25000"/>
                  </a:schemeClr>
                </a:solidFill>
              </a:rPr>
              <a:t>『</a:t>
            </a:r>
            <a:r>
              <a:rPr lang="ja-JP" altLang="en-US" dirty="0">
                <a:solidFill>
                  <a:schemeClr val="tx1">
                    <a:lumMod val="75000"/>
                    <a:lumOff val="25000"/>
                  </a:schemeClr>
                </a:solidFill>
              </a:rPr>
              <a:t>ＳＯＳの出し方に関する教育のガイドブック</a:t>
            </a:r>
            <a:r>
              <a:rPr lang="en-US" altLang="ja-JP" dirty="0">
                <a:solidFill>
                  <a:schemeClr val="tx1">
                    <a:lumMod val="75000"/>
                    <a:lumOff val="25000"/>
                  </a:schemeClr>
                </a:solidFill>
              </a:rPr>
              <a:t>』</a:t>
            </a:r>
            <a:r>
              <a:rPr lang="ja-JP" altLang="en-US" dirty="0">
                <a:solidFill>
                  <a:schemeClr val="tx1">
                    <a:lumMod val="75000"/>
                    <a:lumOff val="25000"/>
                  </a:schemeClr>
                </a:solidFill>
              </a:rPr>
              <a:t> </a:t>
            </a:r>
          </a:p>
        </p:txBody>
      </p:sp>
    </p:spTree>
    <p:extLst>
      <p:ext uri="{BB962C8B-B14F-4D97-AF65-F5344CB8AC3E}">
        <p14:creationId xmlns:p14="http://schemas.microsoft.com/office/powerpoint/2010/main" val="442146739"/>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BBAD255B-6427-767F-2A7F-3A9CC31529E9}"/>
              </a:ext>
            </a:extLst>
          </p:cNvPr>
          <p:cNvSpPr>
            <a:spLocks noGrp="1"/>
          </p:cNvSpPr>
          <p:nvPr>
            <p:ph type="title"/>
          </p:nvPr>
        </p:nvSpPr>
        <p:spPr/>
        <p:txBody>
          <a:bodyPr/>
          <a:lstStyle/>
          <a:p>
            <a:r>
              <a:rPr lang="ja-JP" altLang="en-US" dirty="0"/>
              <a:t>自殺対策基本法の改正　　　　　（令和</a:t>
            </a:r>
            <a:r>
              <a:rPr lang="en-US" altLang="ja-JP" dirty="0"/>
              <a:t>7</a:t>
            </a:r>
            <a:r>
              <a:rPr lang="ja-JP" altLang="en-US" dirty="0"/>
              <a:t>年</a:t>
            </a:r>
            <a:r>
              <a:rPr lang="en-US" altLang="ja-JP" dirty="0"/>
              <a:t>6</a:t>
            </a:r>
            <a:r>
              <a:rPr lang="ja-JP" altLang="en-US" dirty="0"/>
              <a:t>月</a:t>
            </a:r>
            <a:r>
              <a:rPr lang="en-US" altLang="ja-JP" dirty="0"/>
              <a:t>11</a:t>
            </a:r>
            <a:r>
              <a:rPr lang="ja-JP" altLang="en-US" dirty="0"/>
              <a:t>日公布） </a:t>
            </a:r>
          </a:p>
        </p:txBody>
      </p:sp>
      <p:sp>
        <p:nvSpPr>
          <p:cNvPr id="4" name="コンテンツ プレースホルダー 3">
            <a:extLst>
              <a:ext uri="{FF2B5EF4-FFF2-40B4-BE49-F238E27FC236}">
                <a16:creationId xmlns:a16="http://schemas.microsoft.com/office/drawing/2014/main" id="{4CD5F1A6-5F79-F65B-7D74-F1988F237991}"/>
              </a:ext>
            </a:extLst>
          </p:cNvPr>
          <p:cNvSpPr>
            <a:spLocks noGrp="1"/>
          </p:cNvSpPr>
          <p:nvPr>
            <p:ph idx="1"/>
          </p:nvPr>
        </p:nvSpPr>
        <p:spPr>
          <a:xfrm>
            <a:off x="457200" y="980730"/>
            <a:ext cx="8229600" cy="5258705"/>
          </a:xfrm>
        </p:spPr>
        <p:txBody>
          <a:bodyPr/>
          <a:lstStyle/>
          <a:p>
            <a:pPr marL="0" indent="0">
              <a:buNone/>
            </a:pPr>
            <a:r>
              <a:rPr lang="ja-JP" altLang="en-US" sz="2000" dirty="0"/>
              <a:t>（基本理念）</a:t>
            </a:r>
            <a:endParaRPr lang="en-US" altLang="ja-JP" sz="2000" dirty="0"/>
          </a:p>
          <a:p>
            <a:pPr marL="0" indent="0">
              <a:spcAft>
                <a:spcPts val="600"/>
              </a:spcAft>
              <a:buNone/>
            </a:pPr>
            <a:r>
              <a:rPr lang="ja-JP" altLang="en-US" sz="2000" dirty="0"/>
              <a:t> 第二条 自殺対策は、生きることの包括的な支援として、全ての人がかけがえのない個人として尊重されるとともに、生きる力を基礎として生きがいや希望を持って暮らすことができるよう、その妨げとなる諸要因の解消に資するための支援とそれを支えかつ促進するための環境の整備充実が幅広くかつ適切に図られることを旨として、実施されなければならない。 </a:t>
            </a:r>
            <a:endParaRPr lang="en-US" altLang="ja-JP" sz="2000" dirty="0"/>
          </a:p>
          <a:p>
            <a:pPr marL="0" indent="0">
              <a:spcAft>
                <a:spcPts val="1200"/>
              </a:spcAft>
              <a:buNone/>
            </a:pPr>
            <a:r>
              <a:rPr lang="ja-JP" altLang="en-US" sz="2000" dirty="0"/>
              <a:t>７ </a:t>
            </a:r>
            <a:r>
              <a:rPr lang="ja-JP" altLang="en-US" sz="2000" u="heavy" dirty="0">
                <a:solidFill>
                  <a:srgbClr val="C00000"/>
                </a:solidFill>
              </a:rPr>
              <a:t>こどもに係る自殺対策</a:t>
            </a:r>
            <a:r>
              <a:rPr lang="ja-JP" altLang="en-US" sz="2000" dirty="0"/>
              <a:t>は、こどもが自立した個人としてひとしく健やかに成長することができ、心身の状況、置かれている環境等にかかわらず、その権利利益の擁護が図られ、将来にわたって健康で心豊かな生活を送ることができる社会の実現を目指し、社会全体で取り組むことを基本として、行われなければならない。</a:t>
            </a:r>
            <a:endParaRPr lang="en-US" altLang="ja-JP" sz="2000" dirty="0"/>
          </a:p>
          <a:p>
            <a:pPr marL="0" indent="0">
              <a:buNone/>
            </a:pPr>
            <a:r>
              <a:rPr lang="ja-JP" altLang="en-US" sz="2000" u="heavy" dirty="0">
                <a:solidFill>
                  <a:srgbClr val="C00000"/>
                </a:solidFill>
              </a:rPr>
              <a:t>（学校の責務） </a:t>
            </a:r>
            <a:endParaRPr lang="en-US" altLang="ja-JP" sz="2000" u="heavy" dirty="0">
              <a:solidFill>
                <a:srgbClr val="C00000"/>
              </a:solidFill>
            </a:endParaRPr>
          </a:p>
          <a:p>
            <a:pPr marL="0" indent="0">
              <a:buNone/>
            </a:pPr>
            <a:r>
              <a:rPr lang="ja-JP" altLang="en-US" sz="2000" dirty="0"/>
              <a:t>第五条 学校は、基本理念にのっとり、関係者との連携を図りつつ、こどもの自殺の防止等に取り組むよう努めるものとする。</a:t>
            </a:r>
          </a:p>
        </p:txBody>
      </p:sp>
      <p:sp>
        <p:nvSpPr>
          <p:cNvPr id="2" name="スライド番号プレースホルダー 1">
            <a:extLst>
              <a:ext uri="{FF2B5EF4-FFF2-40B4-BE49-F238E27FC236}">
                <a16:creationId xmlns:a16="http://schemas.microsoft.com/office/drawing/2014/main" id="{56EF37CC-26FA-7D63-4D84-5BCFA84D4F62}"/>
              </a:ext>
            </a:extLst>
          </p:cNvPr>
          <p:cNvSpPr>
            <a:spLocks noGrp="1"/>
          </p:cNvSpPr>
          <p:nvPr>
            <p:ph type="sldNum" sz="quarter" idx="12"/>
          </p:nvPr>
        </p:nvSpPr>
        <p:spPr/>
        <p:txBody>
          <a:bodyPr/>
          <a:lstStyle/>
          <a:p>
            <a:fld id="{A7C21E64-8481-41E9-8D52-8F84C20010B7}" type="slidenum">
              <a:rPr kumimoji="1" lang="ja-JP" altLang="en-US" smtClean="0"/>
              <a:t>6</a:t>
            </a:fld>
            <a:endParaRPr kumimoji="1" lang="ja-JP" altLang="en-US"/>
          </a:p>
        </p:txBody>
      </p:sp>
    </p:spTree>
    <p:extLst>
      <p:ext uri="{BB962C8B-B14F-4D97-AF65-F5344CB8AC3E}">
        <p14:creationId xmlns:p14="http://schemas.microsoft.com/office/powerpoint/2010/main" val="2848089724"/>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DCD76D4C-37FB-3094-410F-D970D8E17CAA}"/>
              </a:ext>
            </a:extLst>
          </p:cNvPr>
          <p:cNvSpPr>
            <a:spLocks noGrp="1"/>
          </p:cNvSpPr>
          <p:nvPr>
            <p:ph type="title"/>
          </p:nvPr>
        </p:nvSpPr>
        <p:spPr/>
        <p:txBody>
          <a:bodyPr/>
          <a:lstStyle/>
          <a:p>
            <a:r>
              <a:rPr lang="ja-JP" altLang="en-US" dirty="0"/>
              <a:t>自殺対策基本法の改正　　　　　（令和</a:t>
            </a:r>
            <a:r>
              <a:rPr lang="en-US" altLang="ja-JP" dirty="0"/>
              <a:t>7</a:t>
            </a:r>
            <a:r>
              <a:rPr lang="ja-JP" altLang="en-US" dirty="0"/>
              <a:t>年</a:t>
            </a:r>
            <a:r>
              <a:rPr lang="en-US" altLang="ja-JP" dirty="0"/>
              <a:t>6</a:t>
            </a:r>
            <a:r>
              <a:rPr lang="ja-JP" altLang="en-US" dirty="0"/>
              <a:t>月</a:t>
            </a:r>
            <a:r>
              <a:rPr lang="en-US" altLang="ja-JP" dirty="0"/>
              <a:t>11</a:t>
            </a:r>
            <a:r>
              <a:rPr lang="ja-JP" altLang="en-US" dirty="0"/>
              <a:t>日公布） </a:t>
            </a:r>
          </a:p>
        </p:txBody>
      </p:sp>
      <p:sp>
        <p:nvSpPr>
          <p:cNvPr id="4" name="コンテンツ プレースホルダー 3">
            <a:extLst>
              <a:ext uri="{FF2B5EF4-FFF2-40B4-BE49-F238E27FC236}">
                <a16:creationId xmlns:a16="http://schemas.microsoft.com/office/drawing/2014/main" id="{BAC35FA8-EBA9-5BD9-DEA8-E2BA518067E8}"/>
              </a:ext>
            </a:extLst>
          </p:cNvPr>
          <p:cNvSpPr>
            <a:spLocks noGrp="1"/>
          </p:cNvSpPr>
          <p:nvPr>
            <p:ph idx="1"/>
          </p:nvPr>
        </p:nvSpPr>
        <p:spPr>
          <a:xfrm>
            <a:off x="457200" y="980730"/>
            <a:ext cx="8229600" cy="5674640"/>
          </a:xfrm>
        </p:spPr>
        <p:txBody>
          <a:bodyPr/>
          <a:lstStyle/>
          <a:p>
            <a:pPr marL="0" indent="0">
              <a:buNone/>
            </a:pPr>
            <a:r>
              <a:rPr lang="ja-JP" altLang="en-US" sz="2000" dirty="0"/>
              <a:t>第十七条 国及び地方公共団体は、職域、学校、地域等における国民の心の健康の保持に係る教育及び啓発の推進並びに相談体制の整備、事業主、学校の教職員等に対する国民の心の健康の保持に関する研修の機会の確保等必要な施策を講ずるものとする。 </a:t>
            </a:r>
            <a:endParaRPr lang="en-US" altLang="ja-JP" sz="2000" dirty="0"/>
          </a:p>
          <a:p>
            <a:pPr marL="0" indent="0">
              <a:buNone/>
            </a:pPr>
            <a:r>
              <a:rPr lang="ja-JP" altLang="en-US" sz="2000" dirty="0"/>
              <a:t>２ 国及び地方公共団体は、前項の施策で大学及び高等専門学校に係るものを講ずるに当たっては、大学及び高等専門学校における教育の特性に配慮しなければならない。 </a:t>
            </a:r>
            <a:endParaRPr lang="en-US" altLang="ja-JP" sz="2000" dirty="0"/>
          </a:p>
          <a:p>
            <a:pPr marL="0" indent="0">
              <a:buNone/>
            </a:pPr>
            <a:r>
              <a:rPr lang="ja-JP" altLang="en-US" sz="2000" dirty="0"/>
              <a:t>３ </a:t>
            </a:r>
            <a:r>
              <a:rPr lang="ja-JP" altLang="en-US" sz="2000" u="heavy" dirty="0">
                <a:solidFill>
                  <a:srgbClr val="C00000"/>
                </a:solidFill>
              </a:rPr>
              <a:t>学校は</a:t>
            </a:r>
            <a:r>
              <a:rPr lang="ja-JP" altLang="en-US" sz="2000" dirty="0"/>
              <a:t>、当該学校に在籍する児童、生徒等の保護者、地域住民その他の関係者との連携を図りつつ、当該学校に在籍する児童、生徒等に対し、各人がかけがえのない個人として共に尊重し合いながら生きていくことについての意識の涵養等に資する教育又は啓発、及び</a:t>
            </a:r>
            <a:r>
              <a:rPr lang="ja-JP" altLang="en-US" sz="2000" u="heavy" dirty="0">
                <a:solidFill>
                  <a:srgbClr val="C00000"/>
                </a:solidFill>
              </a:rPr>
              <a:t>困難な事態、強い心理的負担を受けた場合等における対処の仕方を身に付ける等のための教育又は啓発を行う</a:t>
            </a:r>
            <a:r>
              <a:rPr lang="ja-JP" altLang="en-US" sz="2000" dirty="0"/>
              <a:t>とともに、</a:t>
            </a:r>
            <a:r>
              <a:rPr lang="ja-JP" altLang="en-US" sz="2000" u="heavy" dirty="0">
                <a:solidFill>
                  <a:srgbClr val="0070C0"/>
                </a:solidFill>
              </a:rPr>
              <a:t>自殺の防止等の観点から、心の健康の保持のための健康診断、保健指導等の措置のほか、精神保健に関する知識の向上その他の当該学校に在籍する児童、生徒等の心の健康の保持に係る教育又は啓発を行う</a:t>
            </a:r>
            <a:r>
              <a:rPr lang="ja-JP" altLang="en-US" sz="2000" dirty="0"/>
              <a:t>よう努めるものとする。 </a:t>
            </a:r>
          </a:p>
        </p:txBody>
      </p:sp>
      <p:sp>
        <p:nvSpPr>
          <p:cNvPr id="2" name="スライド番号プレースホルダー 1">
            <a:extLst>
              <a:ext uri="{FF2B5EF4-FFF2-40B4-BE49-F238E27FC236}">
                <a16:creationId xmlns:a16="http://schemas.microsoft.com/office/drawing/2014/main" id="{7837B8CC-CE11-74E5-15A5-B9452B1A81CD}"/>
              </a:ext>
            </a:extLst>
          </p:cNvPr>
          <p:cNvSpPr>
            <a:spLocks noGrp="1"/>
          </p:cNvSpPr>
          <p:nvPr>
            <p:ph type="sldNum" sz="quarter" idx="12"/>
          </p:nvPr>
        </p:nvSpPr>
        <p:spPr/>
        <p:txBody>
          <a:bodyPr/>
          <a:lstStyle/>
          <a:p>
            <a:fld id="{A7C21E64-8481-41E9-8D52-8F84C20010B7}" type="slidenum">
              <a:rPr kumimoji="1" lang="ja-JP" altLang="en-US" smtClean="0"/>
              <a:t>7</a:t>
            </a:fld>
            <a:endParaRPr kumimoji="1" lang="ja-JP" altLang="en-US"/>
          </a:p>
        </p:txBody>
      </p:sp>
    </p:spTree>
    <p:extLst>
      <p:ext uri="{BB962C8B-B14F-4D97-AF65-F5344CB8AC3E}">
        <p14:creationId xmlns:p14="http://schemas.microsoft.com/office/powerpoint/2010/main" val="4021937920"/>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EB98871-467C-5C37-46F7-8ED65AEF2C1F}"/>
              </a:ext>
            </a:extLst>
          </p:cNvPr>
          <p:cNvSpPr>
            <a:spLocks noGrp="1"/>
          </p:cNvSpPr>
          <p:nvPr>
            <p:ph type="title"/>
          </p:nvPr>
        </p:nvSpPr>
        <p:spPr/>
        <p:txBody>
          <a:bodyPr/>
          <a:lstStyle/>
          <a:p>
            <a:r>
              <a:rPr lang="ja-JP" altLang="en-US" dirty="0"/>
              <a:t>自殺対策基本法の改正　　　　　（令和</a:t>
            </a:r>
            <a:r>
              <a:rPr lang="en-US" altLang="ja-JP" dirty="0"/>
              <a:t>7</a:t>
            </a:r>
            <a:r>
              <a:rPr lang="ja-JP" altLang="en-US" dirty="0"/>
              <a:t>年</a:t>
            </a:r>
            <a:r>
              <a:rPr lang="en-US" altLang="ja-JP" dirty="0"/>
              <a:t>6</a:t>
            </a:r>
            <a:r>
              <a:rPr lang="ja-JP" altLang="en-US" dirty="0"/>
              <a:t>月</a:t>
            </a:r>
            <a:r>
              <a:rPr lang="en-US" altLang="ja-JP" dirty="0"/>
              <a:t>11</a:t>
            </a:r>
            <a:r>
              <a:rPr lang="ja-JP" altLang="en-US" dirty="0"/>
              <a:t>日公布） </a:t>
            </a:r>
          </a:p>
        </p:txBody>
      </p:sp>
      <p:sp>
        <p:nvSpPr>
          <p:cNvPr id="4" name="コンテンツ プレースホルダー 3">
            <a:extLst>
              <a:ext uri="{FF2B5EF4-FFF2-40B4-BE49-F238E27FC236}">
                <a16:creationId xmlns:a16="http://schemas.microsoft.com/office/drawing/2014/main" id="{8EE30536-DB0C-FBBF-B2F7-DC6BB6768A38}"/>
              </a:ext>
            </a:extLst>
          </p:cNvPr>
          <p:cNvSpPr>
            <a:spLocks noGrp="1"/>
          </p:cNvSpPr>
          <p:nvPr>
            <p:ph idx="1"/>
          </p:nvPr>
        </p:nvSpPr>
        <p:spPr/>
        <p:txBody>
          <a:bodyPr/>
          <a:lstStyle/>
          <a:p>
            <a:pPr marL="0" indent="0">
              <a:buNone/>
            </a:pPr>
            <a:r>
              <a:rPr lang="ja-JP" altLang="en-US" sz="2000" dirty="0">
                <a:solidFill>
                  <a:srgbClr val="C00000"/>
                </a:solidFill>
              </a:rPr>
              <a:t>（協議会の設置等） </a:t>
            </a:r>
            <a:endParaRPr lang="en-US" altLang="ja-JP" sz="2000" dirty="0">
              <a:solidFill>
                <a:srgbClr val="C00000"/>
              </a:solidFill>
            </a:endParaRPr>
          </a:p>
          <a:p>
            <a:pPr marL="0" indent="0">
              <a:buNone/>
            </a:pPr>
            <a:r>
              <a:rPr lang="ja-JP" altLang="en-US" sz="2000" dirty="0"/>
              <a:t>第二十三条 地方公共団体は、第十九条及び第二十条の施策でこどもに係るものを実施するに当たっては、単独で又は共同して、学校、教育委員会、児童相談所、精神保健福祉センター（精神保健及び精神障害者福祉に関する法律（昭和二十五年法律第百二十三号）第六条第一項に規定する精神保健福祉センターをいう。）、医療機関、当該地域を管轄する警察署等の関係機関、自殺対策に係る活動を行う民間の団体その他の関係者をもって構成する協議会（次項及び次条において「協議会」という。）を置くことができる。 </a:t>
            </a:r>
            <a:endParaRPr lang="en-US" altLang="ja-JP" sz="2000" dirty="0"/>
          </a:p>
          <a:p>
            <a:pPr marL="0" indent="0">
              <a:buNone/>
            </a:pPr>
            <a:r>
              <a:rPr lang="ja-JP" altLang="en-US" sz="2000" dirty="0"/>
              <a:t>２ 前項の規定により協議会を設置する地方公共団体は、協議会において次条第一項の規定によりこどもの自殺の防止のための対処、支援等の措置に関し協議を行うときは、あらかじめ、協議会を構成する者に、当該協議を行う事項を通知するものとする。</a:t>
            </a:r>
            <a:endParaRPr lang="en-US" altLang="ja-JP" sz="2000" dirty="0"/>
          </a:p>
          <a:p>
            <a:pPr marL="0" indent="0">
              <a:buNone/>
            </a:pPr>
            <a:r>
              <a:rPr lang="ja-JP" altLang="en-US" sz="2000" dirty="0"/>
              <a:t> ３ 前項の規定による通知を受けた者は、正当な理由がある場合を除き、当該通知に係る事項の協議に応じなければならない。</a:t>
            </a:r>
          </a:p>
        </p:txBody>
      </p:sp>
      <p:sp>
        <p:nvSpPr>
          <p:cNvPr id="2" name="スライド番号プレースホルダー 1">
            <a:extLst>
              <a:ext uri="{FF2B5EF4-FFF2-40B4-BE49-F238E27FC236}">
                <a16:creationId xmlns:a16="http://schemas.microsoft.com/office/drawing/2014/main" id="{289591A3-9AAE-F98A-3644-94CBBE91FD60}"/>
              </a:ext>
            </a:extLst>
          </p:cNvPr>
          <p:cNvSpPr>
            <a:spLocks noGrp="1"/>
          </p:cNvSpPr>
          <p:nvPr>
            <p:ph type="sldNum" sz="quarter" idx="12"/>
          </p:nvPr>
        </p:nvSpPr>
        <p:spPr/>
        <p:txBody>
          <a:bodyPr/>
          <a:lstStyle/>
          <a:p>
            <a:fld id="{A7C21E64-8481-41E9-8D52-8F84C20010B7}" type="slidenum">
              <a:rPr kumimoji="1" lang="ja-JP" altLang="en-US" smtClean="0"/>
              <a:t>8</a:t>
            </a:fld>
            <a:endParaRPr kumimoji="1" lang="ja-JP" altLang="en-US"/>
          </a:p>
        </p:txBody>
      </p:sp>
    </p:spTree>
    <p:extLst>
      <p:ext uri="{BB962C8B-B14F-4D97-AF65-F5344CB8AC3E}">
        <p14:creationId xmlns:p14="http://schemas.microsoft.com/office/powerpoint/2010/main" val="3851482956"/>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theme/theme1.xml><?xml version="1.0" encoding="utf-8"?>
<a:theme xmlns:a="http://schemas.openxmlformats.org/drawingml/2006/main" name="2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1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3.xml><?xml version="1.0" encoding="utf-8"?>
<a:theme xmlns:a="http://schemas.openxmlformats.org/drawingml/2006/main" name="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5339F88AF049A45B3DC5BFAB257AEA9" ma:contentTypeVersion="13" ma:contentTypeDescription="新しいドキュメントを作成します。" ma:contentTypeScope="" ma:versionID="1619b5da0b4ff1b8c2f5daf0c438eed5">
  <xsd:schema xmlns:xsd="http://www.w3.org/2001/XMLSchema" xmlns:xs="http://www.w3.org/2001/XMLSchema" xmlns:p="http://schemas.microsoft.com/office/2006/metadata/properties" xmlns:ns3="24934748-d9c1-43e7-873a-8dadb8d58243" xmlns:ns4="b0f6aca0-8502-4a3a-97fa-3152c6808097" targetNamespace="http://schemas.microsoft.com/office/2006/metadata/properties" ma:root="true" ma:fieldsID="2a3c70ff31442776fea482b5605fe63b" ns3:_="" ns4:_="">
    <xsd:import namespace="24934748-d9c1-43e7-873a-8dadb8d58243"/>
    <xsd:import namespace="b0f6aca0-8502-4a3a-97fa-3152c680809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_activity" minOccurs="0"/>
                <xsd:element ref="ns4:SharedWithUsers" minOccurs="0"/>
                <xsd:element ref="ns4:SharedWithDetails" minOccurs="0"/>
                <xsd:element ref="ns4:SharingHintHash"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934748-d9c1-43e7-873a-8dadb8d582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0f6aca0-8502-4a3a-97fa-3152c6808097"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24934748-d9c1-43e7-873a-8dadb8d58243" xsi:nil="true"/>
  </documentManagement>
</p:properties>
</file>

<file path=customXml/itemProps1.xml><?xml version="1.0" encoding="utf-8"?>
<ds:datastoreItem xmlns:ds="http://schemas.openxmlformats.org/officeDocument/2006/customXml" ds:itemID="{20AB9EC5-9B81-4E11-825F-95A5D6B94C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934748-d9c1-43e7-873a-8dadb8d58243"/>
    <ds:schemaRef ds:uri="b0f6aca0-8502-4a3a-97fa-3152c68080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4B3CC1-8F72-41C3-AFF3-0BFE3271EB26}">
  <ds:schemaRefs>
    <ds:schemaRef ds:uri="http://schemas.microsoft.com/sharepoint/v3/contenttype/forms"/>
  </ds:schemaRefs>
</ds:datastoreItem>
</file>

<file path=customXml/itemProps3.xml><?xml version="1.0" encoding="utf-8"?>
<ds:datastoreItem xmlns:ds="http://schemas.openxmlformats.org/officeDocument/2006/customXml" ds:itemID="{F4AEE857-99A5-4FE7-B50A-13F9858119D1}">
  <ds:schemaRefs>
    <ds:schemaRef ds:uri="http://www.w3.org/XML/1998/namespace"/>
    <ds:schemaRef ds:uri="http://schemas.openxmlformats.org/package/2006/metadata/core-properties"/>
    <ds:schemaRef ds:uri="http://schemas.microsoft.com/office/infopath/2007/PartnerControls"/>
    <ds:schemaRef ds:uri="http://purl.org/dc/elements/1.1/"/>
    <ds:schemaRef ds:uri="24934748-d9c1-43e7-873a-8dadb8d58243"/>
    <ds:schemaRef ds:uri="http://purl.org/dc/dcmitype/"/>
    <ds:schemaRef ds:uri="http://schemas.microsoft.com/office/2006/documentManagement/types"/>
    <ds:schemaRef ds:uri="http://purl.org/dc/terms/"/>
    <ds:schemaRef ds:uri="b0f6aca0-8502-4a3a-97fa-3152c6808097"/>
    <ds:schemaRef ds:uri="http://schemas.microsoft.com/office/2006/metadata/properties"/>
  </ds:schemaRefs>
</ds:datastoreItem>
</file>

<file path=docMetadata/LabelInfo.xml><?xml version="1.0" encoding="utf-8"?>
<clbl:labelList xmlns:clbl="http://schemas.microsoft.com/office/2020/mipLabelMetadata">
  <clbl:label id="{51369a77-dfbc-4f7e-88e0-b4e95c92e63e}" enabled="0" method="" siteId="{51369a77-dfbc-4f7e-88e0-b4e95c92e63e}" removed="1"/>
</clbl:labelList>
</file>

<file path=docProps/app.xml><?xml version="1.0" encoding="utf-8"?>
<Properties xmlns="http://schemas.openxmlformats.org/officeDocument/2006/extended-properties" xmlns:vt="http://schemas.openxmlformats.org/officeDocument/2006/docPropsVTypes">
  <TotalTime>8958</TotalTime>
  <Words>1810</Words>
  <Application>Microsoft Office PowerPoint</Application>
  <PresentationFormat>画面に合わせる (4:3)</PresentationFormat>
  <Paragraphs>95</Paragraphs>
  <Slides>9</Slides>
  <Notes>5</Notes>
  <HiddenSlides>0</HiddenSlides>
  <MMClips>2</MMClips>
  <ScaleCrop>false</ScaleCrop>
  <HeadingPairs>
    <vt:vector size="6" baseType="variant">
      <vt:variant>
        <vt:lpstr>使用されているフォント</vt:lpstr>
      </vt:variant>
      <vt:variant>
        <vt:i4>3</vt:i4>
      </vt:variant>
      <vt:variant>
        <vt:lpstr>テーマ</vt:lpstr>
      </vt:variant>
      <vt:variant>
        <vt:i4>3</vt:i4>
      </vt:variant>
      <vt:variant>
        <vt:lpstr>スライド タイトル</vt:lpstr>
      </vt:variant>
      <vt:variant>
        <vt:i4>9</vt:i4>
      </vt:variant>
    </vt:vector>
  </HeadingPairs>
  <TitlesOfParts>
    <vt:vector size="15" baseType="lpstr">
      <vt:lpstr>UD デジタル 教科書体 NK-R</vt:lpstr>
      <vt:lpstr>游ゴシック</vt:lpstr>
      <vt:lpstr>Arial</vt:lpstr>
      <vt:lpstr>2_JSCPテンプレート</vt:lpstr>
      <vt:lpstr>1_JSCPテンプレート</vt:lpstr>
      <vt:lpstr>JSCPテンプレート</vt:lpstr>
      <vt:lpstr>「SOSの出し方に関する教育」のポイント </vt:lpstr>
      <vt:lpstr>「SOSの出し方に関する教育」のポイント </vt:lpstr>
      <vt:lpstr>子どもたちのＳＯＳにきづき耳を傾けるための実践研修資料 （ロールプレイ：子どもと教師）【 北海道公式YouTubeチャンネル 】</vt:lpstr>
      <vt:lpstr>子どもたちのＳＯＳにきづき耳を傾けるための実践研修資料 （ロールプレイ：子どもと子ども） 【 北海道公式YouTubeチャンネル 】</vt:lpstr>
      <vt:lpstr>「SOSの出し方に関する教育」のポイント </vt:lpstr>
      <vt:lpstr>「SOSの出し方に関する教育」のポイント </vt:lpstr>
      <vt:lpstr>自殺対策基本法の改正　　　　　（令和7年6月11日公布） </vt:lpstr>
      <vt:lpstr>自殺対策基本法の改正　　　　　（令和7年6月11日公布） </vt:lpstr>
      <vt:lpstr>自殺対策基本法の改正　　　　　（令和7年6月11日公布）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生水 裕美</dc:creator>
  <cp:lastModifiedBy>松田 芳明</cp:lastModifiedBy>
  <cp:revision>116</cp:revision>
  <cp:lastPrinted>2024-09-27T05:03:14Z</cp:lastPrinted>
  <dcterms:created xsi:type="dcterms:W3CDTF">2023-02-14T01:53:36Z</dcterms:created>
  <dcterms:modified xsi:type="dcterms:W3CDTF">2025-07-23T08:10:07Z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0x010100C5339F88AF049A45B3DC5BFAB257AEA9</vt:lpwstr>
  </property>
</Properties>
</file>