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26" r:id="rId4"/>
    <p:sldMasterId id="2147483724" r:id="rId5"/>
    <p:sldMasterId id="2147483721" r:id="rId6"/>
  </p:sldMasterIdLst>
  <p:notesMasterIdLst>
    <p:notesMasterId r:id="rId15"/>
  </p:notesMasterIdLst>
  <p:handoutMasterIdLst>
    <p:handoutMasterId r:id="rId16"/>
  </p:handoutMasterIdLst>
  <p:sldIdLst>
    <p:sldId id="2147480332" r:id="rId7"/>
    <p:sldId id="975" r:id="rId8"/>
    <p:sldId id="976" r:id="rId9"/>
    <p:sldId id="2147480181" r:id="rId10"/>
    <p:sldId id="977" r:id="rId11"/>
    <p:sldId id="2147480227" r:id="rId12"/>
    <p:sldId id="2147480187" r:id="rId13"/>
    <p:sldId id="2147480216" r:id="rId14"/>
  </p:sldIdLst>
  <p:sldSz cx="9144000" cy="6858000" type="screen4x3"/>
  <p:notesSz cx="7102475" cy="102330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155BC09-4313-2038-EF1F-590064EBA8F1}" name="菅沼 舞" initials="菅沼" userId="S::suganuma@jscp.or.jp::babd8382-b282-410a-ab4f-dd9e9b0dec05" providerId="AD"/>
  <p188:author id="{86F8AEE2-CD90-BFD8-E778-771D24773458}" name="松田 芳明" initials="芳松" userId="S::matsuda.yoshiaki@jscp.or.jp::9969eb2e-458a-4832-a876-7bf944cac8b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39E77B"/>
    <a:srgbClr val="FF9933"/>
    <a:srgbClr val="00CC99"/>
    <a:srgbClr val="33CCFF"/>
    <a:srgbClr val="00FFFF"/>
    <a:srgbClr val="FFCC99"/>
    <a:srgbClr val="33CC33"/>
    <a:srgbClr val="0066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443" autoAdjust="0"/>
    <p:restoredTop sz="95026" autoAdjust="0"/>
  </p:normalViewPr>
  <p:slideViewPr>
    <p:cSldViewPr snapToGrid="0">
      <p:cViewPr varScale="1">
        <p:scale>
          <a:sx n="79" d="100"/>
          <a:sy n="79" d="100"/>
        </p:scale>
        <p:origin x="1368" y="67"/>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40" d="100"/>
        <a:sy n="140" d="100"/>
      </p:scale>
      <p:origin x="0" y="-14640"/>
    </p:cViewPr>
  </p:sorterViewPr>
  <p:notesViewPr>
    <p:cSldViewPr snapToGrid="0" showGuides="1">
      <p:cViewPr varScale="1">
        <p:scale>
          <a:sx n="73" d="100"/>
          <a:sy n="73" d="100"/>
        </p:scale>
        <p:origin x="3996"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CE1C326-349F-71B4-1728-B6D4B5A60D91}"/>
              </a:ext>
            </a:extLst>
          </p:cNvPr>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ECF09944-2FC8-DAB8-8971-F6C95E1E9F53}"/>
              </a:ext>
            </a:extLst>
          </p:cNvPr>
          <p:cNvSpPr>
            <a:spLocks noGrp="1"/>
          </p:cNvSpPr>
          <p:nvPr>
            <p:ph type="dt" sz="quarter" idx="1"/>
          </p:nvPr>
        </p:nvSpPr>
        <p:spPr>
          <a:xfrm>
            <a:off x="4022725" y="0"/>
            <a:ext cx="3078163" cy="512763"/>
          </a:xfrm>
          <a:prstGeom prst="rect">
            <a:avLst/>
          </a:prstGeom>
        </p:spPr>
        <p:txBody>
          <a:bodyPr vert="horz" lIns="91440" tIns="45720" rIns="91440" bIns="45720" rtlCol="0"/>
          <a:lstStyle>
            <a:lvl1pPr algn="r">
              <a:defRPr sz="1200"/>
            </a:lvl1pPr>
          </a:lstStyle>
          <a:p>
            <a:fld id="{2C732692-4D1C-477A-81AC-2EE7ED9ECEBC}" type="datetimeFigureOut">
              <a:rPr kumimoji="1" lang="ja-JP" altLang="en-US" smtClean="0"/>
              <a:t>2025/7/23</a:t>
            </a:fld>
            <a:endParaRPr kumimoji="1" lang="ja-JP" altLang="en-US"/>
          </a:p>
        </p:txBody>
      </p:sp>
      <p:sp>
        <p:nvSpPr>
          <p:cNvPr id="4" name="フッター プレースホルダー 3">
            <a:extLst>
              <a:ext uri="{FF2B5EF4-FFF2-40B4-BE49-F238E27FC236}">
                <a16:creationId xmlns:a16="http://schemas.microsoft.com/office/drawing/2014/main" id="{0F85D6C3-6866-B789-F998-FC7A868F2C7C}"/>
              </a:ext>
            </a:extLst>
          </p:cNvPr>
          <p:cNvSpPr>
            <a:spLocks noGrp="1"/>
          </p:cNvSpPr>
          <p:nvPr>
            <p:ph type="ftr" sz="quarter" idx="2"/>
          </p:nvPr>
        </p:nvSpPr>
        <p:spPr>
          <a:xfrm>
            <a:off x="0" y="9720263"/>
            <a:ext cx="3078163" cy="51276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28146A9-E015-4123-0E3D-B41A9463C6C9}"/>
              </a:ext>
            </a:extLst>
          </p:cNvPr>
          <p:cNvSpPr>
            <a:spLocks noGrp="1"/>
          </p:cNvSpPr>
          <p:nvPr>
            <p:ph type="sldNum" sz="quarter" idx="3"/>
          </p:nvPr>
        </p:nvSpPr>
        <p:spPr>
          <a:xfrm>
            <a:off x="4022725" y="9720263"/>
            <a:ext cx="3078163" cy="512762"/>
          </a:xfrm>
          <a:prstGeom prst="rect">
            <a:avLst/>
          </a:prstGeom>
        </p:spPr>
        <p:txBody>
          <a:bodyPr vert="horz" lIns="91440" tIns="45720" rIns="91440" bIns="45720" rtlCol="0" anchor="b"/>
          <a:lstStyle>
            <a:lvl1pPr algn="r">
              <a:defRPr sz="1200"/>
            </a:lvl1pPr>
          </a:lstStyle>
          <a:p>
            <a:fld id="{59AF1D7A-B948-4F38-A16D-561A9572CB2D}" type="slidenum">
              <a:rPr kumimoji="1" lang="ja-JP" altLang="en-US" smtClean="0"/>
              <a:t>‹#›</a:t>
            </a:fld>
            <a:endParaRPr kumimoji="1" lang="ja-JP" altLang="en-US"/>
          </a:p>
        </p:txBody>
      </p:sp>
    </p:spTree>
    <p:extLst>
      <p:ext uri="{BB962C8B-B14F-4D97-AF65-F5344CB8AC3E}">
        <p14:creationId xmlns:p14="http://schemas.microsoft.com/office/powerpoint/2010/main" val="112212393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3223" userDrawn="1">
          <p15:clr>
            <a:srgbClr val="F26B43"/>
          </p15:clr>
        </p15:guide>
        <p15:guide id="2" pos="2237"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7739" cy="513428"/>
          </a:xfrm>
          <a:prstGeom prst="rect">
            <a:avLst/>
          </a:prstGeom>
        </p:spPr>
        <p:txBody>
          <a:bodyPr vert="horz" lIns="99057" tIns="49528" rIns="99057" bIns="49528"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3092" y="0"/>
            <a:ext cx="3077739" cy="513428"/>
          </a:xfrm>
          <a:prstGeom prst="rect">
            <a:avLst/>
          </a:prstGeom>
        </p:spPr>
        <p:txBody>
          <a:bodyPr vert="horz" lIns="99057" tIns="49528" rIns="99057" bIns="49528" rtlCol="0"/>
          <a:lstStyle>
            <a:lvl1pPr algn="r">
              <a:defRPr sz="1300"/>
            </a:lvl1pPr>
          </a:lstStyle>
          <a:p>
            <a:fld id="{A12FC802-A218-4FB3-9B1D-ED8101AF4219}" type="datetimeFigureOut">
              <a:rPr kumimoji="1" lang="ja-JP" altLang="en-US" smtClean="0"/>
              <a:t>2025/7/23</a:t>
            </a:fld>
            <a:endParaRPr kumimoji="1" lang="ja-JP" altLang="en-US"/>
          </a:p>
        </p:txBody>
      </p:sp>
      <p:sp>
        <p:nvSpPr>
          <p:cNvPr id="4" name="スライド イメージ プレースホルダー 3"/>
          <p:cNvSpPr>
            <a:spLocks noGrp="1" noRot="1" noChangeAspect="1"/>
          </p:cNvSpPr>
          <p:nvPr>
            <p:ph type="sldImg" idx="2"/>
          </p:nvPr>
        </p:nvSpPr>
        <p:spPr>
          <a:xfrm>
            <a:off x="1406119" y="639447"/>
            <a:ext cx="4289288" cy="3216966"/>
          </a:xfrm>
          <a:prstGeom prst="rect">
            <a:avLst/>
          </a:prstGeom>
          <a:noFill/>
          <a:ln w="12700">
            <a:solidFill>
              <a:prstClr val="black"/>
            </a:solidFill>
          </a:ln>
        </p:spPr>
        <p:txBody>
          <a:bodyPr vert="horz" lIns="99057" tIns="49528" rIns="99057" bIns="49528" rtlCol="0" anchor="ctr"/>
          <a:lstStyle/>
          <a:p>
            <a:endParaRPr lang="ja-JP" altLang="en-US"/>
          </a:p>
        </p:txBody>
      </p:sp>
      <p:sp>
        <p:nvSpPr>
          <p:cNvPr id="5" name="ノート プレースホルダー 4"/>
          <p:cNvSpPr>
            <a:spLocks noGrp="1"/>
          </p:cNvSpPr>
          <p:nvPr>
            <p:ph type="body" sz="quarter" idx="3"/>
          </p:nvPr>
        </p:nvSpPr>
        <p:spPr>
          <a:xfrm>
            <a:off x="710248" y="4088674"/>
            <a:ext cx="5681980" cy="5408023"/>
          </a:xfrm>
          <a:prstGeom prst="rect">
            <a:avLst/>
          </a:prstGeom>
        </p:spPr>
        <p:txBody>
          <a:bodyPr vert="horz" lIns="99057" tIns="49528" rIns="99057" bIns="4952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19598"/>
            <a:ext cx="3077739" cy="513427"/>
          </a:xfrm>
          <a:prstGeom prst="rect">
            <a:avLst/>
          </a:prstGeom>
        </p:spPr>
        <p:txBody>
          <a:bodyPr vert="horz" lIns="99057" tIns="49528" rIns="99057" bIns="49528"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3092" y="9719598"/>
            <a:ext cx="3077739" cy="513427"/>
          </a:xfrm>
          <a:prstGeom prst="rect">
            <a:avLst/>
          </a:prstGeom>
        </p:spPr>
        <p:txBody>
          <a:bodyPr vert="horz" lIns="99057" tIns="49528" rIns="99057" bIns="49528" rtlCol="0" anchor="b"/>
          <a:lstStyle>
            <a:lvl1pPr algn="r">
              <a:defRPr sz="1300"/>
            </a:lvl1pPr>
          </a:lstStyle>
          <a:p>
            <a:fld id="{A9E238EE-05F2-40C0-9BD7-93123F2990C9}" type="slidenum">
              <a:rPr kumimoji="1" lang="ja-JP" altLang="en-US" smtClean="0"/>
              <a:t>‹#›</a:t>
            </a:fld>
            <a:endParaRPr kumimoji="1" lang="ja-JP" altLang="en-US"/>
          </a:p>
        </p:txBody>
      </p:sp>
    </p:spTree>
    <p:extLst>
      <p:ext uri="{BB962C8B-B14F-4D97-AF65-F5344CB8AC3E}">
        <p14:creationId xmlns:p14="http://schemas.microsoft.com/office/powerpoint/2010/main" val="3277013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3223" userDrawn="1">
          <p15:clr>
            <a:srgbClr val="F26B43"/>
          </p15:clr>
        </p15:guide>
        <p15:guide id="2" pos="2237"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2DA96B-958E-BB9E-D049-86643A95152D}"/>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29282722-2597-52AD-44D9-9B43914BF4DC}"/>
              </a:ext>
            </a:extLst>
          </p:cNvPr>
          <p:cNvSpPr>
            <a:spLocks noGrp="1" noRot="1" noChangeAspect="1"/>
          </p:cNvSpPr>
          <p:nvPr>
            <p:ph type="sldImg"/>
          </p:nvPr>
        </p:nvSpPr>
        <p:spPr>
          <a:xfrm>
            <a:off x="1247775" y="1277938"/>
            <a:ext cx="4606925" cy="3454400"/>
          </a:xfrm>
        </p:spPr>
      </p:sp>
      <p:sp>
        <p:nvSpPr>
          <p:cNvPr id="3" name="ノート プレースホルダー 2">
            <a:extLst>
              <a:ext uri="{FF2B5EF4-FFF2-40B4-BE49-F238E27FC236}">
                <a16:creationId xmlns:a16="http://schemas.microsoft.com/office/drawing/2014/main" id="{1A66A846-E735-39CF-C3E3-FBC0FE455ED5}"/>
              </a:ext>
            </a:extLst>
          </p:cNvPr>
          <p:cNvSpPr>
            <a:spLocks noGrp="1"/>
          </p:cNvSpPr>
          <p:nvPr>
            <p:ph type="body" idx="1"/>
          </p:nvPr>
        </p:nvSpPr>
        <p:spPr/>
        <p:txBody>
          <a:bodyPr/>
          <a:lstStyle/>
          <a:p>
            <a:r>
              <a:rPr kumimoji="1" lang="ja-JP" altLang="en-US" dirty="0"/>
              <a:t>ここで、「</a:t>
            </a:r>
            <a:r>
              <a:rPr kumimoji="1" lang="en-US" altLang="ja-JP" dirty="0"/>
              <a:t>SOS</a:t>
            </a:r>
            <a:r>
              <a:rPr kumimoji="1" lang="ja-JP" altLang="en-US" dirty="0"/>
              <a:t>の出し方に関する教育」や「自殺予防教育」について、</a:t>
            </a:r>
            <a:endParaRPr kumimoji="1" lang="en-US" altLang="ja-JP" dirty="0"/>
          </a:p>
          <a:p>
            <a:endParaRPr kumimoji="1" lang="en-US" altLang="ja-JP" dirty="0"/>
          </a:p>
          <a:p>
            <a:r>
              <a:rPr kumimoji="1" lang="ja-JP" altLang="en-US" dirty="0"/>
              <a:t>特に、自殺予防教育が普及しなかった経緯について振り返ってみます。</a:t>
            </a:r>
          </a:p>
        </p:txBody>
      </p:sp>
      <p:sp>
        <p:nvSpPr>
          <p:cNvPr id="4" name="スライド番号プレースホルダー 3">
            <a:extLst>
              <a:ext uri="{FF2B5EF4-FFF2-40B4-BE49-F238E27FC236}">
                <a16:creationId xmlns:a16="http://schemas.microsoft.com/office/drawing/2014/main" id="{50591751-9D8A-0393-B663-4680EA3AB465}"/>
              </a:ext>
            </a:extLst>
          </p:cNvPr>
          <p:cNvSpPr>
            <a:spLocks noGrp="1"/>
          </p:cNvSpPr>
          <p:nvPr>
            <p:ph type="sldNum" sz="quarter" idx="5"/>
          </p:nvPr>
        </p:nvSpPr>
        <p:spPr/>
        <p:txBody>
          <a:bodyPr/>
          <a:lstStyle/>
          <a:p>
            <a:fld id="{5956B0C1-2C1D-4B9E-A829-A8B0C45D2256}" type="slidenum">
              <a:rPr lang="ja-JP" altLang="en-US" smtClean="0"/>
              <a:pPr/>
              <a:t>0</a:t>
            </a:fld>
            <a:endParaRPr lang="ja-JP" altLang="en-US" dirty="0"/>
          </a:p>
        </p:txBody>
      </p:sp>
    </p:spTree>
    <p:extLst>
      <p:ext uri="{BB962C8B-B14F-4D97-AF65-F5344CB8AC3E}">
        <p14:creationId xmlns:p14="http://schemas.microsoft.com/office/powerpoint/2010/main" val="24255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06525" y="639763"/>
            <a:ext cx="4289425" cy="3216275"/>
          </a:xfrm>
        </p:spPr>
      </p:sp>
      <p:sp>
        <p:nvSpPr>
          <p:cNvPr id="3" name="ノート プレースホルダー 2"/>
          <p:cNvSpPr>
            <a:spLocks noGrp="1"/>
          </p:cNvSpPr>
          <p:nvPr>
            <p:ph type="body" idx="1"/>
          </p:nvPr>
        </p:nvSpPr>
        <p:spPr/>
        <p:txBody>
          <a:bodyPr/>
          <a:lstStyle/>
          <a:p>
            <a:r>
              <a:rPr kumimoji="1" lang="ja-JP" altLang="en-US" dirty="0"/>
              <a:t>まずは、自殺予防につながる　発達支持的生徒指導　として、</a:t>
            </a:r>
            <a:endParaRPr kumimoji="1" lang="en-US" altLang="ja-JP" dirty="0"/>
          </a:p>
          <a:p>
            <a:r>
              <a:rPr kumimoji="1" lang="ja-JP" altLang="en-US" dirty="0"/>
              <a:t>自殺に追いつめられたときの心理　として、画面のようなことが　挙げられます。</a:t>
            </a:r>
            <a:endParaRPr kumimoji="1" lang="en-US" altLang="ja-JP" dirty="0"/>
          </a:p>
          <a:p>
            <a:r>
              <a:rPr kumimoji="1" lang="ja-JP" altLang="en-US" dirty="0"/>
              <a:t>こうした、心理の状況を知ることは、児童生徒の様子を　観察する上で　大切な視点となります</a:t>
            </a:r>
          </a:p>
        </p:txBody>
      </p:sp>
      <p:sp>
        <p:nvSpPr>
          <p:cNvPr id="4" name="スライド番号プレースホルダー 3"/>
          <p:cNvSpPr>
            <a:spLocks noGrp="1"/>
          </p:cNvSpPr>
          <p:nvPr>
            <p:ph type="sldNum" sz="quarter" idx="5"/>
          </p:nvPr>
        </p:nvSpPr>
        <p:spPr/>
        <p:txBody>
          <a:bodyPr/>
          <a:lstStyle/>
          <a:p>
            <a:fld id="{5956B0C1-2C1D-4B9E-A829-A8B0C45D2256}" type="slidenum">
              <a:rPr kumimoji="1" lang="ja-JP" altLang="en-US" smtClean="0"/>
              <a:t>1</a:t>
            </a:fld>
            <a:endParaRPr kumimoji="1" lang="ja-JP" altLang="en-US"/>
          </a:p>
        </p:txBody>
      </p:sp>
    </p:spTree>
    <p:extLst>
      <p:ext uri="{BB962C8B-B14F-4D97-AF65-F5344CB8AC3E}">
        <p14:creationId xmlns:p14="http://schemas.microsoft.com/office/powerpoint/2010/main" val="2274575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06525" y="639763"/>
            <a:ext cx="4289425" cy="3216275"/>
          </a:xfrm>
        </p:spPr>
      </p:sp>
      <p:sp>
        <p:nvSpPr>
          <p:cNvPr id="3" name="ノート プレースホルダー 2"/>
          <p:cNvSpPr>
            <a:spLocks noGrp="1"/>
          </p:cNvSpPr>
          <p:nvPr>
            <p:ph type="body" idx="1"/>
          </p:nvPr>
        </p:nvSpPr>
        <p:spPr/>
        <p:txBody>
          <a:bodyPr/>
          <a:lstStyle/>
          <a:p>
            <a:r>
              <a:rPr kumimoji="1" lang="ja-JP" altLang="en-US" dirty="0"/>
              <a:t>このような危機的な心理状況に陥らないような、また、陥ったとしても　抜け出せるような　思考や姿勢を身に付けることが　自殺予防につながると考えられます。</a:t>
            </a:r>
            <a:endParaRPr kumimoji="1" lang="en-US" altLang="ja-JP" dirty="0"/>
          </a:p>
          <a:p>
            <a:r>
              <a:rPr kumimoji="1" lang="ja-JP" altLang="en-US" dirty="0"/>
              <a:t>そのためには、</a:t>
            </a:r>
          </a:p>
          <a:p>
            <a:r>
              <a:rPr kumimoji="1" lang="ja-JP" altLang="en-US" dirty="0"/>
              <a:t>困ったとき、苦しいときに、進んで援助を求めることができる </a:t>
            </a:r>
          </a:p>
          <a:p>
            <a:r>
              <a:rPr kumimoji="1" lang="ja-JP" altLang="en-US" dirty="0"/>
              <a:t>自己肯定感を高め、自己を受け入れることができる</a:t>
            </a:r>
          </a:p>
          <a:p>
            <a:r>
              <a:rPr kumimoji="1" lang="ja-JP" altLang="en-US" dirty="0"/>
              <a:t>怒りをコントロールすることができる</a:t>
            </a:r>
          </a:p>
          <a:p>
            <a:r>
              <a:rPr kumimoji="1" lang="ja-JP" altLang="en-US" dirty="0"/>
              <a:t>偏った認知を柔軟にすることができる </a:t>
            </a:r>
          </a:p>
          <a:p>
            <a:r>
              <a:rPr kumimoji="1" lang="ja-JP" altLang="en-US" dirty="0"/>
              <a:t>といった　態度や能力を　「未来を生きぬく力」として　児童生徒が身に付けるように、日常の教育活動を通じて働きかけることが、自殺予防につながる発達支持的生徒指導の方向性として考えられます。</a:t>
            </a:r>
          </a:p>
        </p:txBody>
      </p:sp>
      <p:sp>
        <p:nvSpPr>
          <p:cNvPr id="4" name="スライド番号プレースホルダー 3"/>
          <p:cNvSpPr>
            <a:spLocks noGrp="1"/>
          </p:cNvSpPr>
          <p:nvPr>
            <p:ph type="sldNum" sz="quarter" idx="5"/>
          </p:nvPr>
        </p:nvSpPr>
        <p:spPr/>
        <p:txBody>
          <a:bodyPr/>
          <a:lstStyle/>
          <a:p>
            <a:fld id="{A9E238EE-05F2-40C0-9BD7-93123F2990C9}" type="slidenum">
              <a:rPr kumimoji="1" lang="ja-JP" altLang="en-US" smtClean="0"/>
              <a:t>2</a:t>
            </a:fld>
            <a:endParaRPr kumimoji="1" lang="ja-JP" altLang="en-US"/>
          </a:p>
        </p:txBody>
      </p:sp>
    </p:spTree>
    <p:extLst>
      <p:ext uri="{BB962C8B-B14F-4D97-AF65-F5344CB8AC3E}">
        <p14:creationId xmlns:p14="http://schemas.microsoft.com/office/powerpoint/2010/main" val="19454267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B381C7-8063-20AC-50D9-175208DA1D5B}"/>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42ECBAF1-2E25-6E9C-F70F-47EF25EC5EBD}"/>
              </a:ext>
            </a:extLst>
          </p:cNvPr>
          <p:cNvSpPr>
            <a:spLocks noGrp="1" noRot="1" noChangeAspect="1"/>
          </p:cNvSpPr>
          <p:nvPr>
            <p:ph type="sldImg"/>
          </p:nvPr>
        </p:nvSpPr>
        <p:spPr>
          <a:xfrm>
            <a:off x="1406525" y="639763"/>
            <a:ext cx="4289425" cy="3216275"/>
          </a:xfrm>
        </p:spPr>
      </p:sp>
      <p:sp>
        <p:nvSpPr>
          <p:cNvPr id="3" name="ノート プレースホルダー 2">
            <a:extLst>
              <a:ext uri="{FF2B5EF4-FFF2-40B4-BE49-F238E27FC236}">
                <a16:creationId xmlns:a16="http://schemas.microsoft.com/office/drawing/2014/main" id="{851ECEFC-34FC-DED1-5473-3B6C69726C30}"/>
              </a:ext>
            </a:extLst>
          </p:cNvPr>
          <p:cNvSpPr>
            <a:spLocks noGrp="1"/>
          </p:cNvSpPr>
          <p:nvPr>
            <p:ph type="body" idx="1"/>
          </p:nvPr>
        </p:nvSpPr>
        <p:spPr/>
        <p:txBody>
          <a:bodyPr/>
          <a:lstStyle/>
          <a:p>
            <a:pPr marL="0" indent="0">
              <a:buFont typeface="Arial" panose="020B0604020202020204" pitchFamily="34" charset="0"/>
              <a:buNone/>
            </a:pPr>
            <a:r>
              <a:rPr kumimoji="1" lang="ja-JP" altLang="en-US" sz="1050" dirty="0"/>
              <a:t>児童生徒が誰一人取り残されない学校を実現し、自殺予防を推進していくためには、</a:t>
            </a:r>
            <a:r>
              <a:rPr kumimoji="1" lang="en-US" altLang="ja-JP" sz="1050" dirty="0"/>
              <a:t>SOS</a:t>
            </a:r>
            <a:r>
              <a:rPr kumimoji="1" lang="ja-JP" altLang="en-US" sz="1050" dirty="0"/>
              <a:t>教育を実施するだけでは不十分です。図１に示す通り、学校において自殺の未然防止をするためには、まず、安全・安心な学校環境を整えた上で、小学校から「下地づくりの授業」を積み上げ、それらの土台がある状態で「核となる授業」を展開することが重要になってくるのです。 </a:t>
            </a:r>
          </a:p>
        </p:txBody>
      </p:sp>
      <p:sp>
        <p:nvSpPr>
          <p:cNvPr id="4" name="スライド番号プレースホルダー 3">
            <a:extLst>
              <a:ext uri="{FF2B5EF4-FFF2-40B4-BE49-F238E27FC236}">
                <a16:creationId xmlns:a16="http://schemas.microsoft.com/office/drawing/2014/main" id="{1EFC7488-59E3-A590-B3F0-99957638AEF6}"/>
              </a:ext>
            </a:extLst>
          </p:cNvPr>
          <p:cNvSpPr>
            <a:spLocks noGrp="1"/>
          </p:cNvSpPr>
          <p:nvPr>
            <p:ph type="sldNum" sz="quarter" idx="5"/>
          </p:nvPr>
        </p:nvSpPr>
        <p:spPr/>
        <p:txBody>
          <a:bodyPr/>
          <a:lstStyle/>
          <a:p>
            <a:fld id="{5956B0C1-2C1D-4B9E-A829-A8B0C45D2256}" type="slidenum">
              <a:rPr kumimoji="1" lang="ja-JP" altLang="en-US" smtClean="0"/>
              <a:t>3</a:t>
            </a:fld>
            <a:endParaRPr kumimoji="1" lang="ja-JP" altLang="en-US"/>
          </a:p>
        </p:txBody>
      </p:sp>
    </p:spTree>
    <p:extLst>
      <p:ext uri="{BB962C8B-B14F-4D97-AF65-F5344CB8AC3E}">
        <p14:creationId xmlns:p14="http://schemas.microsoft.com/office/powerpoint/2010/main" val="27477122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06525" y="639763"/>
            <a:ext cx="4289425" cy="3216275"/>
          </a:xfrm>
        </p:spPr>
      </p:sp>
      <p:sp>
        <p:nvSpPr>
          <p:cNvPr id="3" name="ノート プレースホルダー 2"/>
          <p:cNvSpPr>
            <a:spLocks noGrp="1"/>
          </p:cNvSpPr>
          <p:nvPr>
            <p:ph type="body" idx="1"/>
          </p:nvPr>
        </p:nvSpPr>
        <p:spPr/>
        <p:txBody>
          <a:bodyPr/>
          <a:lstStyle/>
          <a:p>
            <a:r>
              <a:rPr kumimoji="1" lang="ja-JP" altLang="en-US" dirty="0"/>
              <a:t>これらの教育活動を充実させていくためには、</a:t>
            </a:r>
            <a:endParaRPr kumimoji="1" lang="en-US" altLang="ja-JP" dirty="0"/>
          </a:p>
          <a:p>
            <a:r>
              <a:rPr kumimoji="1" lang="ja-JP" altLang="en-US" dirty="0"/>
              <a:t>児童生徒が安心して学び、生活できる学校環境を　整えることが不可欠です。</a:t>
            </a:r>
            <a:endParaRPr kumimoji="1" lang="en-US" altLang="ja-JP" dirty="0"/>
          </a:p>
          <a:p>
            <a:r>
              <a:rPr kumimoji="1" lang="ja-JP" altLang="en-US" dirty="0"/>
              <a:t>自殺予防教育を進めるための　「土台」として、困ったときに相談できる　</a:t>
            </a:r>
            <a:r>
              <a:rPr kumimoji="1" lang="ja-JP" altLang="en-US" b="1" dirty="0"/>
              <a:t>児童生徒と教職員との信頼関係づくり</a:t>
            </a:r>
            <a:r>
              <a:rPr kumimoji="1" lang="ja-JP" altLang="en-US" dirty="0"/>
              <a:t>、</a:t>
            </a:r>
            <a:endParaRPr kumimoji="1" lang="en-US" altLang="ja-JP" dirty="0"/>
          </a:p>
          <a:p>
            <a:r>
              <a:rPr kumimoji="1" lang="ja-JP" altLang="en-US" dirty="0"/>
              <a:t>保健室や相談室などを　気軽に利用できる場とする</a:t>
            </a:r>
            <a:r>
              <a:rPr kumimoji="1" lang="ja-JP" altLang="en-US" b="1" dirty="0"/>
              <a:t>居場所づくり</a:t>
            </a:r>
            <a:r>
              <a:rPr kumimoji="1" lang="ja-JP" altLang="en-US" dirty="0"/>
              <a:t>など、</a:t>
            </a:r>
            <a:endParaRPr kumimoji="1" lang="en-US" altLang="ja-JP" dirty="0"/>
          </a:p>
          <a:p>
            <a:r>
              <a:rPr kumimoji="1" lang="ja-JP" altLang="en-US" dirty="0"/>
              <a:t>「安全・安心な学校環境」づくりが求められます。</a:t>
            </a:r>
            <a:endParaRPr kumimoji="1" lang="en-US" altLang="ja-JP" dirty="0"/>
          </a:p>
          <a:p>
            <a:r>
              <a:rPr kumimoji="1" lang="ja-JP" altLang="en-US" dirty="0"/>
              <a:t>加えて、児童生徒の　些細な言動の変化から　その心理状態に気付けるように　教職員の感性を高めることや、</a:t>
            </a:r>
            <a:endParaRPr kumimoji="1" lang="en-US" altLang="ja-JP" dirty="0"/>
          </a:p>
          <a:p>
            <a:r>
              <a:rPr kumimoji="1" lang="ja-JP" altLang="en-US" dirty="0"/>
              <a:t>教育相談体制を整備することも、自殺予防教育の「土台」となる　発達支持的生徒指導を展開する上で　重要です。 </a:t>
            </a:r>
          </a:p>
        </p:txBody>
      </p:sp>
      <p:sp>
        <p:nvSpPr>
          <p:cNvPr id="4" name="スライド番号プレースホルダー 3"/>
          <p:cNvSpPr>
            <a:spLocks noGrp="1"/>
          </p:cNvSpPr>
          <p:nvPr>
            <p:ph type="sldNum" sz="quarter" idx="5"/>
          </p:nvPr>
        </p:nvSpPr>
        <p:spPr/>
        <p:txBody>
          <a:bodyPr/>
          <a:lstStyle/>
          <a:p>
            <a:fld id="{5956B0C1-2C1D-4B9E-A829-A8B0C45D2256}" type="slidenum">
              <a:rPr kumimoji="1" lang="ja-JP" altLang="en-US" smtClean="0"/>
              <a:t>4</a:t>
            </a:fld>
            <a:endParaRPr kumimoji="1" lang="ja-JP" altLang="en-US"/>
          </a:p>
        </p:txBody>
      </p:sp>
    </p:spTree>
    <p:extLst>
      <p:ext uri="{BB962C8B-B14F-4D97-AF65-F5344CB8AC3E}">
        <p14:creationId xmlns:p14="http://schemas.microsoft.com/office/powerpoint/2010/main" val="40531645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3F0918-685D-7619-3AB8-3BCF92C204E1}"/>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A17EC38-F391-DD62-90A6-2E52111A1560}"/>
              </a:ext>
            </a:extLst>
          </p:cNvPr>
          <p:cNvSpPr>
            <a:spLocks noGrp="1" noRot="1" noChangeAspect="1"/>
          </p:cNvSpPr>
          <p:nvPr>
            <p:ph type="sldImg"/>
          </p:nvPr>
        </p:nvSpPr>
        <p:spPr>
          <a:xfrm>
            <a:off x="1406525" y="639763"/>
            <a:ext cx="4289425" cy="3216275"/>
          </a:xfrm>
        </p:spPr>
      </p:sp>
      <p:sp>
        <p:nvSpPr>
          <p:cNvPr id="3" name="ノート プレースホルダー 2">
            <a:extLst>
              <a:ext uri="{FF2B5EF4-FFF2-40B4-BE49-F238E27FC236}">
                <a16:creationId xmlns:a16="http://schemas.microsoft.com/office/drawing/2014/main" id="{AD374F7E-33F3-91BE-98C7-6A51A7FCC3A5}"/>
              </a:ext>
            </a:extLst>
          </p:cNvPr>
          <p:cNvSpPr>
            <a:spLocks noGrp="1"/>
          </p:cNvSpPr>
          <p:nvPr>
            <p:ph type="body" idx="1"/>
          </p:nvPr>
        </p:nvSpPr>
        <p:spPr/>
        <p:txBody>
          <a:bodyPr/>
          <a:lstStyle/>
          <a:p>
            <a:pPr marL="0" indent="0">
              <a:buFont typeface="Arial" panose="020B0604020202020204" pitchFamily="34" charset="0"/>
              <a:buNone/>
            </a:pPr>
            <a:endParaRPr kumimoji="1" lang="ja-JP" altLang="en-US" sz="1050" dirty="0"/>
          </a:p>
        </p:txBody>
      </p:sp>
      <p:sp>
        <p:nvSpPr>
          <p:cNvPr id="4" name="スライド番号プレースホルダー 3">
            <a:extLst>
              <a:ext uri="{FF2B5EF4-FFF2-40B4-BE49-F238E27FC236}">
                <a16:creationId xmlns:a16="http://schemas.microsoft.com/office/drawing/2014/main" id="{1BD67B19-D4C0-0D4E-9601-DE8B7CDF1424}"/>
              </a:ext>
            </a:extLst>
          </p:cNvPr>
          <p:cNvSpPr>
            <a:spLocks noGrp="1"/>
          </p:cNvSpPr>
          <p:nvPr>
            <p:ph type="sldNum" sz="quarter" idx="5"/>
          </p:nvPr>
        </p:nvSpPr>
        <p:spPr/>
        <p:txBody>
          <a:bodyPr/>
          <a:lstStyle/>
          <a:p>
            <a:fld id="{5956B0C1-2C1D-4B9E-A829-A8B0C45D2256}" type="slidenum">
              <a:rPr kumimoji="1" lang="ja-JP" altLang="en-US" smtClean="0"/>
              <a:t>5</a:t>
            </a:fld>
            <a:endParaRPr kumimoji="1" lang="ja-JP" altLang="en-US"/>
          </a:p>
        </p:txBody>
      </p:sp>
    </p:spTree>
    <p:extLst>
      <p:ext uri="{BB962C8B-B14F-4D97-AF65-F5344CB8AC3E}">
        <p14:creationId xmlns:p14="http://schemas.microsoft.com/office/powerpoint/2010/main" val="10100930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07BABB-8343-685C-9FB5-959DFF38527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D6D93B15-D510-6E66-A2F5-74FA696817B8}"/>
              </a:ext>
            </a:extLst>
          </p:cNvPr>
          <p:cNvSpPr>
            <a:spLocks noGrp="1" noRot="1" noChangeAspect="1"/>
          </p:cNvSpPr>
          <p:nvPr>
            <p:ph type="sldImg"/>
          </p:nvPr>
        </p:nvSpPr>
        <p:spPr>
          <a:xfrm>
            <a:off x="1406525" y="639763"/>
            <a:ext cx="4289425" cy="3216275"/>
          </a:xfrm>
        </p:spPr>
      </p:sp>
      <p:sp>
        <p:nvSpPr>
          <p:cNvPr id="3" name="ノート プレースホルダー 2">
            <a:extLst>
              <a:ext uri="{FF2B5EF4-FFF2-40B4-BE49-F238E27FC236}">
                <a16:creationId xmlns:a16="http://schemas.microsoft.com/office/drawing/2014/main" id="{99EC452F-0840-2859-01B2-F26301F6C2F0}"/>
              </a:ext>
            </a:extLst>
          </p:cNvPr>
          <p:cNvSpPr>
            <a:spLocks noGrp="1"/>
          </p:cNvSpPr>
          <p:nvPr>
            <p:ph type="body" idx="1"/>
          </p:nvPr>
        </p:nvSpPr>
        <p:spPr/>
        <p:txBody>
          <a:bodyPr/>
          <a:lstStyle/>
          <a:p>
            <a:pPr marL="0" indent="0">
              <a:buFont typeface="Arial" panose="020B0604020202020204" pitchFamily="34" charset="0"/>
              <a:buNone/>
            </a:pPr>
            <a:endParaRPr kumimoji="1" lang="ja-JP" altLang="en-US" sz="1050" dirty="0"/>
          </a:p>
        </p:txBody>
      </p:sp>
      <p:sp>
        <p:nvSpPr>
          <p:cNvPr id="4" name="スライド番号プレースホルダー 3">
            <a:extLst>
              <a:ext uri="{FF2B5EF4-FFF2-40B4-BE49-F238E27FC236}">
                <a16:creationId xmlns:a16="http://schemas.microsoft.com/office/drawing/2014/main" id="{46F5A6D5-95BE-7D7D-1D3D-DEB2F5833765}"/>
              </a:ext>
            </a:extLst>
          </p:cNvPr>
          <p:cNvSpPr>
            <a:spLocks noGrp="1"/>
          </p:cNvSpPr>
          <p:nvPr>
            <p:ph type="sldNum" sz="quarter" idx="5"/>
          </p:nvPr>
        </p:nvSpPr>
        <p:spPr/>
        <p:txBody>
          <a:bodyPr/>
          <a:lstStyle/>
          <a:p>
            <a:fld id="{5956B0C1-2C1D-4B9E-A829-A8B0C45D2256}" type="slidenum">
              <a:rPr kumimoji="1" lang="ja-JP" altLang="en-US" smtClean="0"/>
              <a:t>6</a:t>
            </a:fld>
            <a:endParaRPr kumimoji="1" lang="ja-JP" altLang="en-US"/>
          </a:p>
        </p:txBody>
      </p:sp>
    </p:spTree>
    <p:extLst>
      <p:ext uri="{BB962C8B-B14F-4D97-AF65-F5344CB8AC3E}">
        <p14:creationId xmlns:p14="http://schemas.microsoft.com/office/powerpoint/2010/main" val="1186105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CE7D67-4E37-EC5C-1B6E-A11B766AD53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06BC866-C957-C814-4163-701683DE7C76}"/>
              </a:ext>
            </a:extLst>
          </p:cNvPr>
          <p:cNvSpPr>
            <a:spLocks noGrp="1" noRot="1" noChangeAspect="1"/>
          </p:cNvSpPr>
          <p:nvPr>
            <p:ph type="sldImg"/>
          </p:nvPr>
        </p:nvSpPr>
        <p:spPr>
          <a:xfrm>
            <a:off x="1406525" y="639763"/>
            <a:ext cx="4289425" cy="3216275"/>
          </a:xfrm>
        </p:spPr>
      </p:sp>
      <p:sp>
        <p:nvSpPr>
          <p:cNvPr id="3" name="ノート プレースホルダー 2">
            <a:extLst>
              <a:ext uri="{FF2B5EF4-FFF2-40B4-BE49-F238E27FC236}">
                <a16:creationId xmlns:a16="http://schemas.microsoft.com/office/drawing/2014/main" id="{53E22FE9-26B1-E93A-BD61-BB6AC40B9C22}"/>
              </a:ext>
            </a:extLst>
          </p:cNvPr>
          <p:cNvSpPr>
            <a:spLocks noGrp="1"/>
          </p:cNvSpPr>
          <p:nvPr>
            <p:ph type="body" idx="1"/>
          </p:nvPr>
        </p:nvSpPr>
        <p:spPr/>
        <p:txBody>
          <a:bodyPr/>
          <a:lstStyle/>
          <a:p>
            <a:pPr marL="553916" lvl="2" indent="0">
              <a:buNone/>
            </a:pPr>
            <a:r>
              <a:rPr lang="ja-JP" altLang="en-US" sz="1050" dirty="0"/>
              <a:t>＜授業の内容＞</a:t>
            </a:r>
            <a:endParaRPr lang="en-US" altLang="ja-JP" sz="1050" dirty="0"/>
          </a:p>
          <a:p>
            <a:pPr marL="553916" lvl="2" indent="0">
              <a:buNone/>
            </a:pPr>
            <a:r>
              <a:rPr lang="ja-JP" altLang="en-US" sz="1050" dirty="0"/>
              <a:t>人が悩みを抱え、自分一人では解決できないと判断し、他者を頼るという行動を選択するには、</a:t>
            </a:r>
            <a:r>
              <a:rPr lang="ja-JP" altLang="en-US" sz="1050" b="1" u="sng" dirty="0">
                <a:solidFill>
                  <a:srgbClr val="C00000"/>
                </a:solidFill>
              </a:rPr>
              <a:t>“相談しよう”といった本人の意思決定が不可欠となります。</a:t>
            </a:r>
            <a:endParaRPr lang="en-US" altLang="ja-JP" sz="1050" b="1" u="sng" dirty="0">
              <a:solidFill>
                <a:srgbClr val="C00000"/>
              </a:solidFill>
            </a:endParaRPr>
          </a:p>
          <a:p>
            <a:pPr marL="553916" lvl="2" indent="0">
              <a:buNone/>
            </a:pPr>
            <a:r>
              <a:rPr lang="ja-JP" altLang="en-US" sz="1050" dirty="0"/>
              <a:t>そして、</a:t>
            </a:r>
            <a:r>
              <a:rPr lang="ja-JP" altLang="en-US" sz="1050" b="1" u="sng" dirty="0">
                <a:solidFill>
                  <a:srgbClr val="0070C0"/>
                </a:solidFill>
              </a:rPr>
              <a:t>その意思決定に強く影響を及ぼす要因は、相談することで何からのメリット（良いこと）があると認識している、もしくは、それを予測できることです。</a:t>
            </a:r>
            <a:r>
              <a:rPr lang="ja-JP" altLang="en-US" sz="1050" dirty="0"/>
              <a:t>また、上述した意思決定には、相談に対する個人の考え方（肯定的、否定的等）も関係しています。</a:t>
            </a:r>
            <a:endParaRPr lang="en-US" altLang="ja-JP" sz="1050" dirty="0"/>
          </a:p>
          <a:p>
            <a:pPr marL="553916" lvl="2" indent="0">
              <a:buNone/>
            </a:pPr>
            <a:r>
              <a:rPr lang="ja-JP" altLang="en-US" sz="1050" dirty="0"/>
              <a:t>つまり、援助希求態度の育成を目的とする場合、「困った時は相談しよう」というメッセージを伝えるだけでは不十分であり、</a:t>
            </a:r>
            <a:r>
              <a:rPr lang="ja-JP" altLang="en-US" sz="1050" b="1" u="sng" dirty="0">
                <a:solidFill>
                  <a:srgbClr val="0070C0"/>
                </a:solidFill>
              </a:rPr>
              <a:t>児童生徒が相談した際に肯定的な側面をイメージできるような内容を実施することが望ましい</a:t>
            </a:r>
            <a:r>
              <a:rPr lang="ja-JP" altLang="en-US" sz="1050" dirty="0"/>
              <a:t>です。その他、相談に対する不安や懸念、さらに言えば、相談に関するスティグマ（相談は弱い人間がすることや甘えであるといった偏見）等を丁寧に扱うことも有益でしょう。</a:t>
            </a:r>
            <a:endParaRPr lang="ja-JP" altLang="en-US" sz="900" dirty="0"/>
          </a:p>
          <a:p>
            <a:pPr marL="0" indent="0">
              <a:buFont typeface="Arial" panose="020B0604020202020204" pitchFamily="34" charset="0"/>
              <a:buNone/>
            </a:pPr>
            <a:endParaRPr kumimoji="1" lang="ja-JP" altLang="en-US" sz="1050" dirty="0"/>
          </a:p>
        </p:txBody>
      </p:sp>
      <p:sp>
        <p:nvSpPr>
          <p:cNvPr id="4" name="スライド番号プレースホルダー 3">
            <a:extLst>
              <a:ext uri="{FF2B5EF4-FFF2-40B4-BE49-F238E27FC236}">
                <a16:creationId xmlns:a16="http://schemas.microsoft.com/office/drawing/2014/main" id="{D92DB5A6-0BFC-AFED-F365-CAE5F5615827}"/>
              </a:ext>
            </a:extLst>
          </p:cNvPr>
          <p:cNvSpPr>
            <a:spLocks noGrp="1"/>
          </p:cNvSpPr>
          <p:nvPr>
            <p:ph type="sldNum" sz="quarter" idx="5"/>
          </p:nvPr>
        </p:nvSpPr>
        <p:spPr/>
        <p:txBody>
          <a:bodyPr/>
          <a:lstStyle/>
          <a:p>
            <a:fld id="{5956B0C1-2C1D-4B9E-A829-A8B0C45D2256}" type="slidenum">
              <a:rPr kumimoji="1" lang="ja-JP" altLang="en-US" smtClean="0"/>
              <a:t>7</a:t>
            </a:fld>
            <a:endParaRPr kumimoji="1" lang="ja-JP" altLang="en-US"/>
          </a:p>
        </p:txBody>
      </p:sp>
    </p:spTree>
    <p:extLst>
      <p:ext uri="{BB962C8B-B14F-4D97-AF65-F5344CB8AC3E}">
        <p14:creationId xmlns:p14="http://schemas.microsoft.com/office/powerpoint/2010/main" val="517858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2630"/>
            <a:ext cx="8229600" cy="634082"/>
          </a:xfrm>
        </p:spPr>
        <p:txBody>
          <a:bodyPr anchor="ctr" anchorCtr="0">
            <a:noAutofit/>
          </a:bodyPr>
          <a:lstStyle>
            <a:lvl1pPr algn="l">
              <a:defRPr sz="2700">
                <a:solidFill>
                  <a:schemeClr val="tx1">
                    <a:lumMod val="75000"/>
                    <a:lumOff val="25000"/>
                  </a:schemeClr>
                </a:solidFill>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457200" y="980730"/>
            <a:ext cx="8229600" cy="5145441"/>
          </a:xfrm>
        </p:spPr>
        <p:txBody>
          <a:bodyPr>
            <a:noAutofit/>
          </a:bodyPr>
          <a:lstStyle>
            <a:lvl1pPr>
              <a:lnSpc>
                <a:spcPct val="110000"/>
              </a:lnSpc>
              <a:defRPr sz="2400"/>
            </a:lvl1pPr>
            <a:lvl2pPr>
              <a:lnSpc>
                <a:spcPct val="110000"/>
              </a:lnSpc>
              <a:defRPr sz="2100"/>
            </a:lvl2pPr>
            <a:lvl3pPr>
              <a:lnSpc>
                <a:spcPct val="110000"/>
              </a:lnSpc>
              <a:defRPr sz="2100"/>
            </a:lvl3pPr>
            <a:lvl4pPr>
              <a:lnSpc>
                <a:spcPct val="110000"/>
              </a:lnSpc>
              <a:defRPr sz="2100"/>
            </a:lvl4pPr>
            <a:lvl5pPr>
              <a:lnSpc>
                <a:spcPct val="110000"/>
              </a:lnSpc>
              <a:defRPr sz="21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1" name="スライド番号プレースホルダー 10">
            <a:extLst>
              <a:ext uri="{FF2B5EF4-FFF2-40B4-BE49-F238E27FC236}">
                <a16:creationId xmlns:a16="http://schemas.microsoft.com/office/drawing/2014/main" id="{6C0A5A9F-3142-7982-C8C9-A5D7399B53A8}"/>
              </a:ext>
            </a:extLst>
          </p:cNvPr>
          <p:cNvSpPr>
            <a:spLocks noGrp="1"/>
          </p:cNvSpPr>
          <p:nvPr>
            <p:ph type="sldNum" sz="quarter" idx="12"/>
          </p:nvPr>
        </p:nvSpPr>
        <p:spPr>
          <a:xfrm>
            <a:off x="6974904" y="6453337"/>
            <a:ext cx="2133600" cy="365125"/>
          </a:xfrm>
          <a:prstGeom prst="rect">
            <a:avLst/>
          </a:prstGeom>
        </p:spPr>
        <p:txBody>
          <a:bodyPr/>
          <a:lstStyle>
            <a:lvl1pPr>
              <a:defRPr sz="900"/>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2A29CB-BA86-48A6-80E1-CB8750A963B5}" type="slidenum">
              <a:rPr kumimoji="1" lang="ja-JP" altLang="en-US" sz="900"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cxnSp>
        <p:nvCxnSpPr>
          <p:cNvPr id="4" name="直線コネクタ 3">
            <a:extLst>
              <a:ext uri="{FF2B5EF4-FFF2-40B4-BE49-F238E27FC236}">
                <a16:creationId xmlns:a16="http://schemas.microsoft.com/office/drawing/2014/main" id="{EA76DB85-D0BD-16C3-05AB-8C43CAA0CB58}"/>
              </a:ext>
            </a:extLst>
          </p:cNvPr>
          <p:cNvCxnSpPr>
            <a:cxnSpLocks/>
          </p:cNvCxnSpPr>
          <p:nvPr userDrawn="1"/>
        </p:nvCxnSpPr>
        <p:spPr>
          <a:xfrm>
            <a:off x="6922" y="823530"/>
            <a:ext cx="8640000" cy="0"/>
          </a:xfrm>
          <a:prstGeom prst="line">
            <a:avLst/>
          </a:prstGeom>
          <a:ln w="28575">
            <a:solidFill>
              <a:srgbClr val="D1EDE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7917041"/>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1_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fld id="{BD432D25-516C-472F-BACC-E3D8944E22DC}" type="datetime1">
              <a:rPr lang="ja-JP" altLang="en-US" smtClean="0"/>
              <a:t>2025/7/23</a:t>
            </a:fld>
            <a:endParaRPr lang="ja-JP" altLang="en-US"/>
          </a:p>
        </p:txBody>
      </p:sp>
      <p:sp>
        <p:nvSpPr>
          <p:cNvPr id="5" name="Footer Placeholder 4"/>
          <p:cNvSpPr>
            <a:spLocks noGrp="1"/>
          </p:cNvSpPr>
          <p:nvPr>
            <p:ph type="ftr" sz="quarter" idx="11"/>
          </p:nvPr>
        </p:nvSpPr>
        <p:spPr/>
        <p:txBody>
          <a:bodyPr/>
          <a:lstStyle/>
          <a:p>
            <a:pPr>
              <a:defRPr/>
            </a:pPr>
            <a:endParaRPr lang="ja-JP" altLang="en-US"/>
          </a:p>
        </p:txBody>
      </p:sp>
      <p:sp>
        <p:nvSpPr>
          <p:cNvPr id="6" name="Slide Number Placeholder 5"/>
          <p:cNvSpPr>
            <a:spLocks noGrp="1"/>
          </p:cNvSpPr>
          <p:nvPr>
            <p:ph type="sldNum" sz="quarter" idx="12"/>
          </p:nvPr>
        </p:nvSpPr>
        <p:spPr/>
        <p:txBody>
          <a:bodyPr/>
          <a:lstStyle/>
          <a:p>
            <a:pPr>
              <a:defRPr/>
            </a:pPr>
            <a:fld id="{BF4C80BF-6657-4096-9867-31E1C5302B15}" type="slidenum">
              <a:rPr lang="ja-JP" altLang="en-US" smtClean="0"/>
              <a:pPr>
                <a:defRPr/>
              </a:pPr>
              <a:t>‹#›</a:t>
            </a:fld>
            <a:endParaRPr lang="ja-JP" altLang="en-US"/>
          </a:p>
        </p:txBody>
      </p:sp>
    </p:spTree>
    <p:extLst>
      <p:ext uri="{BB962C8B-B14F-4D97-AF65-F5344CB8AC3E}">
        <p14:creationId xmlns:p14="http://schemas.microsoft.com/office/powerpoint/2010/main" val="445840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2630"/>
            <a:ext cx="8229600" cy="634082"/>
          </a:xfrm>
        </p:spPr>
        <p:txBody>
          <a:bodyPr anchor="ctr" anchorCtr="0">
            <a:noAutofit/>
          </a:bodyPr>
          <a:lstStyle>
            <a:lvl1pPr algn="l">
              <a:defRPr sz="2700">
                <a:solidFill>
                  <a:schemeClr val="tx1">
                    <a:lumMod val="75000"/>
                    <a:lumOff val="25000"/>
                  </a:schemeClr>
                </a:solidFill>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457200" y="980730"/>
            <a:ext cx="8229600" cy="5145441"/>
          </a:xfrm>
        </p:spPr>
        <p:txBody>
          <a:bodyPr>
            <a:noAutofit/>
          </a:bodyPr>
          <a:lstStyle>
            <a:lvl1pPr>
              <a:lnSpc>
                <a:spcPct val="110000"/>
              </a:lnSpc>
              <a:defRPr sz="2400"/>
            </a:lvl1pPr>
            <a:lvl2pPr>
              <a:lnSpc>
                <a:spcPct val="110000"/>
              </a:lnSpc>
              <a:defRPr sz="2100"/>
            </a:lvl2pPr>
            <a:lvl3pPr>
              <a:lnSpc>
                <a:spcPct val="110000"/>
              </a:lnSpc>
              <a:defRPr sz="2100"/>
            </a:lvl3pPr>
            <a:lvl4pPr>
              <a:lnSpc>
                <a:spcPct val="110000"/>
              </a:lnSpc>
              <a:defRPr sz="2100"/>
            </a:lvl4pPr>
            <a:lvl5pPr>
              <a:lnSpc>
                <a:spcPct val="110000"/>
              </a:lnSpc>
              <a:defRPr sz="21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1" name="スライド番号プレースホルダー 10">
            <a:extLst>
              <a:ext uri="{FF2B5EF4-FFF2-40B4-BE49-F238E27FC236}">
                <a16:creationId xmlns:a16="http://schemas.microsoft.com/office/drawing/2014/main" id="{6C0A5A9F-3142-7982-C8C9-A5D7399B53A8}"/>
              </a:ext>
            </a:extLst>
          </p:cNvPr>
          <p:cNvSpPr>
            <a:spLocks noGrp="1"/>
          </p:cNvSpPr>
          <p:nvPr>
            <p:ph type="sldNum" sz="quarter" idx="12"/>
          </p:nvPr>
        </p:nvSpPr>
        <p:spPr>
          <a:xfrm>
            <a:off x="6974904" y="6453337"/>
            <a:ext cx="2133600" cy="365125"/>
          </a:xfrm>
          <a:prstGeom prst="rect">
            <a:avLst/>
          </a:prstGeom>
        </p:spPr>
        <p:txBody>
          <a:bodyPr/>
          <a:lstStyle>
            <a:lvl1pPr>
              <a:defRPr sz="900"/>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2A29CB-BA86-48A6-80E1-CB8750A963B5}" type="slidenum">
              <a:rPr kumimoji="1" lang="ja-JP" altLang="en-US" sz="900"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cxnSp>
        <p:nvCxnSpPr>
          <p:cNvPr id="4" name="直線コネクタ 3">
            <a:extLst>
              <a:ext uri="{FF2B5EF4-FFF2-40B4-BE49-F238E27FC236}">
                <a16:creationId xmlns:a16="http://schemas.microsoft.com/office/drawing/2014/main" id="{EA76DB85-D0BD-16C3-05AB-8C43CAA0CB58}"/>
              </a:ext>
            </a:extLst>
          </p:cNvPr>
          <p:cNvCxnSpPr>
            <a:cxnSpLocks/>
          </p:cNvCxnSpPr>
          <p:nvPr userDrawn="1"/>
        </p:nvCxnSpPr>
        <p:spPr>
          <a:xfrm>
            <a:off x="6922" y="823530"/>
            <a:ext cx="8640000" cy="0"/>
          </a:xfrm>
          <a:prstGeom prst="line">
            <a:avLst/>
          </a:prstGeom>
          <a:ln w="28575">
            <a:solidFill>
              <a:srgbClr val="D1EDE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9818921"/>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 スライド②">
    <p:spTree>
      <p:nvGrpSpPr>
        <p:cNvPr id="1" name=""/>
        <p:cNvGrpSpPr/>
        <p:nvPr/>
      </p:nvGrpSpPr>
      <p:grpSpPr>
        <a:xfrm>
          <a:off x="0" y="0"/>
          <a:ext cx="0" cy="0"/>
          <a:chOff x="0" y="0"/>
          <a:chExt cx="0" cy="0"/>
        </a:xfrm>
      </p:grpSpPr>
      <p:sp>
        <p:nvSpPr>
          <p:cNvPr id="13" name="テキスト プレースホルダー 18">
            <a:extLst>
              <a:ext uri="{FF2B5EF4-FFF2-40B4-BE49-F238E27FC236}">
                <a16:creationId xmlns:a16="http://schemas.microsoft.com/office/drawing/2014/main" id="{CC237073-DB9E-B9D0-4447-D20FD7B42149}"/>
              </a:ext>
            </a:extLst>
          </p:cNvPr>
          <p:cNvSpPr>
            <a:spLocks noGrp="1"/>
          </p:cNvSpPr>
          <p:nvPr>
            <p:ph type="body" sz="quarter" idx="11"/>
          </p:nvPr>
        </p:nvSpPr>
        <p:spPr>
          <a:xfrm>
            <a:off x="5220073" y="156220"/>
            <a:ext cx="3463316" cy="496888"/>
          </a:xfrm>
        </p:spPr>
        <p:txBody>
          <a:bodyPr>
            <a:noAutofit/>
          </a:bodyPr>
          <a:lstStyle>
            <a:lvl1pPr marL="0" indent="0" algn="r">
              <a:buNone/>
              <a:defRPr sz="1500">
                <a:solidFill>
                  <a:schemeClr val="tx1">
                    <a:lumMod val="75000"/>
                    <a:lumOff val="25000"/>
                  </a:schemeClr>
                </a:solidFill>
              </a:defRPr>
            </a:lvl1pPr>
            <a:lvl2pPr marL="316523" indent="0">
              <a:buNone/>
              <a:defRPr/>
            </a:lvl2pPr>
          </a:lstStyle>
          <a:p>
            <a:pPr lvl="0"/>
            <a:r>
              <a:rPr kumimoji="1" lang="ja-JP" altLang="en-US" dirty="0"/>
              <a:t>マスター テキストの書式設定</a:t>
            </a:r>
          </a:p>
        </p:txBody>
      </p:sp>
      <p:sp>
        <p:nvSpPr>
          <p:cNvPr id="2" name="Rectangle 5">
            <a:extLst>
              <a:ext uri="{FF2B5EF4-FFF2-40B4-BE49-F238E27FC236}">
                <a16:creationId xmlns:a16="http://schemas.microsoft.com/office/drawing/2014/main" id="{C61787D0-C875-2854-C817-D35532F556E1}"/>
              </a:ext>
            </a:extLst>
          </p:cNvPr>
          <p:cNvSpPr>
            <a:spLocks noChangeArrowheads="1"/>
          </p:cNvSpPr>
          <p:nvPr userDrawn="1"/>
        </p:nvSpPr>
        <p:spPr bwMode="auto">
          <a:xfrm>
            <a:off x="0" y="6540531"/>
            <a:ext cx="9143998" cy="179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305" tIns="31652" rIns="63305" bIns="31652"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633062" rtl="0" eaLnBrk="0" fontAlgn="base" latinLnBrk="0" hangingPunct="0">
              <a:lnSpc>
                <a:spcPct val="100000"/>
              </a:lnSpc>
              <a:spcBef>
                <a:spcPct val="0"/>
              </a:spcBef>
              <a:spcAft>
                <a:spcPct val="0"/>
              </a:spcAft>
              <a:buClrTx/>
              <a:buSzTx/>
              <a:buFontTx/>
              <a:buNone/>
              <a:tabLst/>
              <a:defRPr/>
            </a:pPr>
            <a:r>
              <a:rPr kumimoji="0" lang="en-US" altLang="ja-JP" sz="750" b="0" i="0" u="none" strike="noStrike" kern="1200" cap="none" spc="0" normalizeH="0" baseline="0" noProof="0" dirty="0">
                <a:ln>
                  <a:noFill/>
                </a:ln>
                <a:solidFill>
                  <a:prstClr val="black">
                    <a:lumMod val="75000"/>
                    <a:lumOff val="25000"/>
                  </a:prstClr>
                </a:solidFill>
                <a:effectLst/>
                <a:uLnTx/>
                <a:uFillTx/>
                <a:latin typeface="UD デジタル 教科書体 NK-R" panose="02020400000000000000" pitchFamily="18" charset="-128"/>
                <a:ea typeface="UD デジタル 教科書体 NK-R" panose="02020400000000000000" pitchFamily="18" charset="-128"/>
                <a:cs typeface="Arial" panose="020B0604020202020204" pitchFamily="34" charset="0"/>
              </a:rPr>
              <a:t>©202</a:t>
            </a:r>
            <a:r>
              <a:rPr kumimoji="0" lang="ja-JP" altLang="en-US" sz="750" b="0" i="0" u="none" strike="noStrike" kern="1200" cap="none" spc="0" normalizeH="0" baseline="0" noProof="0" dirty="0">
                <a:ln>
                  <a:noFill/>
                </a:ln>
                <a:solidFill>
                  <a:prstClr val="black">
                    <a:lumMod val="75000"/>
                    <a:lumOff val="25000"/>
                  </a:prstClr>
                </a:solidFill>
                <a:effectLst/>
                <a:uLnTx/>
                <a:uFillTx/>
                <a:latin typeface="UD デジタル 教科書体 NK-R" panose="02020400000000000000" pitchFamily="18" charset="-128"/>
                <a:ea typeface="UD デジタル 教科書体 NK-R" panose="02020400000000000000" pitchFamily="18" charset="-128"/>
                <a:cs typeface="Arial" panose="020B0604020202020204" pitchFamily="34" charset="0"/>
              </a:rPr>
              <a:t>５</a:t>
            </a:r>
            <a:r>
              <a:rPr kumimoji="0" lang="en-US" altLang="ja-JP" sz="750" b="0" i="0" u="none" strike="noStrike" kern="1200" cap="none" spc="0" normalizeH="0" baseline="0" noProof="0" dirty="0">
                <a:ln>
                  <a:noFill/>
                </a:ln>
                <a:solidFill>
                  <a:prstClr val="black">
                    <a:lumMod val="75000"/>
                    <a:lumOff val="25000"/>
                  </a:prstClr>
                </a:solidFill>
                <a:effectLst/>
                <a:uLnTx/>
                <a:uFillTx/>
                <a:latin typeface="UD デジタル 教科書体 NK-R" panose="02020400000000000000" pitchFamily="18" charset="-128"/>
                <a:ea typeface="UD デジタル 教科書体 NK-R" panose="02020400000000000000" pitchFamily="18" charset="-128"/>
                <a:cs typeface="Arial" panose="020B0604020202020204" pitchFamily="34" charset="0"/>
              </a:rPr>
              <a:t> JSCP</a:t>
            </a:r>
            <a:endParaRPr kumimoji="0" lang="ja-JP" altLang="ja-JP" sz="525" b="0" i="0" u="none" strike="noStrike" kern="1200" cap="none" spc="0" normalizeH="0" baseline="0" noProof="0" dirty="0">
              <a:ln>
                <a:noFill/>
              </a:ln>
              <a:solidFill>
                <a:prstClr val="black">
                  <a:lumMod val="75000"/>
                  <a:lumOff val="2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pic>
        <p:nvPicPr>
          <p:cNvPr id="3" name="図 2">
            <a:extLst>
              <a:ext uri="{FF2B5EF4-FFF2-40B4-BE49-F238E27FC236}">
                <a16:creationId xmlns:a16="http://schemas.microsoft.com/office/drawing/2014/main" id="{D3C72DDB-4BF4-B406-D7D1-2888EF5902F4}"/>
              </a:ext>
            </a:extLst>
          </p:cNvPr>
          <p:cNvPicPr>
            <a:picLocks noChangeAspect="1"/>
          </p:cNvPicPr>
          <p:nvPr userDrawn="1"/>
        </p:nvPicPr>
        <p:blipFill>
          <a:blip r:embed="rId2"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350658" y="156220"/>
            <a:ext cx="3463316" cy="582564"/>
          </a:xfrm>
          <a:prstGeom prst="rect">
            <a:avLst/>
          </a:prstGeom>
        </p:spPr>
      </p:pic>
    </p:spTree>
    <p:extLst>
      <p:ext uri="{BB962C8B-B14F-4D97-AF65-F5344CB8AC3E}">
        <p14:creationId xmlns:p14="http://schemas.microsoft.com/office/powerpoint/2010/main" val="2340089248"/>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guide id="3" pos="5465">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AFAFA"/>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BD0A0036-9A5F-47E9-B72A-6D01DA54F8ED}" type="datetime1">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2025/7/23</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5" name="フッター プレースホルダー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6" name="スライド番号プレースホルダー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2A29CB-BA86-48A6-80E1-CB8750A963B5}" type="slidenum">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Tree>
    <p:extLst>
      <p:ext uri="{BB962C8B-B14F-4D97-AF65-F5344CB8AC3E}">
        <p14:creationId xmlns:p14="http://schemas.microsoft.com/office/powerpoint/2010/main" val="2163254993"/>
      </p:ext>
    </p:extLst>
  </p:cSld>
  <p:clrMap bg1="lt1" tx1="dk1" bg2="lt2" tx2="dk2" accent1="accent1" accent2="accent2" accent3="accent3" accent4="accent4" accent5="accent5" accent6="accent6" hlink="hlink" folHlink="folHlink"/>
  <p:sldLayoutIdLst>
    <p:sldLayoutId id="2147483727" r:id="rId1"/>
    <p:sldLayoutId id="2147483741" r:id="rId2"/>
  </p:sldLayoutIdLst>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hf hdr="0" ftr="0" dt="0"/>
  <p:txStyles>
    <p:titleStyle>
      <a:lvl1pPr algn="ctr" defTabSz="633046" rtl="0" eaLnBrk="1" latinLnBrk="0" hangingPunct="1">
        <a:spcBef>
          <a:spcPct val="0"/>
        </a:spcBef>
        <a:buNone/>
        <a:defRPr kumimoji="1" sz="30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j-cs"/>
        </a:defRPr>
      </a:lvl1pPr>
    </p:titleStyle>
    <p:bodyStyle>
      <a:lvl1pPr marL="237392" indent="-237392" algn="l" defTabSz="633046" rtl="0" eaLnBrk="1" latinLnBrk="0" hangingPunct="1">
        <a:lnSpc>
          <a:spcPct val="110000"/>
        </a:lnSpc>
        <a:spcBef>
          <a:spcPct val="20000"/>
        </a:spcBef>
        <a:buFont typeface="Arial" pitchFamily="34" charset="0"/>
        <a:buChar char="•"/>
        <a:defRPr kumimoji="1" sz="24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1pPr>
      <a:lvl2pPr marL="514351" indent="-197828" algn="l" defTabSz="633046" rtl="0" eaLnBrk="1" latinLnBrk="0" hangingPunct="1">
        <a:lnSpc>
          <a:spcPct val="110000"/>
        </a:lnSpc>
        <a:spcBef>
          <a:spcPct val="20000"/>
        </a:spcBef>
        <a:buFont typeface="Arial" pitchFamily="34" charset="0"/>
        <a:buChar char="–"/>
        <a:defRPr kumimoji="1" sz="21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2pPr>
      <a:lvl3pPr marL="791308"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3pPr>
      <a:lvl4pPr marL="1107831"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4pPr>
      <a:lvl5pPr marL="1424354"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5pPr>
      <a:lvl6pPr marL="174087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6pPr>
      <a:lvl7pPr marL="2057400"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7pPr>
      <a:lvl8pPr marL="2373923"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8pPr>
      <a:lvl9pPr marL="269044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9pPr>
    </p:bodyStyle>
    <p:otherStyle>
      <a:defPPr>
        <a:defRPr lang="ja-JP"/>
      </a:defPPr>
      <a:lvl1pPr marL="0" algn="l" defTabSz="633046" rtl="0" eaLnBrk="1" latinLnBrk="0" hangingPunct="1">
        <a:defRPr kumimoji="1" sz="1247" kern="1200">
          <a:solidFill>
            <a:schemeClr val="tx1"/>
          </a:solidFill>
          <a:latin typeface="+mn-lt"/>
          <a:ea typeface="+mn-ea"/>
          <a:cs typeface="+mn-cs"/>
        </a:defRPr>
      </a:lvl1pPr>
      <a:lvl2pPr marL="316523" algn="l" defTabSz="633046" rtl="0" eaLnBrk="1" latinLnBrk="0" hangingPunct="1">
        <a:defRPr kumimoji="1" sz="1247" kern="1200">
          <a:solidFill>
            <a:schemeClr val="tx1"/>
          </a:solidFill>
          <a:latin typeface="+mn-lt"/>
          <a:ea typeface="+mn-ea"/>
          <a:cs typeface="+mn-cs"/>
        </a:defRPr>
      </a:lvl2pPr>
      <a:lvl3pPr marL="633046" algn="l" defTabSz="633046" rtl="0" eaLnBrk="1" latinLnBrk="0" hangingPunct="1">
        <a:defRPr kumimoji="1" sz="1247" kern="1200">
          <a:solidFill>
            <a:schemeClr val="tx1"/>
          </a:solidFill>
          <a:latin typeface="+mn-lt"/>
          <a:ea typeface="+mn-ea"/>
          <a:cs typeface="+mn-cs"/>
        </a:defRPr>
      </a:lvl3pPr>
      <a:lvl4pPr marL="949570" algn="l" defTabSz="633046" rtl="0" eaLnBrk="1" latinLnBrk="0" hangingPunct="1">
        <a:defRPr kumimoji="1" sz="1247" kern="1200">
          <a:solidFill>
            <a:schemeClr val="tx1"/>
          </a:solidFill>
          <a:latin typeface="+mn-lt"/>
          <a:ea typeface="+mn-ea"/>
          <a:cs typeface="+mn-cs"/>
        </a:defRPr>
      </a:lvl4pPr>
      <a:lvl5pPr marL="1266092" algn="l" defTabSz="633046" rtl="0" eaLnBrk="1" latinLnBrk="0" hangingPunct="1">
        <a:defRPr kumimoji="1" sz="1247" kern="1200">
          <a:solidFill>
            <a:schemeClr val="tx1"/>
          </a:solidFill>
          <a:latin typeface="+mn-lt"/>
          <a:ea typeface="+mn-ea"/>
          <a:cs typeface="+mn-cs"/>
        </a:defRPr>
      </a:lvl5pPr>
      <a:lvl6pPr marL="1582616" algn="l" defTabSz="633046" rtl="0" eaLnBrk="1" latinLnBrk="0" hangingPunct="1">
        <a:defRPr kumimoji="1" sz="1247" kern="1200">
          <a:solidFill>
            <a:schemeClr val="tx1"/>
          </a:solidFill>
          <a:latin typeface="+mn-lt"/>
          <a:ea typeface="+mn-ea"/>
          <a:cs typeface="+mn-cs"/>
        </a:defRPr>
      </a:lvl6pPr>
      <a:lvl7pPr marL="1899138" algn="l" defTabSz="633046" rtl="0" eaLnBrk="1" latinLnBrk="0" hangingPunct="1">
        <a:defRPr kumimoji="1" sz="1247" kern="1200">
          <a:solidFill>
            <a:schemeClr val="tx1"/>
          </a:solidFill>
          <a:latin typeface="+mn-lt"/>
          <a:ea typeface="+mn-ea"/>
          <a:cs typeface="+mn-cs"/>
        </a:defRPr>
      </a:lvl7pPr>
      <a:lvl8pPr marL="2215661" algn="l" defTabSz="633046" rtl="0" eaLnBrk="1" latinLnBrk="0" hangingPunct="1">
        <a:defRPr kumimoji="1" sz="1247" kern="1200">
          <a:solidFill>
            <a:schemeClr val="tx1"/>
          </a:solidFill>
          <a:latin typeface="+mn-lt"/>
          <a:ea typeface="+mn-ea"/>
          <a:cs typeface="+mn-cs"/>
        </a:defRPr>
      </a:lvl8pPr>
      <a:lvl9pPr marL="2532185" algn="l" defTabSz="633046" rtl="0" eaLnBrk="1" latinLnBrk="0" hangingPunct="1">
        <a:defRPr kumimoji="1" sz="1247"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AFAFA"/>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BD0A0036-9A5F-47E9-B72A-6D01DA54F8ED}" type="datetime1">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2025/7/23</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5" name="フッター プレースホルダー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6" name="スライド番号プレースホルダー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2A29CB-BA86-48A6-80E1-CB8750A963B5}" type="slidenum">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Tree>
    <p:extLst>
      <p:ext uri="{BB962C8B-B14F-4D97-AF65-F5344CB8AC3E}">
        <p14:creationId xmlns:p14="http://schemas.microsoft.com/office/powerpoint/2010/main" val="3886738299"/>
      </p:ext>
    </p:extLst>
  </p:cSld>
  <p:clrMap bg1="lt1" tx1="dk1" bg2="lt2" tx2="dk2" accent1="accent1" accent2="accent2" accent3="accent3" accent4="accent4" accent5="accent5" accent6="accent6" hlink="hlink" folHlink="folHlink"/>
  <p:sldLayoutIdLst>
    <p:sldLayoutId id="2147483725" r:id="rId1"/>
  </p:sldLayoutIdLst>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hf hdr="0" ftr="0" dt="0"/>
  <p:txStyles>
    <p:titleStyle>
      <a:lvl1pPr algn="ctr" defTabSz="633046" rtl="0" eaLnBrk="1" latinLnBrk="0" hangingPunct="1">
        <a:spcBef>
          <a:spcPct val="0"/>
        </a:spcBef>
        <a:buNone/>
        <a:defRPr kumimoji="1" sz="30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j-cs"/>
        </a:defRPr>
      </a:lvl1pPr>
    </p:titleStyle>
    <p:bodyStyle>
      <a:lvl1pPr marL="237392" indent="-237392" algn="l" defTabSz="633046" rtl="0" eaLnBrk="1" latinLnBrk="0" hangingPunct="1">
        <a:lnSpc>
          <a:spcPct val="110000"/>
        </a:lnSpc>
        <a:spcBef>
          <a:spcPct val="20000"/>
        </a:spcBef>
        <a:buFont typeface="Arial" pitchFamily="34" charset="0"/>
        <a:buChar char="•"/>
        <a:defRPr kumimoji="1" sz="24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1pPr>
      <a:lvl2pPr marL="514351" indent="-197828" algn="l" defTabSz="633046" rtl="0" eaLnBrk="1" latinLnBrk="0" hangingPunct="1">
        <a:lnSpc>
          <a:spcPct val="110000"/>
        </a:lnSpc>
        <a:spcBef>
          <a:spcPct val="20000"/>
        </a:spcBef>
        <a:buFont typeface="Arial" pitchFamily="34" charset="0"/>
        <a:buChar char="–"/>
        <a:defRPr kumimoji="1" sz="21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2pPr>
      <a:lvl3pPr marL="791308"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3pPr>
      <a:lvl4pPr marL="1107831"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4pPr>
      <a:lvl5pPr marL="1424354"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5pPr>
      <a:lvl6pPr marL="174087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6pPr>
      <a:lvl7pPr marL="2057400"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7pPr>
      <a:lvl8pPr marL="2373923"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8pPr>
      <a:lvl9pPr marL="269044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9pPr>
    </p:bodyStyle>
    <p:otherStyle>
      <a:defPPr>
        <a:defRPr lang="ja-JP"/>
      </a:defPPr>
      <a:lvl1pPr marL="0" algn="l" defTabSz="633046" rtl="0" eaLnBrk="1" latinLnBrk="0" hangingPunct="1">
        <a:defRPr kumimoji="1" sz="1247" kern="1200">
          <a:solidFill>
            <a:schemeClr val="tx1"/>
          </a:solidFill>
          <a:latin typeface="+mn-lt"/>
          <a:ea typeface="+mn-ea"/>
          <a:cs typeface="+mn-cs"/>
        </a:defRPr>
      </a:lvl1pPr>
      <a:lvl2pPr marL="316523" algn="l" defTabSz="633046" rtl="0" eaLnBrk="1" latinLnBrk="0" hangingPunct="1">
        <a:defRPr kumimoji="1" sz="1247" kern="1200">
          <a:solidFill>
            <a:schemeClr val="tx1"/>
          </a:solidFill>
          <a:latin typeface="+mn-lt"/>
          <a:ea typeface="+mn-ea"/>
          <a:cs typeface="+mn-cs"/>
        </a:defRPr>
      </a:lvl2pPr>
      <a:lvl3pPr marL="633046" algn="l" defTabSz="633046" rtl="0" eaLnBrk="1" latinLnBrk="0" hangingPunct="1">
        <a:defRPr kumimoji="1" sz="1247" kern="1200">
          <a:solidFill>
            <a:schemeClr val="tx1"/>
          </a:solidFill>
          <a:latin typeface="+mn-lt"/>
          <a:ea typeface="+mn-ea"/>
          <a:cs typeface="+mn-cs"/>
        </a:defRPr>
      </a:lvl3pPr>
      <a:lvl4pPr marL="949570" algn="l" defTabSz="633046" rtl="0" eaLnBrk="1" latinLnBrk="0" hangingPunct="1">
        <a:defRPr kumimoji="1" sz="1247" kern="1200">
          <a:solidFill>
            <a:schemeClr val="tx1"/>
          </a:solidFill>
          <a:latin typeface="+mn-lt"/>
          <a:ea typeface="+mn-ea"/>
          <a:cs typeface="+mn-cs"/>
        </a:defRPr>
      </a:lvl4pPr>
      <a:lvl5pPr marL="1266092" algn="l" defTabSz="633046" rtl="0" eaLnBrk="1" latinLnBrk="0" hangingPunct="1">
        <a:defRPr kumimoji="1" sz="1247" kern="1200">
          <a:solidFill>
            <a:schemeClr val="tx1"/>
          </a:solidFill>
          <a:latin typeface="+mn-lt"/>
          <a:ea typeface="+mn-ea"/>
          <a:cs typeface="+mn-cs"/>
        </a:defRPr>
      </a:lvl5pPr>
      <a:lvl6pPr marL="1582616" algn="l" defTabSz="633046" rtl="0" eaLnBrk="1" latinLnBrk="0" hangingPunct="1">
        <a:defRPr kumimoji="1" sz="1247" kern="1200">
          <a:solidFill>
            <a:schemeClr val="tx1"/>
          </a:solidFill>
          <a:latin typeface="+mn-lt"/>
          <a:ea typeface="+mn-ea"/>
          <a:cs typeface="+mn-cs"/>
        </a:defRPr>
      </a:lvl6pPr>
      <a:lvl7pPr marL="1899138" algn="l" defTabSz="633046" rtl="0" eaLnBrk="1" latinLnBrk="0" hangingPunct="1">
        <a:defRPr kumimoji="1" sz="1247" kern="1200">
          <a:solidFill>
            <a:schemeClr val="tx1"/>
          </a:solidFill>
          <a:latin typeface="+mn-lt"/>
          <a:ea typeface="+mn-ea"/>
          <a:cs typeface="+mn-cs"/>
        </a:defRPr>
      </a:lvl7pPr>
      <a:lvl8pPr marL="2215661" algn="l" defTabSz="633046" rtl="0" eaLnBrk="1" latinLnBrk="0" hangingPunct="1">
        <a:defRPr kumimoji="1" sz="1247" kern="1200">
          <a:solidFill>
            <a:schemeClr val="tx1"/>
          </a:solidFill>
          <a:latin typeface="+mn-lt"/>
          <a:ea typeface="+mn-ea"/>
          <a:cs typeface="+mn-cs"/>
        </a:defRPr>
      </a:lvl8pPr>
      <a:lvl9pPr marL="2532185" algn="l" defTabSz="633046" rtl="0" eaLnBrk="1" latinLnBrk="0" hangingPunct="1">
        <a:defRPr kumimoji="1" sz="1247"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AFAFA"/>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BD0A0036-9A5F-47E9-B72A-6D01DA54F8ED}" type="datetime1">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2025/7/23</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5" name="フッター プレースホルダー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6" name="スライド番号プレースホルダー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2A29CB-BA86-48A6-80E1-CB8750A963B5}" type="slidenum">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Tree>
    <p:extLst>
      <p:ext uri="{BB962C8B-B14F-4D97-AF65-F5344CB8AC3E}">
        <p14:creationId xmlns:p14="http://schemas.microsoft.com/office/powerpoint/2010/main" val="3113355160"/>
      </p:ext>
    </p:extLst>
  </p:cSld>
  <p:clrMap bg1="lt1" tx1="dk1" bg2="lt2" tx2="dk2" accent1="accent1" accent2="accent2" accent3="accent3" accent4="accent4" accent5="accent5" accent6="accent6" hlink="hlink" folHlink="folHlink"/>
  <p:sldLayoutIdLst>
    <p:sldLayoutId id="2147483722" r:id="rId1"/>
  </p:sldLayoutIdLst>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hf hdr="0" ftr="0" dt="0"/>
  <p:txStyles>
    <p:titleStyle>
      <a:lvl1pPr algn="ctr" defTabSz="633046" rtl="0" eaLnBrk="1" latinLnBrk="0" hangingPunct="1">
        <a:spcBef>
          <a:spcPct val="0"/>
        </a:spcBef>
        <a:buNone/>
        <a:defRPr kumimoji="1" sz="30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j-cs"/>
        </a:defRPr>
      </a:lvl1pPr>
    </p:titleStyle>
    <p:bodyStyle>
      <a:lvl1pPr marL="237392" indent="-237392" algn="l" defTabSz="633046" rtl="0" eaLnBrk="1" latinLnBrk="0" hangingPunct="1">
        <a:lnSpc>
          <a:spcPct val="110000"/>
        </a:lnSpc>
        <a:spcBef>
          <a:spcPct val="20000"/>
        </a:spcBef>
        <a:buFont typeface="Arial" pitchFamily="34" charset="0"/>
        <a:buChar char="•"/>
        <a:defRPr kumimoji="1" sz="24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1pPr>
      <a:lvl2pPr marL="514351" indent="-197828" algn="l" defTabSz="633046" rtl="0" eaLnBrk="1" latinLnBrk="0" hangingPunct="1">
        <a:lnSpc>
          <a:spcPct val="110000"/>
        </a:lnSpc>
        <a:spcBef>
          <a:spcPct val="20000"/>
        </a:spcBef>
        <a:buFont typeface="Arial" pitchFamily="34" charset="0"/>
        <a:buChar char="–"/>
        <a:defRPr kumimoji="1" sz="21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2pPr>
      <a:lvl3pPr marL="791308"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3pPr>
      <a:lvl4pPr marL="1107831"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4pPr>
      <a:lvl5pPr marL="1424354"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5pPr>
      <a:lvl6pPr marL="174087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6pPr>
      <a:lvl7pPr marL="2057400"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7pPr>
      <a:lvl8pPr marL="2373923"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8pPr>
      <a:lvl9pPr marL="269044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9pPr>
    </p:bodyStyle>
    <p:otherStyle>
      <a:defPPr>
        <a:defRPr lang="ja-JP"/>
      </a:defPPr>
      <a:lvl1pPr marL="0" algn="l" defTabSz="633046" rtl="0" eaLnBrk="1" latinLnBrk="0" hangingPunct="1">
        <a:defRPr kumimoji="1" sz="1247" kern="1200">
          <a:solidFill>
            <a:schemeClr val="tx1"/>
          </a:solidFill>
          <a:latin typeface="+mn-lt"/>
          <a:ea typeface="+mn-ea"/>
          <a:cs typeface="+mn-cs"/>
        </a:defRPr>
      </a:lvl1pPr>
      <a:lvl2pPr marL="316523" algn="l" defTabSz="633046" rtl="0" eaLnBrk="1" latinLnBrk="0" hangingPunct="1">
        <a:defRPr kumimoji="1" sz="1247" kern="1200">
          <a:solidFill>
            <a:schemeClr val="tx1"/>
          </a:solidFill>
          <a:latin typeface="+mn-lt"/>
          <a:ea typeface="+mn-ea"/>
          <a:cs typeface="+mn-cs"/>
        </a:defRPr>
      </a:lvl2pPr>
      <a:lvl3pPr marL="633046" algn="l" defTabSz="633046" rtl="0" eaLnBrk="1" latinLnBrk="0" hangingPunct="1">
        <a:defRPr kumimoji="1" sz="1247" kern="1200">
          <a:solidFill>
            <a:schemeClr val="tx1"/>
          </a:solidFill>
          <a:latin typeface="+mn-lt"/>
          <a:ea typeface="+mn-ea"/>
          <a:cs typeface="+mn-cs"/>
        </a:defRPr>
      </a:lvl3pPr>
      <a:lvl4pPr marL="949570" algn="l" defTabSz="633046" rtl="0" eaLnBrk="1" latinLnBrk="0" hangingPunct="1">
        <a:defRPr kumimoji="1" sz="1247" kern="1200">
          <a:solidFill>
            <a:schemeClr val="tx1"/>
          </a:solidFill>
          <a:latin typeface="+mn-lt"/>
          <a:ea typeface="+mn-ea"/>
          <a:cs typeface="+mn-cs"/>
        </a:defRPr>
      </a:lvl4pPr>
      <a:lvl5pPr marL="1266092" algn="l" defTabSz="633046" rtl="0" eaLnBrk="1" latinLnBrk="0" hangingPunct="1">
        <a:defRPr kumimoji="1" sz="1247" kern="1200">
          <a:solidFill>
            <a:schemeClr val="tx1"/>
          </a:solidFill>
          <a:latin typeface="+mn-lt"/>
          <a:ea typeface="+mn-ea"/>
          <a:cs typeface="+mn-cs"/>
        </a:defRPr>
      </a:lvl5pPr>
      <a:lvl6pPr marL="1582616" algn="l" defTabSz="633046" rtl="0" eaLnBrk="1" latinLnBrk="0" hangingPunct="1">
        <a:defRPr kumimoji="1" sz="1247" kern="1200">
          <a:solidFill>
            <a:schemeClr val="tx1"/>
          </a:solidFill>
          <a:latin typeface="+mn-lt"/>
          <a:ea typeface="+mn-ea"/>
          <a:cs typeface="+mn-cs"/>
        </a:defRPr>
      </a:lvl6pPr>
      <a:lvl7pPr marL="1899138" algn="l" defTabSz="633046" rtl="0" eaLnBrk="1" latinLnBrk="0" hangingPunct="1">
        <a:defRPr kumimoji="1" sz="1247" kern="1200">
          <a:solidFill>
            <a:schemeClr val="tx1"/>
          </a:solidFill>
          <a:latin typeface="+mn-lt"/>
          <a:ea typeface="+mn-ea"/>
          <a:cs typeface="+mn-cs"/>
        </a:defRPr>
      </a:lvl7pPr>
      <a:lvl8pPr marL="2215661" algn="l" defTabSz="633046" rtl="0" eaLnBrk="1" latinLnBrk="0" hangingPunct="1">
        <a:defRPr kumimoji="1" sz="1247" kern="1200">
          <a:solidFill>
            <a:schemeClr val="tx1"/>
          </a:solidFill>
          <a:latin typeface="+mn-lt"/>
          <a:ea typeface="+mn-ea"/>
          <a:cs typeface="+mn-cs"/>
        </a:defRPr>
      </a:lvl8pPr>
      <a:lvl9pPr marL="2532185" algn="l" defTabSz="633046" rtl="0" eaLnBrk="1" latinLnBrk="0" hangingPunct="1">
        <a:defRPr kumimoji="1" sz="1247"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D891B8-7ADB-EAC9-CEF4-FAFE039D0498}"/>
            </a:ext>
          </a:extLst>
        </p:cNvPr>
        <p:cNvGrpSpPr/>
        <p:nvPr/>
      </p:nvGrpSpPr>
      <p:grpSpPr>
        <a:xfrm>
          <a:off x="0" y="0"/>
          <a:ext cx="0" cy="0"/>
          <a:chOff x="0" y="0"/>
          <a:chExt cx="0" cy="0"/>
        </a:xfrm>
      </p:grpSpPr>
      <p:sp>
        <p:nvSpPr>
          <p:cNvPr id="5" name="タイトル 4">
            <a:extLst>
              <a:ext uri="{FF2B5EF4-FFF2-40B4-BE49-F238E27FC236}">
                <a16:creationId xmlns:a16="http://schemas.microsoft.com/office/drawing/2014/main" id="{685EEA77-E1B1-0D25-E65E-DBBB98B1CEE5}"/>
              </a:ext>
            </a:extLst>
          </p:cNvPr>
          <p:cNvSpPr>
            <a:spLocks noGrp="1"/>
          </p:cNvSpPr>
          <p:nvPr>
            <p:ph type="title"/>
          </p:nvPr>
        </p:nvSpPr>
        <p:spPr>
          <a:xfrm>
            <a:off x="323528" y="2124634"/>
            <a:ext cx="8640960" cy="1304366"/>
          </a:xfrm>
        </p:spPr>
        <p:txBody>
          <a:bodyPr>
            <a:normAutofit/>
          </a:bodyPr>
          <a:lstStyle/>
          <a:p>
            <a:r>
              <a:rPr lang="ja-JP" altLang="en-US" sz="4400" dirty="0"/>
              <a:t>学校教育上の位置づけ</a:t>
            </a:r>
          </a:p>
        </p:txBody>
      </p:sp>
      <p:sp>
        <p:nvSpPr>
          <p:cNvPr id="3" name="スライド番号プレースホルダー 2">
            <a:extLst>
              <a:ext uri="{FF2B5EF4-FFF2-40B4-BE49-F238E27FC236}">
                <a16:creationId xmlns:a16="http://schemas.microsoft.com/office/drawing/2014/main" id="{4A209D3E-D60A-753D-74B2-5FF3F9D92FD6}"/>
              </a:ext>
            </a:extLst>
          </p:cNvPr>
          <p:cNvSpPr>
            <a:spLocks noGrp="1"/>
          </p:cNvSpPr>
          <p:nvPr>
            <p:ph type="sldNum" sz="quarter" idx="12"/>
          </p:nvPr>
        </p:nvSpPr>
        <p:spPr/>
        <p:txBody>
          <a:bodyPr/>
          <a:lstStyle/>
          <a:p>
            <a:fld id="{9E2A29CB-BA86-48A6-80E1-CB8750A963B5}" type="slidenum">
              <a:rPr kumimoji="1" lang="ja-JP" altLang="en-US" smtClean="0"/>
              <a:t>0</a:t>
            </a:fld>
            <a:endParaRPr kumimoji="1" lang="ja-JP" altLang="en-US"/>
          </a:p>
        </p:txBody>
      </p:sp>
      <p:sp>
        <p:nvSpPr>
          <p:cNvPr id="2" name="テキスト ボックス 1">
            <a:extLst>
              <a:ext uri="{FF2B5EF4-FFF2-40B4-BE49-F238E27FC236}">
                <a16:creationId xmlns:a16="http://schemas.microsoft.com/office/drawing/2014/main" id="{8229E9EF-744F-12DE-9304-878987E392E6}"/>
              </a:ext>
            </a:extLst>
          </p:cNvPr>
          <p:cNvSpPr txBox="1"/>
          <p:nvPr/>
        </p:nvSpPr>
        <p:spPr>
          <a:xfrm>
            <a:off x="2411506" y="3942238"/>
            <a:ext cx="4365812" cy="461665"/>
          </a:xfrm>
          <a:prstGeom prst="rect">
            <a:avLst/>
          </a:prstGeom>
          <a:noFill/>
        </p:spPr>
        <p:txBody>
          <a:bodyPr wrap="square" rtlCol="0" anchor="ctr">
            <a:spAutoFit/>
          </a:bodyPr>
          <a:lstStyle/>
          <a:p>
            <a:pPr algn="ctr"/>
            <a:r>
              <a:rPr kumimoji="1" lang="ja-JP" altLang="en-US" sz="2400" dirty="0">
                <a:solidFill>
                  <a:schemeClr val="tx1">
                    <a:lumMod val="75000"/>
                    <a:lumOff val="25000"/>
                  </a:schemeClr>
                </a:solidFill>
                <a:latin typeface="+mn-ea"/>
              </a:rPr>
              <a:t>～生徒指導提要から～</a:t>
            </a:r>
          </a:p>
        </p:txBody>
      </p:sp>
    </p:spTree>
    <p:extLst>
      <p:ext uri="{BB962C8B-B14F-4D97-AF65-F5344CB8AC3E}">
        <p14:creationId xmlns:p14="http://schemas.microsoft.com/office/powerpoint/2010/main" val="1415337304"/>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F2527B-69B6-1D3F-42C5-B11727E5736D}"/>
              </a:ext>
            </a:extLst>
          </p:cNvPr>
          <p:cNvSpPr>
            <a:spLocks noGrp="1"/>
          </p:cNvSpPr>
          <p:nvPr>
            <p:ph type="title"/>
          </p:nvPr>
        </p:nvSpPr>
        <p:spPr>
          <a:xfrm>
            <a:off x="285749" y="365127"/>
            <a:ext cx="8562415" cy="615602"/>
          </a:xfrm>
        </p:spPr>
        <p:txBody>
          <a:bodyPr/>
          <a:lstStyle/>
          <a:p>
            <a:r>
              <a:rPr kumimoji="1" lang="en-US" altLang="ja-JP" sz="3200" spc="-150" dirty="0">
                <a:solidFill>
                  <a:schemeClr val="tx1">
                    <a:lumMod val="75000"/>
                    <a:lumOff val="25000"/>
                  </a:schemeClr>
                </a:solidFill>
                <a:latin typeface="UD デジタル 教科書体 N-R" panose="02020400000000000000" pitchFamily="17" charset="-128"/>
                <a:ea typeface="UD デジタル 教科書体 N-R" panose="02020400000000000000" pitchFamily="17" charset="-128"/>
              </a:rPr>
              <a:t>8.3.1 </a:t>
            </a:r>
            <a:r>
              <a:rPr kumimoji="1" lang="ja-JP" altLang="en-US" sz="3200" spc="-150" dirty="0">
                <a:solidFill>
                  <a:schemeClr val="tx1">
                    <a:lumMod val="75000"/>
                    <a:lumOff val="25000"/>
                  </a:schemeClr>
                </a:solidFill>
                <a:latin typeface="UD デジタル 教科書体 N-R" panose="02020400000000000000" pitchFamily="17" charset="-128"/>
                <a:ea typeface="UD デジタル 教科書体 N-R" panose="02020400000000000000" pitchFamily="17" charset="-128"/>
              </a:rPr>
              <a:t>自殺予防につながる発達支持的生徒指導</a:t>
            </a:r>
          </a:p>
        </p:txBody>
      </p:sp>
      <p:sp>
        <p:nvSpPr>
          <p:cNvPr id="3" name="コンテンツ プレースホルダー 2">
            <a:extLst>
              <a:ext uri="{FF2B5EF4-FFF2-40B4-BE49-F238E27FC236}">
                <a16:creationId xmlns:a16="http://schemas.microsoft.com/office/drawing/2014/main" id="{86E25FA2-4CC5-EC05-E47E-A7DF40FE3538}"/>
              </a:ext>
            </a:extLst>
          </p:cNvPr>
          <p:cNvSpPr>
            <a:spLocks noGrp="1"/>
          </p:cNvSpPr>
          <p:nvPr>
            <p:ph idx="1"/>
          </p:nvPr>
        </p:nvSpPr>
        <p:spPr>
          <a:xfrm>
            <a:off x="195943" y="1099457"/>
            <a:ext cx="8662307" cy="5736771"/>
          </a:xfrm>
        </p:spPr>
        <p:txBody>
          <a:bodyPr>
            <a:normAutofit lnSpcReduction="10000"/>
          </a:bodyPr>
          <a:lstStyle/>
          <a:p>
            <a:pPr marL="514350" indent="-514350">
              <a:lnSpc>
                <a:spcPct val="120000"/>
              </a:lnSpc>
              <a:spcBef>
                <a:spcPts val="1200"/>
              </a:spcBef>
              <a:buAutoNum type="arabicParenBoth"/>
            </a:pPr>
            <a:r>
              <a:rPr kumimoji="1" lang="ja-JP" altLang="en-US" sz="2200" b="1" dirty="0">
                <a:solidFill>
                  <a:schemeClr val="tx1">
                    <a:lumMod val="75000"/>
                    <a:lumOff val="25000"/>
                  </a:schemeClr>
                </a:solidFill>
                <a:latin typeface="UD デジタル 教科書体 N-R" panose="02020400000000000000" pitchFamily="17" charset="-128"/>
                <a:ea typeface="UD デジタル 教科書体 N-R" panose="02020400000000000000" pitchFamily="17" charset="-128"/>
              </a:rPr>
              <a:t>自殺の心理と自殺予防につながる発達支持的生徒指導の方向性</a:t>
            </a:r>
            <a:endParaRPr kumimoji="1" lang="en-US" altLang="ja-JP" sz="1900" b="1" dirty="0">
              <a:solidFill>
                <a:schemeClr val="tx1">
                  <a:lumMod val="75000"/>
                  <a:lumOff val="25000"/>
                </a:schemeClr>
              </a:solidFill>
              <a:latin typeface="UD デジタル 教科書体 N-R" panose="02020400000000000000" pitchFamily="17" charset="-128"/>
              <a:ea typeface="UD デジタル 教科書体 N-R" panose="02020400000000000000" pitchFamily="17" charset="-128"/>
            </a:endParaRPr>
          </a:p>
          <a:p>
            <a:pPr marL="358775" indent="-358775">
              <a:lnSpc>
                <a:spcPct val="120000"/>
              </a:lnSpc>
              <a:spcBef>
                <a:spcPts val="1200"/>
              </a:spcBef>
              <a:buNone/>
            </a:pPr>
            <a:r>
              <a:rPr kumimoji="1" lang="ja-JP" altLang="en-US" sz="2000" dirty="0">
                <a:solidFill>
                  <a:schemeClr val="tx1">
                    <a:lumMod val="75000"/>
                    <a:lumOff val="25000"/>
                  </a:schemeClr>
                </a:solidFill>
                <a:latin typeface="UD デジタル 教科書体 N-R" panose="02020400000000000000" pitchFamily="17" charset="-128"/>
                <a:ea typeface="UD デジタル 教科書体 N-R" panose="02020400000000000000" pitchFamily="17" charset="-128"/>
              </a:rPr>
              <a:t>① </a:t>
            </a:r>
            <a:r>
              <a:rPr kumimoji="1" lang="ja-JP" altLang="en-US" sz="2000" b="1" u="sng" dirty="0">
                <a:solidFill>
                  <a:srgbClr val="C00000"/>
                </a:solidFill>
                <a:latin typeface="UD デジタル 教科書体 N-R" panose="02020400000000000000" pitchFamily="17" charset="-128"/>
                <a:ea typeface="UD デジタル 教科書体 N-R" panose="02020400000000000000" pitchFamily="17" charset="-128"/>
              </a:rPr>
              <a:t>強い孤立感</a:t>
            </a:r>
            <a:r>
              <a:rPr kumimoji="1" lang="ja-JP" altLang="en-US" sz="2000" dirty="0">
                <a:solidFill>
                  <a:schemeClr val="tx1">
                    <a:lumMod val="75000"/>
                    <a:lumOff val="25000"/>
                  </a:schemeClr>
                </a:solidFill>
                <a:latin typeface="UD デジタル 教科書体 N-R" panose="02020400000000000000" pitchFamily="17" charset="-128"/>
                <a:ea typeface="UD デジタル 教科書体 N-R" panose="02020400000000000000" pitchFamily="17" charset="-128"/>
              </a:rPr>
              <a:t>：「誰も自分のことなんか考えていない」としか思えなくなり、援助の手が差し伸べられているのに、頑なに自分の殻に閉じこもってしまう。 </a:t>
            </a:r>
            <a:endParaRPr kumimoji="1" lang="en-US" altLang="ja-JP" sz="2000" dirty="0">
              <a:solidFill>
                <a:schemeClr val="tx1">
                  <a:lumMod val="75000"/>
                  <a:lumOff val="25000"/>
                </a:schemeClr>
              </a:solidFill>
              <a:latin typeface="UD デジタル 教科書体 N-R" panose="02020400000000000000" pitchFamily="17" charset="-128"/>
              <a:ea typeface="UD デジタル 教科書体 N-R" panose="02020400000000000000" pitchFamily="17" charset="-128"/>
            </a:endParaRPr>
          </a:p>
          <a:p>
            <a:pPr marL="358775" indent="-358775">
              <a:lnSpc>
                <a:spcPct val="120000"/>
              </a:lnSpc>
              <a:spcBef>
                <a:spcPts val="1200"/>
              </a:spcBef>
              <a:buNone/>
            </a:pPr>
            <a:r>
              <a:rPr kumimoji="1" lang="ja-JP" altLang="en-US" sz="2000" dirty="0">
                <a:solidFill>
                  <a:schemeClr val="tx1">
                    <a:lumMod val="75000"/>
                    <a:lumOff val="25000"/>
                  </a:schemeClr>
                </a:solidFill>
                <a:latin typeface="UD デジタル 教科書体 N-R" panose="02020400000000000000" pitchFamily="17" charset="-128"/>
                <a:ea typeface="UD デジタル 教科書体 N-R" panose="02020400000000000000" pitchFamily="17" charset="-128"/>
              </a:rPr>
              <a:t>② </a:t>
            </a:r>
            <a:r>
              <a:rPr kumimoji="1" lang="ja-JP" altLang="en-US" sz="2000" b="1" u="sng" dirty="0">
                <a:solidFill>
                  <a:srgbClr val="C00000"/>
                </a:solidFill>
                <a:latin typeface="UD デジタル 教科書体 N-R" panose="02020400000000000000" pitchFamily="17" charset="-128"/>
                <a:ea typeface="UD デジタル 教科書体 N-R" panose="02020400000000000000" pitchFamily="17" charset="-128"/>
              </a:rPr>
              <a:t>無価値感</a:t>
            </a:r>
            <a:r>
              <a:rPr kumimoji="1" lang="ja-JP" altLang="en-US" sz="2000" dirty="0">
                <a:solidFill>
                  <a:schemeClr val="tx1">
                    <a:lumMod val="75000"/>
                    <a:lumOff val="25000"/>
                  </a:schemeClr>
                </a:solidFill>
                <a:latin typeface="UD デジタル 教科書体 N-R" panose="02020400000000000000" pitchFamily="17" charset="-128"/>
                <a:ea typeface="UD デジタル 教科書体 N-R" panose="02020400000000000000" pitchFamily="17" charset="-128"/>
              </a:rPr>
              <a:t>：「自分なんか生きていても仕方がない」という考えが拭い去れなくなる。虐待を受けるなど、愛される存在として認められた経験が乏しい児童生徒に典型的に見られる感覚。 </a:t>
            </a:r>
            <a:endParaRPr kumimoji="1" lang="en-US" altLang="ja-JP" sz="2000" dirty="0">
              <a:solidFill>
                <a:schemeClr val="tx1">
                  <a:lumMod val="75000"/>
                  <a:lumOff val="25000"/>
                </a:schemeClr>
              </a:solidFill>
              <a:latin typeface="UD デジタル 教科書体 N-R" panose="02020400000000000000" pitchFamily="17" charset="-128"/>
              <a:ea typeface="UD デジタル 教科書体 N-R" panose="02020400000000000000" pitchFamily="17" charset="-128"/>
            </a:endParaRPr>
          </a:p>
          <a:p>
            <a:pPr marL="358775" indent="-358775">
              <a:lnSpc>
                <a:spcPct val="120000"/>
              </a:lnSpc>
              <a:spcBef>
                <a:spcPts val="1200"/>
              </a:spcBef>
              <a:buNone/>
            </a:pPr>
            <a:r>
              <a:rPr kumimoji="1" lang="ja-JP" altLang="en-US" sz="2000" dirty="0">
                <a:solidFill>
                  <a:schemeClr val="tx1">
                    <a:lumMod val="75000"/>
                    <a:lumOff val="25000"/>
                  </a:schemeClr>
                </a:solidFill>
                <a:latin typeface="UD デジタル 教科書体 N-R" panose="02020400000000000000" pitchFamily="17" charset="-128"/>
                <a:ea typeface="UD デジタル 教科書体 N-R" panose="02020400000000000000" pitchFamily="17" charset="-128"/>
              </a:rPr>
              <a:t>③ </a:t>
            </a:r>
            <a:r>
              <a:rPr kumimoji="1" lang="ja-JP" altLang="en-US" sz="2000" b="1" u="sng" dirty="0">
                <a:solidFill>
                  <a:srgbClr val="C00000"/>
                </a:solidFill>
                <a:latin typeface="UD デジタル 教科書体 N-R" panose="02020400000000000000" pitchFamily="17" charset="-128"/>
                <a:ea typeface="UD デジタル 教科書体 N-R" panose="02020400000000000000" pitchFamily="17" charset="-128"/>
              </a:rPr>
              <a:t>怒りの感情</a:t>
            </a:r>
            <a:r>
              <a:rPr kumimoji="1" lang="ja-JP" altLang="en-US" sz="2000" dirty="0">
                <a:solidFill>
                  <a:schemeClr val="tx1">
                    <a:lumMod val="75000"/>
                    <a:lumOff val="25000"/>
                  </a:schemeClr>
                </a:solidFill>
                <a:latin typeface="UD デジタル 教科書体 N-R" panose="02020400000000000000" pitchFamily="17" charset="-128"/>
                <a:ea typeface="UD デジタル 教科書体 N-R" panose="02020400000000000000" pitchFamily="17" charset="-128"/>
              </a:rPr>
              <a:t>：自分の辛い状況を受け入れられず、やり場のない気持ちを他者への攻撃性として表す。それが自分自身に向けられると、自殺の危険が高まる。 </a:t>
            </a:r>
            <a:endParaRPr kumimoji="1" lang="en-US" altLang="ja-JP" sz="2000" dirty="0">
              <a:solidFill>
                <a:schemeClr val="tx1">
                  <a:lumMod val="75000"/>
                  <a:lumOff val="25000"/>
                </a:schemeClr>
              </a:solidFill>
              <a:latin typeface="UD デジタル 教科書体 N-R" panose="02020400000000000000" pitchFamily="17" charset="-128"/>
              <a:ea typeface="UD デジタル 教科書体 N-R" panose="02020400000000000000" pitchFamily="17" charset="-128"/>
            </a:endParaRPr>
          </a:p>
          <a:p>
            <a:pPr marL="358775" indent="-358775">
              <a:lnSpc>
                <a:spcPct val="120000"/>
              </a:lnSpc>
              <a:spcBef>
                <a:spcPts val="1200"/>
              </a:spcBef>
              <a:buNone/>
            </a:pPr>
            <a:r>
              <a:rPr kumimoji="1" lang="ja-JP" altLang="en-US" sz="2000" dirty="0">
                <a:solidFill>
                  <a:schemeClr val="tx1">
                    <a:lumMod val="75000"/>
                    <a:lumOff val="25000"/>
                  </a:schemeClr>
                </a:solidFill>
                <a:latin typeface="UD デジタル 教科書体 N-R" panose="02020400000000000000" pitchFamily="17" charset="-128"/>
                <a:ea typeface="UD デジタル 教科書体 N-R" panose="02020400000000000000" pitchFamily="17" charset="-128"/>
              </a:rPr>
              <a:t>④ </a:t>
            </a:r>
            <a:r>
              <a:rPr kumimoji="1" lang="ja-JP" altLang="en-US" sz="2000" b="1" u="sng" dirty="0">
                <a:solidFill>
                  <a:srgbClr val="C00000"/>
                </a:solidFill>
                <a:latin typeface="UD デジタル 教科書体 N-R" panose="02020400000000000000" pitchFamily="17" charset="-128"/>
                <a:ea typeface="UD デジタル 教科書体 N-R" panose="02020400000000000000" pitchFamily="17" charset="-128"/>
              </a:rPr>
              <a:t>苦しみが永遠に続くという思い込み</a:t>
            </a:r>
            <a:r>
              <a:rPr kumimoji="1" lang="ja-JP" altLang="en-US" sz="2000" dirty="0">
                <a:solidFill>
                  <a:schemeClr val="tx1">
                    <a:lumMod val="75000"/>
                    <a:lumOff val="25000"/>
                  </a:schemeClr>
                </a:solidFill>
                <a:latin typeface="UD デジタル 教科書体 N-R" panose="02020400000000000000" pitchFamily="17" charset="-128"/>
                <a:ea typeface="UD デジタル 教科書体 N-R" panose="02020400000000000000" pitchFamily="17" charset="-128"/>
              </a:rPr>
              <a:t>：今抱えている苦しみはどう努力しても解決できないという絶望的な感情に陥る。 </a:t>
            </a:r>
            <a:endParaRPr kumimoji="1" lang="en-US" altLang="ja-JP" sz="2000" dirty="0">
              <a:solidFill>
                <a:schemeClr val="tx1">
                  <a:lumMod val="75000"/>
                  <a:lumOff val="25000"/>
                </a:schemeClr>
              </a:solidFill>
              <a:latin typeface="UD デジタル 教科書体 N-R" panose="02020400000000000000" pitchFamily="17" charset="-128"/>
              <a:ea typeface="UD デジタル 教科書体 N-R" panose="02020400000000000000" pitchFamily="17" charset="-128"/>
            </a:endParaRPr>
          </a:p>
          <a:p>
            <a:pPr marL="358775" indent="-358775">
              <a:lnSpc>
                <a:spcPct val="120000"/>
              </a:lnSpc>
              <a:spcBef>
                <a:spcPts val="1200"/>
              </a:spcBef>
              <a:buNone/>
            </a:pPr>
            <a:r>
              <a:rPr kumimoji="1" lang="ja-JP" altLang="en-US" sz="2000" dirty="0">
                <a:solidFill>
                  <a:schemeClr val="tx1">
                    <a:lumMod val="75000"/>
                    <a:lumOff val="25000"/>
                  </a:schemeClr>
                </a:solidFill>
                <a:latin typeface="UD デジタル 教科書体 N-R" panose="02020400000000000000" pitchFamily="17" charset="-128"/>
                <a:ea typeface="UD デジタル 教科書体 N-R" panose="02020400000000000000" pitchFamily="17" charset="-128"/>
              </a:rPr>
              <a:t>⑤ </a:t>
            </a:r>
            <a:r>
              <a:rPr kumimoji="1" lang="ja-JP" altLang="en-US" sz="2000" b="1" u="sng" dirty="0">
                <a:solidFill>
                  <a:srgbClr val="C00000"/>
                </a:solidFill>
                <a:latin typeface="UD デジタル 教科書体 N-R" panose="02020400000000000000" pitchFamily="17" charset="-128"/>
                <a:ea typeface="UD デジタル 教科書体 N-R" panose="02020400000000000000" pitchFamily="17" charset="-128"/>
              </a:rPr>
              <a:t>心理的視野狭窄</a:t>
            </a:r>
            <a:r>
              <a:rPr kumimoji="1" lang="ja-JP" altLang="en-US" sz="2000" dirty="0">
                <a:solidFill>
                  <a:schemeClr val="tx1">
                    <a:lumMod val="75000"/>
                    <a:lumOff val="25000"/>
                  </a:schemeClr>
                </a:solidFill>
                <a:latin typeface="UD デジタル 教科書体 N-R" panose="02020400000000000000" pitchFamily="17" charset="-128"/>
                <a:ea typeface="UD デジタル 教科書体 N-R" panose="02020400000000000000" pitchFamily="17" charset="-128"/>
              </a:rPr>
              <a:t>：問題解決策として自殺以外の選択肢が思い浮かばなくなる。 </a:t>
            </a:r>
          </a:p>
        </p:txBody>
      </p:sp>
      <p:sp>
        <p:nvSpPr>
          <p:cNvPr id="4" name="スライド番号プレースホルダー 3">
            <a:extLst>
              <a:ext uri="{FF2B5EF4-FFF2-40B4-BE49-F238E27FC236}">
                <a16:creationId xmlns:a16="http://schemas.microsoft.com/office/drawing/2014/main" id="{4385C01A-59A8-722C-59AF-D0792CC39589}"/>
              </a:ext>
            </a:extLst>
          </p:cNvPr>
          <p:cNvSpPr>
            <a:spLocks noGrp="1"/>
          </p:cNvSpPr>
          <p:nvPr>
            <p:ph type="sldNum" sz="quarter" idx="12"/>
          </p:nvPr>
        </p:nvSpPr>
        <p:spPr/>
        <p:txBody>
          <a:bodyPr/>
          <a:lstStyle/>
          <a:p>
            <a:fld id="{9E2A29CB-BA86-48A6-80E1-CB8750A963B5}" type="slidenum">
              <a:rPr kumimoji="1" lang="ja-JP" altLang="en-US" smtClean="0"/>
              <a:t>1</a:t>
            </a:fld>
            <a:endParaRPr kumimoji="1" lang="ja-JP" altLang="en-US" dirty="0"/>
          </a:p>
        </p:txBody>
      </p:sp>
    </p:spTree>
    <p:extLst>
      <p:ext uri="{BB962C8B-B14F-4D97-AF65-F5344CB8AC3E}">
        <p14:creationId xmlns:p14="http://schemas.microsoft.com/office/powerpoint/2010/main" val="215648122"/>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FC029950-37F0-6C04-657F-4F2526CEFAA8}"/>
              </a:ext>
            </a:extLst>
          </p:cNvPr>
          <p:cNvSpPr>
            <a:spLocks noGrp="1"/>
          </p:cNvSpPr>
          <p:nvPr>
            <p:ph idx="1"/>
          </p:nvPr>
        </p:nvSpPr>
        <p:spPr>
          <a:xfrm>
            <a:off x="264458" y="1332566"/>
            <a:ext cx="8615083" cy="4351338"/>
          </a:xfrm>
        </p:spPr>
        <p:txBody>
          <a:bodyPr>
            <a:normAutofit fontScale="92500"/>
          </a:bodyPr>
          <a:lstStyle/>
          <a:p>
            <a:pPr marL="0" indent="0">
              <a:lnSpc>
                <a:spcPct val="110000"/>
              </a:lnSpc>
              <a:buNone/>
            </a:pPr>
            <a:r>
              <a:rPr kumimoji="1" lang="ja-JP" altLang="en-US" sz="2400" dirty="0">
                <a:solidFill>
                  <a:schemeClr val="tx1">
                    <a:lumMod val="75000"/>
                    <a:lumOff val="25000"/>
                  </a:schemeClr>
                </a:solidFill>
                <a:latin typeface="UD デジタル 教科書体 N-R" panose="02020400000000000000" pitchFamily="17" charset="-128"/>
                <a:ea typeface="UD デジタル 教科書体 N-R" panose="02020400000000000000" pitchFamily="17" charset="-128"/>
              </a:rPr>
              <a:t>このような危機的な心理状況に陥らないような、また、陥ったとしても抜け出せるような思考や姿勢を身に付けることが自殺予防につながると考えられます。そのためには、</a:t>
            </a:r>
            <a:endParaRPr kumimoji="1" lang="en-US" altLang="ja-JP" sz="2400" dirty="0">
              <a:solidFill>
                <a:schemeClr val="tx1">
                  <a:lumMod val="75000"/>
                  <a:lumOff val="25000"/>
                </a:schemeClr>
              </a:solidFill>
              <a:latin typeface="UD デジタル 教科書体 N-R" panose="02020400000000000000" pitchFamily="17" charset="-128"/>
              <a:ea typeface="UD デジタル 教科書体 N-R" panose="02020400000000000000" pitchFamily="17" charset="-128"/>
            </a:endParaRPr>
          </a:p>
          <a:p>
            <a:pPr>
              <a:lnSpc>
                <a:spcPct val="110000"/>
              </a:lnSpc>
            </a:pPr>
            <a:r>
              <a:rPr kumimoji="1" lang="ja-JP" altLang="en-US" sz="2400" b="1" dirty="0">
                <a:solidFill>
                  <a:srgbClr val="0070C0"/>
                </a:solidFill>
                <a:latin typeface="UD デジタル 教科書体 N-R" panose="02020400000000000000" pitchFamily="17" charset="-128"/>
                <a:ea typeface="UD デジタル 教科書体 N-R" panose="02020400000000000000" pitchFamily="17" charset="-128"/>
              </a:rPr>
              <a:t>困ったとき、苦しいときに、進んで援助を求めることができる </a:t>
            </a:r>
            <a:endParaRPr kumimoji="1" lang="en-US" altLang="ja-JP" sz="2400" b="1" dirty="0">
              <a:solidFill>
                <a:srgbClr val="0070C0"/>
              </a:solidFill>
              <a:latin typeface="UD デジタル 教科書体 N-R" panose="02020400000000000000" pitchFamily="17" charset="-128"/>
              <a:ea typeface="UD デジタル 教科書体 N-R" panose="02020400000000000000" pitchFamily="17" charset="-128"/>
            </a:endParaRPr>
          </a:p>
          <a:p>
            <a:pPr>
              <a:lnSpc>
                <a:spcPct val="110000"/>
              </a:lnSpc>
            </a:pPr>
            <a:r>
              <a:rPr kumimoji="1" lang="ja-JP" altLang="en-US" sz="2400" b="1" dirty="0">
                <a:solidFill>
                  <a:srgbClr val="0070C0"/>
                </a:solidFill>
                <a:latin typeface="UD デジタル 教科書体 N-R" panose="02020400000000000000" pitchFamily="17" charset="-128"/>
                <a:ea typeface="UD デジタル 教科書体 N-R" panose="02020400000000000000" pitchFamily="17" charset="-128"/>
              </a:rPr>
              <a:t>自己肯定感を高め、自己を受け入れることができる</a:t>
            </a:r>
            <a:endParaRPr kumimoji="1" lang="en-US" altLang="ja-JP" sz="2400" b="1" dirty="0">
              <a:solidFill>
                <a:srgbClr val="0070C0"/>
              </a:solidFill>
              <a:latin typeface="UD デジタル 教科書体 N-R" panose="02020400000000000000" pitchFamily="17" charset="-128"/>
              <a:ea typeface="UD デジタル 教科書体 N-R" panose="02020400000000000000" pitchFamily="17" charset="-128"/>
            </a:endParaRPr>
          </a:p>
          <a:p>
            <a:pPr>
              <a:lnSpc>
                <a:spcPct val="110000"/>
              </a:lnSpc>
            </a:pPr>
            <a:r>
              <a:rPr kumimoji="1" lang="ja-JP" altLang="en-US" sz="2400" b="1" dirty="0">
                <a:solidFill>
                  <a:srgbClr val="0070C0"/>
                </a:solidFill>
                <a:latin typeface="UD デジタル 教科書体 N-R" panose="02020400000000000000" pitchFamily="17" charset="-128"/>
                <a:ea typeface="UD デジタル 教科書体 N-R" panose="02020400000000000000" pitchFamily="17" charset="-128"/>
              </a:rPr>
              <a:t>怒りをコントロールすることができる</a:t>
            </a:r>
            <a:endParaRPr kumimoji="1" lang="en-US" altLang="ja-JP" sz="2400" b="1" dirty="0">
              <a:solidFill>
                <a:srgbClr val="0070C0"/>
              </a:solidFill>
              <a:latin typeface="UD デジタル 教科書体 N-R" panose="02020400000000000000" pitchFamily="17" charset="-128"/>
              <a:ea typeface="UD デジタル 教科書体 N-R" panose="02020400000000000000" pitchFamily="17" charset="-128"/>
            </a:endParaRPr>
          </a:p>
          <a:p>
            <a:pPr>
              <a:lnSpc>
                <a:spcPct val="110000"/>
              </a:lnSpc>
            </a:pPr>
            <a:r>
              <a:rPr kumimoji="1" lang="ja-JP" altLang="en-US" sz="2400" b="1" dirty="0">
                <a:solidFill>
                  <a:srgbClr val="0070C0"/>
                </a:solidFill>
                <a:latin typeface="UD デジタル 教科書体 N-R" panose="02020400000000000000" pitchFamily="17" charset="-128"/>
                <a:ea typeface="UD デジタル 教科書体 N-R" panose="02020400000000000000" pitchFamily="17" charset="-128"/>
              </a:rPr>
              <a:t>偏った認知を柔軟にすることができる </a:t>
            </a:r>
            <a:endParaRPr kumimoji="1" lang="en-US" altLang="ja-JP" sz="2400" b="1" dirty="0">
              <a:solidFill>
                <a:srgbClr val="0070C0"/>
              </a:solidFill>
              <a:latin typeface="UD デジタル 教科書体 N-R" panose="02020400000000000000" pitchFamily="17" charset="-128"/>
              <a:ea typeface="UD デジタル 教科書体 N-R" panose="02020400000000000000" pitchFamily="17" charset="-128"/>
            </a:endParaRPr>
          </a:p>
          <a:p>
            <a:pPr marL="0" indent="0">
              <a:lnSpc>
                <a:spcPct val="110000"/>
              </a:lnSpc>
              <a:buNone/>
            </a:pPr>
            <a:r>
              <a:rPr kumimoji="1" lang="ja-JP" altLang="en-US" sz="2400" dirty="0">
                <a:solidFill>
                  <a:schemeClr val="tx1">
                    <a:lumMod val="75000"/>
                    <a:lumOff val="25000"/>
                  </a:schemeClr>
                </a:solidFill>
                <a:latin typeface="UD デジタル 教科書体 N-R" panose="02020400000000000000" pitchFamily="17" charset="-128"/>
                <a:ea typeface="UD デジタル 教科書体 N-R" panose="02020400000000000000" pitchFamily="17" charset="-128"/>
              </a:rPr>
              <a:t>といった態度や能力を「未来を生きぬく力」として児童生徒が身に付けるように、</a:t>
            </a:r>
            <a:r>
              <a:rPr kumimoji="1" lang="ja-JP" altLang="en-US" sz="2400" b="1" u="sng" dirty="0">
                <a:solidFill>
                  <a:srgbClr val="C00000"/>
                </a:solidFill>
                <a:latin typeface="UD デジタル 教科書体 N-R" panose="02020400000000000000" pitchFamily="17" charset="-128"/>
                <a:ea typeface="UD デジタル 教科書体 N-R" panose="02020400000000000000" pitchFamily="17" charset="-128"/>
              </a:rPr>
              <a:t>日常の教育活動を通じて働きかける</a:t>
            </a:r>
            <a:r>
              <a:rPr kumimoji="1" lang="ja-JP" altLang="en-US" sz="2400" dirty="0">
                <a:solidFill>
                  <a:schemeClr val="tx1">
                    <a:lumMod val="75000"/>
                    <a:lumOff val="25000"/>
                  </a:schemeClr>
                </a:solidFill>
                <a:latin typeface="UD デジタル 教科書体 N-R" panose="02020400000000000000" pitchFamily="17" charset="-128"/>
                <a:ea typeface="UD デジタル 教科書体 N-R" panose="02020400000000000000" pitchFamily="17" charset="-128"/>
              </a:rPr>
              <a:t>ことが、自殺予防につながる発達支持的生徒指導の方向性として考えられます。 </a:t>
            </a:r>
          </a:p>
        </p:txBody>
      </p:sp>
      <p:sp>
        <p:nvSpPr>
          <p:cNvPr id="4" name="スライド番号プレースホルダー 3">
            <a:extLst>
              <a:ext uri="{FF2B5EF4-FFF2-40B4-BE49-F238E27FC236}">
                <a16:creationId xmlns:a16="http://schemas.microsoft.com/office/drawing/2014/main" id="{187D938C-4FA9-CBBC-4B07-42ED8C673E57}"/>
              </a:ext>
            </a:extLst>
          </p:cNvPr>
          <p:cNvSpPr>
            <a:spLocks noGrp="1"/>
          </p:cNvSpPr>
          <p:nvPr>
            <p:ph type="sldNum" sz="quarter" idx="12"/>
          </p:nvPr>
        </p:nvSpPr>
        <p:spPr/>
        <p:txBody>
          <a:bodyPr/>
          <a:lstStyle/>
          <a:p>
            <a:fld id="{9E2A29CB-BA86-48A6-80E1-CB8750A963B5}" type="slidenum">
              <a:rPr kumimoji="1" lang="ja-JP" altLang="en-US" smtClean="0"/>
              <a:t>2</a:t>
            </a:fld>
            <a:endParaRPr kumimoji="1" lang="ja-JP" altLang="en-US" dirty="0"/>
          </a:p>
        </p:txBody>
      </p:sp>
      <p:sp>
        <p:nvSpPr>
          <p:cNvPr id="5" name="タイトル 1">
            <a:extLst>
              <a:ext uri="{FF2B5EF4-FFF2-40B4-BE49-F238E27FC236}">
                <a16:creationId xmlns:a16="http://schemas.microsoft.com/office/drawing/2014/main" id="{45F67868-4021-BB69-CA82-6B070BF19B86}"/>
              </a:ext>
            </a:extLst>
          </p:cNvPr>
          <p:cNvSpPr txBox="1">
            <a:spLocks/>
          </p:cNvSpPr>
          <p:nvPr/>
        </p:nvSpPr>
        <p:spPr>
          <a:xfrm>
            <a:off x="268941" y="231553"/>
            <a:ext cx="8615083" cy="634082"/>
          </a:xfrm>
          <a:prstGeom prst="rect">
            <a:avLst/>
          </a:prstGeom>
        </p:spPr>
        <p:txBody>
          <a:bodyPr vert="horz" lIns="91440" tIns="45720" rIns="91440" bIns="45720" rtlCol="0" anchor="ctr" anchorCtr="0">
            <a:noAutofit/>
          </a:bodyPr>
          <a:lstStyle>
            <a:lvl1pPr algn="l" defTabSz="844061" rtl="0" eaLnBrk="1" latinLnBrk="0" hangingPunct="1">
              <a:spcBef>
                <a:spcPct val="0"/>
              </a:spcBef>
              <a:buNone/>
              <a:defRPr kumimoji="1" sz="3600" kern="1200">
                <a:solidFill>
                  <a:schemeClr val="tx1">
                    <a:lumMod val="75000"/>
                    <a:lumOff val="25000"/>
                  </a:schemeClr>
                </a:solidFill>
                <a:latin typeface="+mj-ea"/>
                <a:ea typeface="+mj-ea"/>
                <a:cs typeface="+mj-cs"/>
              </a:defRPr>
            </a:lvl1pPr>
          </a:lstStyle>
          <a:p>
            <a:r>
              <a:rPr lang="en-US" altLang="ja-JP" sz="3200" spc="-150" dirty="0">
                <a:latin typeface="UD デジタル 教科書体 N-R" panose="02020400000000000000" pitchFamily="17" charset="-128"/>
                <a:ea typeface="UD デジタル 教科書体 N-R" panose="02020400000000000000" pitchFamily="17" charset="-128"/>
              </a:rPr>
              <a:t>8.3.1 </a:t>
            </a:r>
            <a:r>
              <a:rPr lang="ja-JP" altLang="en-US" sz="3200" spc="-150" dirty="0">
                <a:latin typeface="UD デジタル 教科書体 N-R" panose="02020400000000000000" pitchFamily="17" charset="-128"/>
                <a:ea typeface="UD デジタル 教科書体 N-R" panose="02020400000000000000" pitchFamily="17" charset="-128"/>
              </a:rPr>
              <a:t>自殺予防につながる発達支持的生徒指導</a:t>
            </a:r>
          </a:p>
        </p:txBody>
      </p:sp>
      <p:sp>
        <p:nvSpPr>
          <p:cNvPr id="2" name="正方形/長方形 1">
            <a:extLst>
              <a:ext uri="{FF2B5EF4-FFF2-40B4-BE49-F238E27FC236}">
                <a16:creationId xmlns:a16="http://schemas.microsoft.com/office/drawing/2014/main" id="{1034D517-8781-5866-5CD8-70AC2491CA78}"/>
              </a:ext>
            </a:extLst>
          </p:cNvPr>
          <p:cNvSpPr/>
          <p:nvPr/>
        </p:nvSpPr>
        <p:spPr>
          <a:xfrm>
            <a:off x="264458" y="2501153"/>
            <a:ext cx="8615083" cy="1748118"/>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endParaRPr kumimoji="1" lang="ja-JP" altLang="en-US" sz="2000" dirty="0">
              <a:solidFill>
                <a:srgbClr val="50B8C0"/>
              </a:solidFill>
              <a:latin typeface="+mn-ea"/>
            </a:endParaRPr>
          </a:p>
        </p:txBody>
      </p:sp>
    </p:spTree>
    <p:extLst>
      <p:ext uri="{BB962C8B-B14F-4D97-AF65-F5344CB8AC3E}">
        <p14:creationId xmlns:p14="http://schemas.microsoft.com/office/powerpoint/2010/main" val="2574520310"/>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3D7360-09D6-6AB1-BB85-5FB6CE44DD4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C52D4F8-237E-05B2-6A5C-0160A4513E83}"/>
              </a:ext>
            </a:extLst>
          </p:cNvPr>
          <p:cNvSpPr>
            <a:spLocks noGrp="1"/>
          </p:cNvSpPr>
          <p:nvPr>
            <p:ph type="title"/>
          </p:nvPr>
        </p:nvSpPr>
        <p:spPr/>
        <p:txBody>
          <a:bodyPr/>
          <a:lstStyle/>
          <a:p>
            <a:r>
              <a:rPr lang="ja-JP" altLang="en-US" dirty="0"/>
              <a:t>「</a:t>
            </a:r>
            <a:r>
              <a:rPr lang="en-US" altLang="ja-JP" dirty="0"/>
              <a:t>SOS</a:t>
            </a:r>
            <a:r>
              <a:rPr lang="ja-JP" altLang="en-US" dirty="0"/>
              <a:t>の出し方に関する教育」の位置づけ</a:t>
            </a:r>
            <a:endParaRPr kumimoji="1" lang="ja-JP" altLang="en-US" dirty="0"/>
          </a:p>
        </p:txBody>
      </p:sp>
      <p:sp>
        <p:nvSpPr>
          <p:cNvPr id="4" name="スライド番号プレースホルダー 3">
            <a:extLst>
              <a:ext uri="{FF2B5EF4-FFF2-40B4-BE49-F238E27FC236}">
                <a16:creationId xmlns:a16="http://schemas.microsoft.com/office/drawing/2014/main" id="{474FBFA6-BA5E-CEC0-AC41-0A67F2EB782D}"/>
              </a:ext>
            </a:extLst>
          </p:cNvPr>
          <p:cNvSpPr>
            <a:spLocks noGrp="1"/>
          </p:cNvSpPr>
          <p:nvPr>
            <p:ph type="sldNum" sz="quarter" idx="12"/>
          </p:nvPr>
        </p:nvSpPr>
        <p:spPr/>
        <p:txBody>
          <a:bodyPr/>
          <a:lstStyle/>
          <a:p>
            <a:fld id="{9E2A29CB-BA86-48A6-80E1-CB8750A963B5}" type="slidenum">
              <a:rPr kumimoji="1" lang="ja-JP" altLang="en-US" smtClean="0"/>
              <a:t>3</a:t>
            </a:fld>
            <a:endParaRPr kumimoji="1" lang="ja-JP" altLang="en-US"/>
          </a:p>
        </p:txBody>
      </p:sp>
      <p:pic>
        <p:nvPicPr>
          <p:cNvPr id="6" name="図 5" descr="タイムライン&#10;&#10;自動的に生成された説明">
            <a:extLst>
              <a:ext uri="{FF2B5EF4-FFF2-40B4-BE49-F238E27FC236}">
                <a16:creationId xmlns:a16="http://schemas.microsoft.com/office/drawing/2014/main" id="{08ADD839-04F5-198C-FFB3-0C7918700D89}"/>
              </a:ext>
            </a:extLst>
          </p:cNvPr>
          <p:cNvPicPr>
            <a:picLocks noChangeAspect="1"/>
          </p:cNvPicPr>
          <p:nvPr/>
        </p:nvPicPr>
        <p:blipFill>
          <a:blip r:embed="rId3"/>
          <a:stretch>
            <a:fillRect/>
          </a:stretch>
        </p:blipFill>
        <p:spPr>
          <a:xfrm>
            <a:off x="736820" y="1446860"/>
            <a:ext cx="7670359" cy="5010496"/>
          </a:xfrm>
          <a:prstGeom prst="rect">
            <a:avLst/>
          </a:prstGeom>
        </p:spPr>
      </p:pic>
      <p:sp>
        <p:nvSpPr>
          <p:cNvPr id="8" name="テキスト ボックス 7">
            <a:extLst>
              <a:ext uri="{FF2B5EF4-FFF2-40B4-BE49-F238E27FC236}">
                <a16:creationId xmlns:a16="http://schemas.microsoft.com/office/drawing/2014/main" id="{E4273FCB-0405-555E-9214-894624684EC8}"/>
              </a:ext>
            </a:extLst>
          </p:cNvPr>
          <p:cNvSpPr txBox="1"/>
          <p:nvPr/>
        </p:nvSpPr>
        <p:spPr>
          <a:xfrm>
            <a:off x="294968" y="922921"/>
            <a:ext cx="3647767" cy="461665"/>
          </a:xfrm>
          <a:prstGeom prst="rect">
            <a:avLst/>
          </a:prstGeom>
          <a:noFill/>
        </p:spPr>
        <p:txBody>
          <a:bodyPr wrap="square" rtlCol="0" anchor="ctr">
            <a:spAutoFit/>
          </a:bodyPr>
          <a:lstStyle/>
          <a:p>
            <a:pPr algn="l"/>
            <a:r>
              <a:rPr kumimoji="1" lang="en-US" altLang="ja-JP" sz="2400" b="1" u="sng" dirty="0">
                <a:solidFill>
                  <a:srgbClr val="0070C0"/>
                </a:solidFill>
                <a:latin typeface="+mn-ea"/>
              </a:rPr>
              <a:t>『</a:t>
            </a:r>
            <a:r>
              <a:rPr kumimoji="1" lang="ja-JP" altLang="en-US" sz="2400" b="1" u="sng" dirty="0">
                <a:solidFill>
                  <a:srgbClr val="0070C0"/>
                </a:solidFill>
                <a:latin typeface="+mn-ea"/>
              </a:rPr>
              <a:t>生徒指導提要</a:t>
            </a:r>
            <a:r>
              <a:rPr kumimoji="1" lang="en-US" altLang="ja-JP" sz="2400" b="1" u="sng" dirty="0">
                <a:solidFill>
                  <a:srgbClr val="0070C0"/>
                </a:solidFill>
                <a:latin typeface="+mn-ea"/>
              </a:rPr>
              <a:t>』</a:t>
            </a:r>
            <a:r>
              <a:rPr kumimoji="1" lang="ja-JP" altLang="en-US" sz="2400" b="1" u="sng" dirty="0">
                <a:solidFill>
                  <a:srgbClr val="0070C0"/>
                </a:solidFill>
                <a:latin typeface="+mn-ea"/>
              </a:rPr>
              <a:t>より</a:t>
            </a:r>
          </a:p>
        </p:txBody>
      </p:sp>
    </p:spTree>
    <p:extLst>
      <p:ext uri="{BB962C8B-B14F-4D97-AF65-F5344CB8AC3E}">
        <p14:creationId xmlns:p14="http://schemas.microsoft.com/office/powerpoint/2010/main" val="1590806107"/>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127524AE-234D-C727-FDFE-EB0513226911}"/>
              </a:ext>
            </a:extLst>
          </p:cNvPr>
          <p:cNvSpPr>
            <a:spLocks noGrp="1"/>
          </p:cNvSpPr>
          <p:nvPr>
            <p:ph idx="1"/>
          </p:nvPr>
        </p:nvSpPr>
        <p:spPr>
          <a:xfrm>
            <a:off x="242047" y="1308847"/>
            <a:ext cx="8624047" cy="4868116"/>
          </a:xfrm>
        </p:spPr>
        <p:txBody>
          <a:bodyPr>
            <a:normAutofit/>
          </a:bodyPr>
          <a:lstStyle/>
          <a:p>
            <a:pPr marL="0" indent="0">
              <a:lnSpc>
                <a:spcPct val="110000"/>
              </a:lnSpc>
              <a:buNone/>
            </a:pPr>
            <a:r>
              <a:rPr kumimoji="1" lang="en-US" altLang="ja-JP" sz="2000" b="1" dirty="0">
                <a:latin typeface="UD デジタル 教科書体 N-R" panose="02020400000000000000" pitchFamily="17" charset="-128"/>
                <a:ea typeface="UD デジタル 教科書体 N-R" panose="02020400000000000000" pitchFamily="17" charset="-128"/>
              </a:rPr>
              <a:t>(</a:t>
            </a:r>
            <a:r>
              <a:rPr kumimoji="1" lang="en-US" altLang="ja-JP" sz="2000" b="1" dirty="0">
                <a:solidFill>
                  <a:schemeClr val="tx1">
                    <a:lumMod val="65000"/>
                    <a:lumOff val="35000"/>
                  </a:schemeClr>
                </a:solidFill>
                <a:latin typeface="UD デジタル 教科書体 N-R" panose="02020400000000000000" pitchFamily="17" charset="-128"/>
                <a:ea typeface="UD デジタル 教科書体 N-R" panose="02020400000000000000" pitchFamily="17" charset="-128"/>
              </a:rPr>
              <a:t>2) </a:t>
            </a:r>
            <a:r>
              <a:rPr kumimoji="1" lang="ja-JP" altLang="en-US" sz="2000" b="1" dirty="0">
                <a:solidFill>
                  <a:schemeClr val="tx1">
                    <a:lumMod val="65000"/>
                    <a:lumOff val="35000"/>
                  </a:schemeClr>
                </a:solidFill>
                <a:latin typeface="UD デジタル 教科書体 N-R" panose="02020400000000000000" pitchFamily="17" charset="-128"/>
                <a:ea typeface="UD デジタル 教科書体 N-R" panose="02020400000000000000" pitchFamily="17" charset="-128"/>
              </a:rPr>
              <a:t>自殺予防教育の土台となる発達支持的生徒指導の取組</a:t>
            </a:r>
            <a:endParaRPr kumimoji="1" lang="en-US" altLang="ja-JP" sz="2000" b="1" dirty="0">
              <a:solidFill>
                <a:schemeClr val="tx1">
                  <a:lumMod val="65000"/>
                  <a:lumOff val="35000"/>
                </a:schemeClr>
              </a:solidFill>
              <a:latin typeface="UD デジタル 教科書体 N-R" panose="02020400000000000000" pitchFamily="17" charset="-128"/>
              <a:ea typeface="UD デジタル 教科書体 N-R" panose="02020400000000000000" pitchFamily="17" charset="-128"/>
            </a:endParaRPr>
          </a:p>
          <a:p>
            <a:pPr marL="0" indent="0">
              <a:lnSpc>
                <a:spcPct val="110000"/>
              </a:lnSpc>
              <a:buNone/>
            </a:pPr>
            <a:r>
              <a:rPr kumimoji="1" lang="ja-JP" altLang="en-US" sz="2000" dirty="0">
                <a:solidFill>
                  <a:schemeClr val="tx1">
                    <a:lumMod val="65000"/>
                    <a:lumOff val="35000"/>
                  </a:schemeClr>
                </a:solidFill>
                <a:latin typeface="UD デジタル 教科書体 N-R" panose="02020400000000000000" pitchFamily="17" charset="-128"/>
                <a:ea typeface="UD デジタル 教科書体 N-R" panose="02020400000000000000" pitchFamily="17" charset="-128"/>
              </a:rPr>
              <a:t>児童生徒を対象とする自殺予防教育の目標</a:t>
            </a:r>
            <a:endParaRPr kumimoji="1" lang="en-US" altLang="ja-JP" sz="2000" dirty="0">
              <a:solidFill>
                <a:schemeClr val="tx1">
                  <a:lumMod val="65000"/>
                  <a:lumOff val="35000"/>
                </a:schemeClr>
              </a:solidFill>
              <a:latin typeface="UD デジタル 教科書体 N-R" panose="02020400000000000000" pitchFamily="17" charset="-128"/>
              <a:ea typeface="UD デジタル 教科書体 N-R" panose="02020400000000000000" pitchFamily="17" charset="-128"/>
            </a:endParaRPr>
          </a:p>
          <a:p>
            <a:pPr>
              <a:lnSpc>
                <a:spcPct val="110000"/>
              </a:lnSpc>
            </a:pPr>
            <a:r>
              <a:rPr kumimoji="1" lang="ja-JP" altLang="en-US" sz="2000" b="1" dirty="0">
                <a:solidFill>
                  <a:srgbClr val="C00000"/>
                </a:solidFill>
                <a:latin typeface="UD デジタル 教科書体 N-R" panose="02020400000000000000" pitchFamily="17" charset="-128"/>
                <a:ea typeface="UD デジタル 教科書体 N-R" panose="02020400000000000000" pitchFamily="17" charset="-128"/>
              </a:rPr>
              <a:t>「早期の問題認識（心の危機に気付く力）」</a:t>
            </a:r>
            <a:endParaRPr kumimoji="1" lang="en-US" altLang="ja-JP" sz="2000" b="1" dirty="0">
              <a:solidFill>
                <a:srgbClr val="C00000"/>
              </a:solidFill>
              <a:latin typeface="UD デジタル 教科書体 N-R" panose="02020400000000000000" pitchFamily="17" charset="-128"/>
              <a:ea typeface="UD デジタル 教科書体 N-R" panose="02020400000000000000" pitchFamily="17" charset="-128"/>
            </a:endParaRPr>
          </a:p>
          <a:p>
            <a:pPr>
              <a:lnSpc>
                <a:spcPct val="110000"/>
              </a:lnSpc>
            </a:pPr>
            <a:r>
              <a:rPr kumimoji="1" lang="ja-JP" altLang="en-US" sz="2000" b="1" dirty="0">
                <a:solidFill>
                  <a:srgbClr val="C00000"/>
                </a:solidFill>
                <a:latin typeface="UD デジタル 教科書体 N-R" panose="02020400000000000000" pitchFamily="17" charset="-128"/>
                <a:ea typeface="UD デジタル 教科書体 N-R" panose="02020400000000000000" pitchFamily="17" charset="-128"/>
              </a:rPr>
              <a:t>「援助希求的態度の促進（相談する力）」</a:t>
            </a:r>
            <a:endParaRPr kumimoji="1" lang="en-US" altLang="ja-JP" sz="2000" b="1" dirty="0">
              <a:solidFill>
                <a:srgbClr val="C00000"/>
              </a:solidFill>
              <a:latin typeface="UD デジタル 教科書体 N-R" panose="02020400000000000000" pitchFamily="17" charset="-128"/>
              <a:ea typeface="UD デジタル 教科書体 N-R" panose="02020400000000000000" pitchFamily="17" charset="-128"/>
            </a:endParaRPr>
          </a:p>
          <a:p>
            <a:pPr marL="0" indent="0">
              <a:lnSpc>
                <a:spcPct val="110000"/>
              </a:lnSpc>
              <a:buNone/>
            </a:pPr>
            <a:r>
              <a:rPr kumimoji="1" lang="ja-JP" altLang="en-US" sz="2000" dirty="0">
                <a:solidFill>
                  <a:schemeClr val="tx1">
                    <a:lumMod val="65000"/>
                    <a:lumOff val="35000"/>
                  </a:schemeClr>
                </a:solidFill>
                <a:latin typeface="UD デジタル 教科書体 N-R" panose="02020400000000000000" pitchFamily="17" charset="-128"/>
                <a:ea typeface="UD デジタル 教科書体 N-R" panose="02020400000000000000" pitchFamily="17" charset="-128"/>
              </a:rPr>
              <a:t>上記二点に焦点化して取り組む授業を「核となる授業」と呼んで、自殺予防教育の中核をなすものとして位置付けています。</a:t>
            </a:r>
            <a:endParaRPr kumimoji="1" lang="en-US" altLang="ja-JP" sz="2000" dirty="0">
              <a:solidFill>
                <a:schemeClr val="tx1">
                  <a:lumMod val="65000"/>
                  <a:lumOff val="35000"/>
                </a:schemeClr>
              </a:solidFill>
              <a:latin typeface="UD デジタル 教科書体 N-R" panose="02020400000000000000" pitchFamily="17" charset="-128"/>
              <a:ea typeface="UD デジタル 教科書体 N-R" panose="02020400000000000000" pitchFamily="17" charset="-128"/>
            </a:endParaRPr>
          </a:p>
          <a:p>
            <a:pPr marL="0" indent="0">
              <a:lnSpc>
                <a:spcPct val="110000"/>
              </a:lnSpc>
              <a:buNone/>
            </a:pPr>
            <a:r>
              <a:rPr kumimoji="1" lang="ja-JP" altLang="en-US" sz="2000" dirty="0">
                <a:solidFill>
                  <a:schemeClr val="tx1">
                    <a:lumMod val="65000"/>
                    <a:lumOff val="35000"/>
                  </a:schemeClr>
                </a:solidFill>
                <a:latin typeface="UD デジタル 教科書体 N-R" panose="02020400000000000000" pitchFamily="17" charset="-128"/>
                <a:ea typeface="UD デジタル 教科書体 N-R" panose="02020400000000000000" pitchFamily="17" charset="-128"/>
              </a:rPr>
              <a:t>「核となる授業」に取り組むには、</a:t>
            </a:r>
            <a:r>
              <a:rPr kumimoji="1" lang="ja-JP" altLang="en-US" sz="2000" b="1" u="sng" dirty="0">
                <a:solidFill>
                  <a:schemeClr val="tx1">
                    <a:lumMod val="65000"/>
                    <a:lumOff val="35000"/>
                  </a:schemeClr>
                </a:solidFill>
                <a:latin typeface="UD デジタル 教科書体 N-R" panose="02020400000000000000" pitchFamily="17" charset="-128"/>
                <a:ea typeface="UD デジタル 教科書体 N-R" panose="02020400000000000000" pitchFamily="17" charset="-128"/>
              </a:rPr>
              <a:t>その前段階として、広く「生命」や「心の健康」などに関する学びを通じて、下地をつくっておくことが不可欠です。 </a:t>
            </a:r>
            <a:endParaRPr kumimoji="1" lang="en-US" altLang="ja-JP" sz="2000" b="1" u="sng" dirty="0">
              <a:solidFill>
                <a:schemeClr val="tx1">
                  <a:lumMod val="65000"/>
                  <a:lumOff val="35000"/>
                </a:schemeClr>
              </a:solidFill>
              <a:latin typeface="UD デジタル 教科書体 N-R" panose="02020400000000000000" pitchFamily="17" charset="-128"/>
              <a:ea typeface="UD デジタル 教科書体 N-R" panose="02020400000000000000" pitchFamily="17" charset="-128"/>
            </a:endParaRPr>
          </a:p>
          <a:p>
            <a:pPr marL="0" indent="0">
              <a:lnSpc>
                <a:spcPct val="110000"/>
              </a:lnSpc>
              <a:buNone/>
            </a:pPr>
            <a:r>
              <a:rPr kumimoji="1" lang="ja-JP" altLang="en-US" sz="2000" dirty="0">
                <a:solidFill>
                  <a:schemeClr val="tx1">
                    <a:lumMod val="65000"/>
                    <a:lumOff val="35000"/>
                  </a:schemeClr>
                </a:solidFill>
                <a:latin typeface="UD デジタル 教科書体 N-R" panose="02020400000000000000" pitchFamily="17" charset="-128"/>
                <a:ea typeface="UD デジタル 教科書体 N-R" panose="02020400000000000000" pitchFamily="17" charset="-128"/>
              </a:rPr>
              <a:t>その際、自殺予防につながる多様な下地づくりの授業を、児童生徒が「未来を生きぬく力」を身に付けるという視点から、</a:t>
            </a:r>
            <a:r>
              <a:rPr kumimoji="1" lang="ja-JP" altLang="en-US" sz="2000" b="1" u="sng" dirty="0">
                <a:solidFill>
                  <a:schemeClr val="tx1">
                    <a:lumMod val="65000"/>
                    <a:lumOff val="35000"/>
                  </a:schemeClr>
                </a:solidFill>
                <a:latin typeface="UD デジタル 教科書体 N-R" panose="02020400000000000000" pitchFamily="17" charset="-128"/>
                <a:ea typeface="UD デジタル 教科書体 N-R" panose="02020400000000000000" pitchFamily="17" charset="-128"/>
              </a:rPr>
              <a:t>生徒指導・教育相談・キャリア教育・健康教育・道徳教育・特別支援教育等を横断する重要課題として位置付け、全校体制で取組を進めることが大切です。 </a:t>
            </a:r>
          </a:p>
        </p:txBody>
      </p:sp>
      <p:sp>
        <p:nvSpPr>
          <p:cNvPr id="4" name="スライド番号プレースホルダー 3">
            <a:extLst>
              <a:ext uri="{FF2B5EF4-FFF2-40B4-BE49-F238E27FC236}">
                <a16:creationId xmlns:a16="http://schemas.microsoft.com/office/drawing/2014/main" id="{682F9612-BC0C-2A1D-9C98-89FC64AC5EFA}"/>
              </a:ext>
            </a:extLst>
          </p:cNvPr>
          <p:cNvSpPr>
            <a:spLocks noGrp="1"/>
          </p:cNvSpPr>
          <p:nvPr>
            <p:ph type="sldNum" sz="quarter" idx="12"/>
          </p:nvPr>
        </p:nvSpPr>
        <p:spPr/>
        <p:txBody>
          <a:bodyPr/>
          <a:lstStyle/>
          <a:p>
            <a:fld id="{9E2A29CB-BA86-48A6-80E1-CB8750A963B5}" type="slidenum">
              <a:rPr kumimoji="1" lang="ja-JP" altLang="en-US" smtClean="0"/>
              <a:t>4</a:t>
            </a:fld>
            <a:endParaRPr kumimoji="1" lang="ja-JP" altLang="en-US" dirty="0"/>
          </a:p>
        </p:txBody>
      </p:sp>
      <p:sp>
        <p:nvSpPr>
          <p:cNvPr id="5" name="タイトル 1">
            <a:extLst>
              <a:ext uri="{FF2B5EF4-FFF2-40B4-BE49-F238E27FC236}">
                <a16:creationId xmlns:a16="http://schemas.microsoft.com/office/drawing/2014/main" id="{24A1FE53-A752-ED5F-7E0D-F2CB5FF04891}"/>
              </a:ext>
            </a:extLst>
          </p:cNvPr>
          <p:cNvSpPr txBox="1">
            <a:spLocks/>
          </p:cNvSpPr>
          <p:nvPr/>
        </p:nvSpPr>
        <p:spPr>
          <a:xfrm>
            <a:off x="242047" y="231553"/>
            <a:ext cx="8686800" cy="634082"/>
          </a:xfrm>
          <a:prstGeom prst="rect">
            <a:avLst/>
          </a:prstGeom>
        </p:spPr>
        <p:txBody>
          <a:bodyPr vert="horz" lIns="91440" tIns="45720" rIns="91440" bIns="45720" rtlCol="0" anchor="ctr" anchorCtr="0">
            <a:noAutofit/>
          </a:bodyPr>
          <a:lstStyle>
            <a:lvl1pPr algn="l" defTabSz="844061" rtl="0" eaLnBrk="1" latinLnBrk="0" hangingPunct="1">
              <a:spcBef>
                <a:spcPct val="0"/>
              </a:spcBef>
              <a:buNone/>
              <a:defRPr kumimoji="1" sz="3600" kern="1200">
                <a:solidFill>
                  <a:schemeClr val="tx1">
                    <a:lumMod val="75000"/>
                    <a:lumOff val="25000"/>
                  </a:schemeClr>
                </a:solidFill>
                <a:latin typeface="+mj-ea"/>
                <a:ea typeface="+mj-ea"/>
                <a:cs typeface="+mj-cs"/>
              </a:defRPr>
            </a:lvl1pPr>
          </a:lstStyle>
          <a:p>
            <a:r>
              <a:rPr lang="en-US" altLang="ja-JP" sz="3200" spc="-150" dirty="0">
                <a:solidFill>
                  <a:schemeClr val="tx1">
                    <a:lumMod val="65000"/>
                    <a:lumOff val="35000"/>
                  </a:schemeClr>
                </a:solidFill>
                <a:latin typeface="UD デジタル 教科書体 N-R" panose="02020400000000000000" pitchFamily="17" charset="-128"/>
                <a:ea typeface="UD デジタル 教科書体 N-R" panose="02020400000000000000" pitchFamily="17" charset="-128"/>
              </a:rPr>
              <a:t>8.3.1 </a:t>
            </a:r>
            <a:r>
              <a:rPr lang="ja-JP" altLang="en-US" sz="3200" spc="-150" dirty="0">
                <a:solidFill>
                  <a:schemeClr val="tx1">
                    <a:lumMod val="65000"/>
                    <a:lumOff val="35000"/>
                  </a:schemeClr>
                </a:solidFill>
                <a:latin typeface="UD デジタル 教科書体 N-R" panose="02020400000000000000" pitchFamily="17" charset="-128"/>
                <a:ea typeface="UD デジタル 教科書体 N-R" panose="02020400000000000000" pitchFamily="17" charset="-128"/>
              </a:rPr>
              <a:t>自殺予防につながる発達支持的生徒指導</a:t>
            </a:r>
          </a:p>
        </p:txBody>
      </p:sp>
    </p:spTree>
    <p:extLst>
      <p:ext uri="{BB962C8B-B14F-4D97-AF65-F5344CB8AC3E}">
        <p14:creationId xmlns:p14="http://schemas.microsoft.com/office/powerpoint/2010/main" val="4058905295"/>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845887-71E9-D4A6-2B1E-04320497AF76}"/>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F52E16E4-854C-3D36-D560-BA78B315597E}"/>
              </a:ext>
            </a:extLst>
          </p:cNvPr>
          <p:cNvSpPr/>
          <p:nvPr/>
        </p:nvSpPr>
        <p:spPr>
          <a:xfrm>
            <a:off x="735724" y="1099878"/>
            <a:ext cx="7851228" cy="2916310"/>
          </a:xfrm>
          <a:prstGeom prst="rect">
            <a:avLst/>
          </a:prstGeom>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lnSpc>
                <a:spcPts val="2200"/>
              </a:lnSpc>
            </a:pPr>
            <a:endParaRPr kumimoji="1" lang="ja-JP" altLang="en-US" sz="2000" dirty="0">
              <a:solidFill>
                <a:srgbClr val="50B8C0"/>
              </a:solidFill>
              <a:latin typeface="+mn-ea"/>
            </a:endParaRPr>
          </a:p>
        </p:txBody>
      </p:sp>
      <p:sp>
        <p:nvSpPr>
          <p:cNvPr id="2" name="タイトル 1">
            <a:extLst>
              <a:ext uri="{FF2B5EF4-FFF2-40B4-BE49-F238E27FC236}">
                <a16:creationId xmlns:a16="http://schemas.microsoft.com/office/drawing/2014/main" id="{279B3FA2-D719-A92C-FFDA-841484178FB3}"/>
              </a:ext>
            </a:extLst>
          </p:cNvPr>
          <p:cNvSpPr>
            <a:spLocks noGrp="1"/>
          </p:cNvSpPr>
          <p:nvPr>
            <p:ph type="title"/>
          </p:nvPr>
        </p:nvSpPr>
        <p:spPr/>
        <p:txBody>
          <a:bodyPr/>
          <a:lstStyle/>
          <a:p>
            <a:r>
              <a:rPr kumimoji="1" lang="ja-JP" altLang="en-US" dirty="0"/>
              <a:t>（１）</a:t>
            </a:r>
            <a:r>
              <a:rPr kumimoji="1" lang="en-US" altLang="ja-JP" dirty="0"/>
              <a:t>『</a:t>
            </a:r>
            <a:r>
              <a:rPr kumimoji="1" lang="ja-JP" altLang="en-US" dirty="0"/>
              <a:t>核となる授業</a:t>
            </a:r>
            <a:r>
              <a:rPr kumimoji="1" lang="en-US" altLang="ja-JP" dirty="0"/>
              <a:t>』</a:t>
            </a:r>
            <a:r>
              <a:rPr kumimoji="1" lang="ja-JP" altLang="en-US" dirty="0"/>
              <a:t>の具体的な学習内容</a:t>
            </a:r>
          </a:p>
        </p:txBody>
      </p:sp>
      <p:sp>
        <p:nvSpPr>
          <p:cNvPr id="4" name="スライド番号プレースホルダー 3">
            <a:extLst>
              <a:ext uri="{FF2B5EF4-FFF2-40B4-BE49-F238E27FC236}">
                <a16:creationId xmlns:a16="http://schemas.microsoft.com/office/drawing/2014/main" id="{8691EA1D-3E7A-471A-E2F6-3A57D07CA750}"/>
              </a:ext>
            </a:extLst>
          </p:cNvPr>
          <p:cNvSpPr>
            <a:spLocks noGrp="1"/>
          </p:cNvSpPr>
          <p:nvPr>
            <p:ph type="sldNum" sz="quarter" idx="12"/>
          </p:nvPr>
        </p:nvSpPr>
        <p:spPr/>
        <p:txBody>
          <a:bodyPr/>
          <a:lstStyle/>
          <a:p>
            <a:fld id="{9E2A29CB-BA86-48A6-80E1-CB8750A963B5}" type="slidenum">
              <a:rPr kumimoji="1" lang="ja-JP" altLang="en-US" smtClean="0"/>
              <a:t>5</a:t>
            </a:fld>
            <a:endParaRPr kumimoji="1" lang="ja-JP" altLang="en-US"/>
          </a:p>
        </p:txBody>
      </p:sp>
      <p:sp>
        <p:nvSpPr>
          <p:cNvPr id="7" name="コンテンツ プレースホルダー 6">
            <a:extLst>
              <a:ext uri="{FF2B5EF4-FFF2-40B4-BE49-F238E27FC236}">
                <a16:creationId xmlns:a16="http://schemas.microsoft.com/office/drawing/2014/main" id="{6FD0CDBB-DC35-8E79-BF13-0E5C68B59220}"/>
              </a:ext>
            </a:extLst>
          </p:cNvPr>
          <p:cNvSpPr>
            <a:spLocks noGrp="1"/>
          </p:cNvSpPr>
          <p:nvPr>
            <p:ph idx="1"/>
          </p:nvPr>
        </p:nvSpPr>
        <p:spPr>
          <a:xfrm>
            <a:off x="306716" y="1030944"/>
            <a:ext cx="8530567" cy="5081643"/>
          </a:xfrm>
        </p:spPr>
        <p:txBody>
          <a:bodyPr/>
          <a:lstStyle/>
          <a:p>
            <a:pPr marL="553916" lvl="2" indent="0">
              <a:lnSpc>
                <a:spcPct val="200000"/>
              </a:lnSpc>
              <a:buNone/>
            </a:pPr>
            <a:r>
              <a:rPr lang="ja-JP" altLang="en-US" sz="2400" dirty="0"/>
              <a:t>① </a:t>
            </a:r>
            <a:r>
              <a:rPr lang="ja-JP" altLang="en-US" sz="2400" u="sng" dirty="0"/>
              <a:t>心の危機のサインを理解する</a:t>
            </a:r>
            <a:r>
              <a:rPr lang="ja-JP" altLang="en-US" sz="1800" b="1" dirty="0">
                <a:solidFill>
                  <a:srgbClr val="C00000"/>
                </a:solidFill>
              </a:rPr>
              <a:t>（心の危機に気付く力）</a:t>
            </a:r>
            <a:endParaRPr lang="en-US" altLang="ja-JP" sz="2400" b="1" dirty="0">
              <a:solidFill>
                <a:srgbClr val="C00000"/>
              </a:solidFill>
            </a:endParaRPr>
          </a:p>
          <a:p>
            <a:pPr marL="553916" lvl="2" indent="0">
              <a:lnSpc>
                <a:spcPct val="200000"/>
              </a:lnSpc>
              <a:buNone/>
            </a:pPr>
            <a:r>
              <a:rPr lang="ja-JP" altLang="en-US" sz="2400" dirty="0"/>
              <a:t>② </a:t>
            </a:r>
            <a:r>
              <a:rPr lang="ja-JP" altLang="en-US" sz="2400" u="sng" dirty="0"/>
              <a:t>心の危機に陥った自分自身や</a:t>
            </a:r>
            <a:endParaRPr lang="en-US" altLang="ja-JP" sz="2400" u="sng" dirty="0"/>
          </a:p>
          <a:p>
            <a:pPr marL="2420938" lvl="2" indent="0">
              <a:lnSpc>
                <a:spcPct val="100000"/>
              </a:lnSpc>
              <a:spcBef>
                <a:spcPts val="0"/>
              </a:spcBef>
              <a:buNone/>
            </a:pPr>
            <a:r>
              <a:rPr lang="ja-JP" altLang="en-US" sz="2400" u="sng" dirty="0"/>
              <a:t>友人への関わり方を学ぶ</a:t>
            </a:r>
            <a:r>
              <a:rPr lang="ja-JP" altLang="en-US" sz="1800" b="1" dirty="0">
                <a:solidFill>
                  <a:srgbClr val="C00000"/>
                </a:solidFill>
              </a:rPr>
              <a:t>（相談する力）</a:t>
            </a:r>
            <a:endParaRPr lang="en-US" altLang="ja-JP" sz="2400" b="1" dirty="0">
              <a:solidFill>
                <a:srgbClr val="C00000"/>
              </a:solidFill>
            </a:endParaRPr>
          </a:p>
          <a:p>
            <a:pPr marL="553916" lvl="2" indent="0">
              <a:lnSpc>
                <a:spcPct val="200000"/>
              </a:lnSpc>
              <a:buNone/>
            </a:pPr>
            <a:r>
              <a:rPr lang="ja-JP" altLang="en-US" sz="2400" dirty="0"/>
              <a:t>③ </a:t>
            </a:r>
            <a:r>
              <a:rPr lang="ja-JP" altLang="en-US" sz="2400" u="sng" dirty="0"/>
              <a:t>地域の援助機関を知る</a:t>
            </a:r>
            <a:endParaRPr lang="en-US" altLang="ja-JP" sz="2400" u="sng" dirty="0"/>
          </a:p>
          <a:p>
            <a:pPr marL="553916" lvl="2" indent="0">
              <a:spcBef>
                <a:spcPts val="3000"/>
              </a:spcBef>
              <a:buNone/>
            </a:pPr>
            <a:endParaRPr lang="en-US" altLang="ja-JP" sz="1800" dirty="0"/>
          </a:p>
          <a:p>
            <a:pPr marL="553916" lvl="2" indent="0">
              <a:spcBef>
                <a:spcPts val="1200"/>
              </a:spcBef>
              <a:buNone/>
            </a:pPr>
            <a:r>
              <a:rPr lang="ja-JP" altLang="en-US" sz="1800" dirty="0"/>
              <a:t>上記の内容を</a:t>
            </a:r>
            <a:endParaRPr lang="en-US" altLang="ja-JP" sz="1800" dirty="0"/>
          </a:p>
          <a:p>
            <a:pPr marL="553916" lvl="2" indent="0">
              <a:spcBef>
                <a:spcPts val="600"/>
              </a:spcBef>
              <a:buNone/>
            </a:pPr>
            <a:r>
              <a:rPr lang="ja-JP" altLang="en-US" sz="1800" dirty="0"/>
              <a:t>児童生徒の発達の段階や実態に応じて実施する。</a:t>
            </a:r>
            <a:endParaRPr lang="en-US" altLang="ja-JP" sz="1800" dirty="0"/>
          </a:p>
          <a:p>
            <a:pPr marL="553916" lvl="2" indent="0">
              <a:spcBef>
                <a:spcPts val="600"/>
              </a:spcBef>
              <a:buNone/>
            </a:pPr>
            <a:r>
              <a:rPr lang="ja-JP" altLang="en-US" sz="1800" dirty="0"/>
              <a:t>希死念慮や自殺企図などについて触れることも考えられます。</a:t>
            </a:r>
            <a:endParaRPr lang="en-US" altLang="ja-JP" sz="1800" dirty="0"/>
          </a:p>
        </p:txBody>
      </p:sp>
      <p:sp>
        <p:nvSpPr>
          <p:cNvPr id="3" name="テキスト ボックス 2">
            <a:extLst>
              <a:ext uri="{FF2B5EF4-FFF2-40B4-BE49-F238E27FC236}">
                <a16:creationId xmlns:a16="http://schemas.microsoft.com/office/drawing/2014/main" id="{939ADE37-BC6C-148B-EB41-86BC38908C89}"/>
              </a:ext>
            </a:extLst>
          </p:cNvPr>
          <p:cNvSpPr txBox="1"/>
          <p:nvPr/>
        </p:nvSpPr>
        <p:spPr>
          <a:xfrm>
            <a:off x="3323303" y="6482311"/>
            <a:ext cx="5513980" cy="369332"/>
          </a:xfrm>
          <a:prstGeom prst="rect">
            <a:avLst/>
          </a:prstGeom>
          <a:noFill/>
        </p:spPr>
        <p:txBody>
          <a:bodyPr wrap="square">
            <a:spAutoFit/>
          </a:bodyPr>
          <a:lstStyle/>
          <a:p>
            <a:pPr algn="r"/>
            <a:r>
              <a:rPr lang="ja-JP" altLang="en-US" dirty="0">
                <a:solidFill>
                  <a:schemeClr val="tx1">
                    <a:lumMod val="75000"/>
                    <a:lumOff val="25000"/>
                  </a:schemeClr>
                </a:solidFill>
              </a:rPr>
              <a:t>岐阜県版</a:t>
            </a:r>
            <a:r>
              <a:rPr lang="en-US" altLang="ja-JP" dirty="0">
                <a:solidFill>
                  <a:schemeClr val="tx1">
                    <a:lumMod val="75000"/>
                    <a:lumOff val="25000"/>
                  </a:schemeClr>
                </a:solidFill>
              </a:rPr>
              <a:t>『</a:t>
            </a:r>
            <a:r>
              <a:rPr lang="ja-JP" altLang="en-US" dirty="0">
                <a:solidFill>
                  <a:schemeClr val="tx1">
                    <a:lumMod val="75000"/>
                    <a:lumOff val="25000"/>
                  </a:schemeClr>
                </a:solidFill>
              </a:rPr>
              <a:t>ＳＯＳの出し方に関する教育のガイドブック</a:t>
            </a:r>
            <a:r>
              <a:rPr lang="en-US" altLang="ja-JP" dirty="0">
                <a:solidFill>
                  <a:schemeClr val="tx1">
                    <a:lumMod val="75000"/>
                    <a:lumOff val="25000"/>
                  </a:schemeClr>
                </a:solidFill>
              </a:rPr>
              <a:t>』</a:t>
            </a:r>
            <a:r>
              <a:rPr lang="ja-JP" altLang="en-US" dirty="0">
                <a:solidFill>
                  <a:schemeClr val="tx1">
                    <a:lumMod val="75000"/>
                    <a:lumOff val="25000"/>
                  </a:schemeClr>
                </a:solidFill>
              </a:rPr>
              <a:t> </a:t>
            </a:r>
          </a:p>
        </p:txBody>
      </p:sp>
    </p:spTree>
    <p:extLst>
      <p:ext uri="{BB962C8B-B14F-4D97-AF65-F5344CB8AC3E}">
        <p14:creationId xmlns:p14="http://schemas.microsoft.com/office/powerpoint/2010/main" val="3822110980"/>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946E4A-297A-8A50-6AB8-4C4304958FB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40085887-D3A1-E22B-B500-D3BA5DDBE66E}"/>
              </a:ext>
            </a:extLst>
          </p:cNvPr>
          <p:cNvSpPr>
            <a:spLocks noGrp="1"/>
          </p:cNvSpPr>
          <p:nvPr>
            <p:ph type="title"/>
          </p:nvPr>
        </p:nvSpPr>
        <p:spPr>
          <a:xfrm>
            <a:off x="279821" y="202630"/>
            <a:ext cx="8406979" cy="634082"/>
          </a:xfrm>
        </p:spPr>
        <p:txBody>
          <a:bodyPr/>
          <a:lstStyle/>
          <a:p>
            <a:r>
              <a:rPr kumimoji="1" lang="ja-JP" altLang="en-US" sz="2400" dirty="0"/>
              <a:t>（２）</a:t>
            </a:r>
            <a:r>
              <a:rPr kumimoji="1" lang="en-US" altLang="ja-JP" sz="2400" dirty="0"/>
              <a:t>『</a:t>
            </a:r>
            <a:r>
              <a:rPr kumimoji="1" lang="ja-JP" altLang="en-US" sz="2400" dirty="0"/>
              <a:t>核となる授業</a:t>
            </a:r>
            <a:r>
              <a:rPr kumimoji="1" lang="en-US" altLang="ja-JP" sz="2400" dirty="0"/>
              <a:t>』</a:t>
            </a:r>
            <a:r>
              <a:rPr kumimoji="1" lang="ja-JP" altLang="en-US" sz="2400" dirty="0"/>
              <a:t>の実施についての留意点（</a:t>
            </a:r>
            <a:r>
              <a:rPr kumimoji="1" lang="ja-JP" altLang="en-US" sz="2400" u="sng" dirty="0">
                <a:solidFill>
                  <a:srgbClr val="C00000"/>
                </a:solidFill>
              </a:rPr>
              <a:t>事前の確認</a:t>
            </a:r>
            <a:r>
              <a:rPr kumimoji="1" lang="ja-JP" altLang="en-US" sz="2400" dirty="0"/>
              <a:t>）</a:t>
            </a:r>
          </a:p>
        </p:txBody>
      </p:sp>
      <p:sp>
        <p:nvSpPr>
          <p:cNvPr id="4" name="スライド番号プレースホルダー 3">
            <a:extLst>
              <a:ext uri="{FF2B5EF4-FFF2-40B4-BE49-F238E27FC236}">
                <a16:creationId xmlns:a16="http://schemas.microsoft.com/office/drawing/2014/main" id="{6C98762D-54A7-59F8-5BDC-A10D91AE34CE}"/>
              </a:ext>
            </a:extLst>
          </p:cNvPr>
          <p:cNvSpPr>
            <a:spLocks noGrp="1"/>
          </p:cNvSpPr>
          <p:nvPr>
            <p:ph type="sldNum" sz="quarter" idx="12"/>
          </p:nvPr>
        </p:nvSpPr>
        <p:spPr/>
        <p:txBody>
          <a:bodyPr/>
          <a:lstStyle/>
          <a:p>
            <a:fld id="{9E2A29CB-BA86-48A6-80E1-CB8750A963B5}" type="slidenum">
              <a:rPr kumimoji="1" lang="ja-JP" altLang="en-US" smtClean="0"/>
              <a:t>6</a:t>
            </a:fld>
            <a:endParaRPr kumimoji="1" lang="ja-JP" altLang="en-US"/>
          </a:p>
        </p:txBody>
      </p:sp>
      <p:sp>
        <p:nvSpPr>
          <p:cNvPr id="7" name="コンテンツ プレースホルダー 6">
            <a:extLst>
              <a:ext uri="{FF2B5EF4-FFF2-40B4-BE49-F238E27FC236}">
                <a16:creationId xmlns:a16="http://schemas.microsoft.com/office/drawing/2014/main" id="{2791B1FC-2C86-2A6A-DF96-534FB25585BB}"/>
              </a:ext>
            </a:extLst>
          </p:cNvPr>
          <p:cNvSpPr>
            <a:spLocks noGrp="1"/>
          </p:cNvSpPr>
          <p:nvPr>
            <p:ph idx="1"/>
          </p:nvPr>
        </p:nvSpPr>
        <p:spPr>
          <a:xfrm>
            <a:off x="279821" y="1030942"/>
            <a:ext cx="8631097" cy="5174647"/>
          </a:xfrm>
        </p:spPr>
        <p:txBody>
          <a:bodyPr/>
          <a:lstStyle/>
          <a:p>
            <a:pPr marL="541338" indent="0">
              <a:lnSpc>
                <a:spcPct val="125000"/>
              </a:lnSpc>
              <a:buNone/>
            </a:pPr>
            <a:r>
              <a:rPr lang="ja-JP" altLang="en-US" sz="2000" dirty="0"/>
              <a:t>　　特に、心の危機を直接扱う</a:t>
            </a:r>
            <a:r>
              <a:rPr lang="en-US" altLang="ja-JP" sz="2000" dirty="0"/>
              <a:t>『</a:t>
            </a:r>
            <a:r>
              <a:rPr lang="ja-JP" altLang="en-US" sz="2000" dirty="0"/>
              <a:t>核となる授業</a:t>
            </a:r>
            <a:r>
              <a:rPr lang="en-US" altLang="ja-JP" sz="2000" dirty="0"/>
              <a:t>』</a:t>
            </a:r>
            <a:r>
              <a:rPr lang="ja-JP" altLang="en-US" sz="2000" dirty="0"/>
              <a:t>を実施する場合は、</a:t>
            </a:r>
            <a:endParaRPr lang="en-US" altLang="ja-JP" sz="2000" dirty="0"/>
          </a:p>
          <a:p>
            <a:pPr marL="541338" indent="0">
              <a:lnSpc>
                <a:spcPct val="125000"/>
              </a:lnSpc>
              <a:buNone/>
            </a:pPr>
            <a:r>
              <a:rPr lang="ja-JP" altLang="en-US" sz="2000" u="sng" dirty="0">
                <a:solidFill>
                  <a:srgbClr val="C00000"/>
                </a:solidFill>
              </a:rPr>
              <a:t>事前に生育歴も含めて児童生徒の状況を把握し、リスクが高いと予想される児童生徒は無理に授業に参加させないなどの配慮</a:t>
            </a:r>
            <a:r>
              <a:rPr lang="ja-JP" altLang="en-US" sz="2000" dirty="0"/>
              <a:t>を行うとともに、</a:t>
            </a:r>
            <a:endParaRPr lang="en-US" altLang="ja-JP" sz="2000" dirty="0"/>
          </a:p>
          <a:p>
            <a:pPr marL="541338" indent="0">
              <a:lnSpc>
                <a:spcPct val="125000"/>
              </a:lnSpc>
              <a:buNone/>
            </a:pPr>
            <a:r>
              <a:rPr lang="ja-JP" altLang="en-US" sz="2000" b="1" u="sng" dirty="0">
                <a:solidFill>
                  <a:srgbClr val="0070C0"/>
                </a:solidFill>
              </a:rPr>
              <a:t>児童生徒が心の危機を訴えたときに、学級・ホームルーム担任や養護教諭、</a:t>
            </a:r>
            <a:r>
              <a:rPr lang="en-US" altLang="ja-JP" sz="2000" b="1" u="sng" dirty="0">
                <a:solidFill>
                  <a:srgbClr val="0070C0"/>
                </a:solidFill>
              </a:rPr>
              <a:t>SC</a:t>
            </a:r>
            <a:r>
              <a:rPr lang="ja-JP" altLang="en-US" sz="2000" b="1" u="sng" dirty="0">
                <a:solidFill>
                  <a:srgbClr val="0070C0"/>
                </a:solidFill>
              </a:rPr>
              <a:t>、</a:t>
            </a:r>
            <a:r>
              <a:rPr lang="en-US" altLang="ja-JP" sz="2000" b="1" u="sng" dirty="0">
                <a:solidFill>
                  <a:srgbClr val="0070C0"/>
                </a:solidFill>
              </a:rPr>
              <a:t>SSW</a:t>
            </a:r>
            <a:r>
              <a:rPr lang="ja-JP" altLang="en-US" sz="2000" b="1" u="sng" dirty="0">
                <a:solidFill>
                  <a:srgbClr val="0070C0"/>
                </a:solidFill>
              </a:rPr>
              <a:t>、管理職などが役割分担し、子どもの</a:t>
            </a:r>
            <a:r>
              <a:rPr lang="en-US" altLang="ja-JP" sz="2000" b="1" u="sng" dirty="0">
                <a:solidFill>
                  <a:srgbClr val="0070C0"/>
                </a:solidFill>
              </a:rPr>
              <a:t>SOS</a:t>
            </a:r>
            <a:r>
              <a:rPr lang="ja-JP" altLang="en-US" sz="2000" b="1" u="sng" dirty="0">
                <a:solidFill>
                  <a:srgbClr val="0070C0"/>
                </a:solidFill>
              </a:rPr>
              <a:t>をしっかりと受け止めることのできる教育相談体制を整えておくことが求められます。</a:t>
            </a:r>
            <a:endParaRPr lang="en-US" altLang="ja-JP" sz="2000" b="1" u="sng" dirty="0">
              <a:solidFill>
                <a:srgbClr val="0070C0"/>
              </a:solidFill>
            </a:endParaRPr>
          </a:p>
          <a:p>
            <a:pPr marL="541338" indent="0">
              <a:lnSpc>
                <a:spcPct val="125000"/>
              </a:lnSpc>
              <a:buNone/>
            </a:pPr>
            <a:r>
              <a:rPr lang="ja-JP" altLang="en-US" sz="2000" dirty="0"/>
              <a:t>なお、養護教諭や学校医等を通じて、医療機関との連携を事前に図っておくことも大切です。 </a:t>
            </a:r>
            <a:endParaRPr lang="en-US" altLang="ja-JP" sz="2000" dirty="0"/>
          </a:p>
        </p:txBody>
      </p:sp>
      <p:sp>
        <p:nvSpPr>
          <p:cNvPr id="3" name="テキスト ボックス 2">
            <a:extLst>
              <a:ext uri="{FF2B5EF4-FFF2-40B4-BE49-F238E27FC236}">
                <a16:creationId xmlns:a16="http://schemas.microsoft.com/office/drawing/2014/main" id="{F1FF0984-9D45-3B05-0FF8-E8F2B8F739B6}"/>
              </a:ext>
            </a:extLst>
          </p:cNvPr>
          <p:cNvSpPr txBox="1"/>
          <p:nvPr/>
        </p:nvSpPr>
        <p:spPr>
          <a:xfrm>
            <a:off x="3323303" y="6425161"/>
            <a:ext cx="5513980" cy="369332"/>
          </a:xfrm>
          <a:prstGeom prst="rect">
            <a:avLst/>
          </a:prstGeom>
          <a:noFill/>
        </p:spPr>
        <p:txBody>
          <a:bodyPr wrap="square">
            <a:spAutoFit/>
          </a:bodyPr>
          <a:lstStyle/>
          <a:p>
            <a:pPr algn="r"/>
            <a:r>
              <a:rPr lang="ja-JP" altLang="en-US" dirty="0">
                <a:solidFill>
                  <a:schemeClr val="tx1">
                    <a:lumMod val="75000"/>
                    <a:lumOff val="25000"/>
                  </a:schemeClr>
                </a:solidFill>
              </a:rPr>
              <a:t>岐阜県版</a:t>
            </a:r>
            <a:r>
              <a:rPr lang="en-US" altLang="ja-JP" dirty="0">
                <a:solidFill>
                  <a:schemeClr val="tx1">
                    <a:lumMod val="75000"/>
                    <a:lumOff val="25000"/>
                  </a:schemeClr>
                </a:solidFill>
              </a:rPr>
              <a:t>『</a:t>
            </a:r>
            <a:r>
              <a:rPr lang="ja-JP" altLang="en-US" dirty="0">
                <a:solidFill>
                  <a:schemeClr val="tx1">
                    <a:lumMod val="75000"/>
                    <a:lumOff val="25000"/>
                  </a:schemeClr>
                </a:solidFill>
              </a:rPr>
              <a:t>ＳＯＳの出し方に関する教育のガイドブック</a:t>
            </a:r>
            <a:r>
              <a:rPr lang="en-US" altLang="ja-JP" dirty="0">
                <a:solidFill>
                  <a:schemeClr val="tx1">
                    <a:lumMod val="75000"/>
                    <a:lumOff val="25000"/>
                  </a:schemeClr>
                </a:solidFill>
              </a:rPr>
              <a:t>』</a:t>
            </a:r>
            <a:r>
              <a:rPr lang="ja-JP" altLang="en-US" dirty="0">
                <a:solidFill>
                  <a:schemeClr val="tx1">
                    <a:lumMod val="75000"/>
                    <a:lumOff val="25000"/>
                  </a:schemeClr>
                </a:solidFill>
              </a:rPr>
              <a:t> </a:t>
            </a:r>
          </a:p>
        </p:txBody>
      </p:sp>
      <p:sp>
        <p:nvSpPr>
          <p:cNvPr id="6" name="テキスト ボックス 5">
            <a:extLst>
              <a:ext uri="{FF2B5EF4-FFF2-40B4-BE49-F238E27FC236}">
                <a16:creationId xmlns:a16="http://schemas.microsoft.com/office/drawing/2014/main" id="{5BF44ABF-FA93-641D-81D0-BE88899EE24D}"/>
              </a:ext>
            </a:extLst>
          </p:cNvPr>
          <p:cNvSpPr txBox="1"/>
          <p:nvPr/>
        </p:nvSpPr>
        <p:spPr>
          <a:xfrm>
            <a:off x="760845" y="4431547"/>
            <a:ext cx="8141110" cy="1587871"/>
          </a:xfrm>
          <a:prstGeom prst="rect">
            <a:avLst/>
          </a:prstGeom>
          <a:solidFill>
            <a:srgbClr val="FFFFCC"/>
          </a:solidFill>
          <a:ln w="19050">
            <a:solidFill>
              <a:schemeClr val="tx1">
                <a:lumMod val="75000"/>
                <a:lumOff val="25000"/>
              </a:schemeClr>
            </a:solidFill>
          </a:ln>
        </p:spPr>
        <p:txBody>
          <a:bodyPr wrap="square">
            <a:spAutoFit/>
          </a:bodyPr>
          <a:lstStyle/>
          <a:p>
            <a:r>
              <a:rPr lang="ja-JP" altLang="en-US" sz="1600" dirty="0">
                <a:latin typeface="+mn-ea"/>
              </a:rPr>
              <a:t>【留意点】</a:t>
            </a:r>
            <a:endParaRPr lang="en-US" altLang="ja-JP" sz="1600" dirty="0">
              <a:latin typeface="+mn-ea"/>
            </a:endParaRPr>
          </a:p>
          <a:p>
            <a:pPr>
              <a:lnSpc>
                <a:spcPct val="125000"/>
              </a:lnSpc>
            </a:pPr>
            <a:r>
              <a:rPr lang="ja-JP" altLang="en-US" sz="1600" dirty="0">
                <a:latin typeface="+mn-ea"/>
              </a:rPr>
              <a:t>①実施に先だって、教職員間で自殺予防教育の必要性についての共通理解を図る。</a:t>
            </a:r>
            <a:endParaRPr lang="en-US" altLang="ja-JP" sz="1600" dirty="0">
              <a:latin typeface="+mn-ea"/>
            </a:endParaRPr>
          </a:p>
          <a:p>
            <a:pPr marL="265113" indent="-265113">
              <a:lnSpc>
                <a:spcPct val="125000"/>
              </a:lnSpc>
            </a:pPr>
            <a:r>
              <a:rPr lang="ja-JP" altLang="en-US" sz="1600" dirty="0">
                <a:latin typeface="+mn-ea"/>
              </a:rPr>
              <a:t>②保健体育科の教員や学級・ホームルーム担任と養護教諭やSC、SSW等が協働で授業づくりを行うなどの工夫が必要。</a:t>
            </a:r>
            <a:endParaRPr lang="en-US" altLang="ja-JP" sz="1600" dirty="0">
              <a:latin typeface="+mn-ea"/>
            </a:endParaRPr>
          </a:p>
          <a:p>
            <a:pPr>
              <a:lnSpc>
                <a:spcPct val="125000"/>
              </a:lnSpc>
            </a:pPr>
            <a:r>
              <a:rPr lang="ja-JP" altLang="en-US" sz="1600" dirty="0">
                <a:latin typeface="+mn-ea"/>
              </a:rPr>
              <a:t>③保護者や地域の人々、関係機関等の理解や協力を得て、合意形成を進める。</a:t>
            </a:r>
          </a:p>
        </p:txBody>
      </p:sp>
      <p:sp>
        <p:nvSpPr>
          <p:cNvPr id="5" name="正方形/長方形 4">
            <a:extLst>
              <a:ext uri="{FF2B5EF4-FFF2-40B4-BE49-F238E27FC236}">
                <a16:creationId xmlns:a16="http://schemas.microsoft.com/office/drawing/2014/main" id="{52C5143C-CF85-7DFE-A209-43E4B3F283ED}"/>
              </a:ext>
            </a:extLst>
          </p:cNvPr>
          <p:cNvSpPr/>
          <p:nvPr/>
        </p:nvSpPr>
        <p:spPr>
          <a:xfrm>
            <a:off x="723070" y="1497106"/>
            <a:ext cx="8141110" cy="797859"/>
          </a:xfrm>
          <a:prstGeom prst="rect">
            <a:avLst/>
          </a:prstGeom>
          <a:noFill/>
          <a:ln/>
        </p:spPr>
        <p:style>
          <a:lnRef idx="2">
            <a:schemeClr val="accent2"/>
          </a:lnRef>
          <a:fillRef idx="1">
            <a:schemeClr val="lt1"/>
          </a:fillRef>
          <a:effectRef idx="0">
            <a:schemeClr val="accent2"/>
          </a:effectRef>
          <a:fontRef idx="minor">
            <a:schemeClr val="dk1"/>
          </a:fontRef>
        </p:style>
        <p:txBody>
          <a:bodyPr rtlCol="0" anchor="ctr"/>
          <a:lstStyle/>
          <a:p>
            <a:pPr algn="ctr">
              <a:lnSpc>
                <a:spcPts val="2200"/>
              </a:lnSpc>
            </a:pPr>
            <a:endParaRPr kumimoji="1" lang="ja-JP" altLang="en-US" sz="2000" dirty="0">
              <a:solidFill>
                <a:srgbClr val="50B8C0"/>
              </a:solidFill>
              <a:latin typeface="+mn-ea"/>
            </a:endParaRPr>
          </a:p>
        </p:txBody>
      </p:sp>
      <p:sp>
        <p:nvSpPr>
          <p:cNvPr id="8" name="正方形/長方形 7">
            <a:extLst>
              <a:ext uri="{FF2B5EF4-FFF2-40B4-BE49-F238E27FC236}">
                <a16:creationId xmlns:a16="http://schemas.microsoft.com/office/drawing/2014/main" id="{F1AC3515-0AE2-16CD-A566-EA494943DC39}"/>
              </a:ext>
            </a:extLst>
          </p:cNvPr>
          <p:cNvSpPr/>
          <p:nvPr/>
        </p:nvSpPr>
        <p:spPr>
          <a:xfrm>
            <a:off x="723070" y="2360051"/>
            <a:ext cx="8141110" cy="1145149"/>
          </a:xfrm>
          <a:prstGeom prst="rect">
            <a:avLst/>
          </a:prstGeom>
          <a:noFill/>
          <a:ln>
            <a:solidFill>
              <a:srgbClr val="0070C0"/>
            </a:solidFill>
          </a:ln>
        </p:spPr>
        <p:style>
          <a:lnRef idx="2">
            <a:schemeClr val="accent2"/>
          </a:lnRef>
          <a:fillRef idx="1">
            <a:schemeClr val="lt1"/>
          </a:fillRef>
          <a:effectRef idx="0">
            <a:schemeClr val="accent2"/>
          </a:effectRef>
          <a:fontRef idx="minor">
            <a:schemeClr val="dk1"/>
          </a:fontRef>
        </p:style>
        <p:txBody>
          <a:bodyPr rtlCol="0" anchor="ctr"/>
          <a:lstStyle/>
          <a:p>
            <a:pPr algn="ctr">
              <a:lnSpc>
                <a:spcPts val="2200"/>
              </a:lnSpc>
            </a:pPr>
            <a:endParaRPr kumimoji="1" lang="ja-JP" altLang="en-US" sz="2000" dirty="0">
              <a:solidFill>
                <a:srgbClr val="50B8C0"/>
              </a:solidFill>
              <a:latin typeface="+mn-ea"/>
            </a:endParaRPr>
          </a:p>
        </p:txBody>
      </p:sp>
    </p:spTree>
    <p:extLst>
      <p:ext uri="{BB962C8B-B14F-4D97-AF65-F5344CB8AC3E}">
        <p14:creationId xmlns:p14="http://schemas.microsoft.com/office/powerpoint/2010/main" val="1657622689"/>
      </p:ext>
    </p:extLst>
  </p:cSld>
  <p:clrMapOvr>
    <a:masterClrMapping/>
  </p:clrMapOvr>
  <mc:AlternateContent xmlns:mc="http://schemas.openxmlformats.org/markup-compatibility/2006">
    <mc:Choice xmlns:p14="http://schemas.microsoft.com/office/powerpoint/2010/main" Requires="p14">
      <p:transition p14:dur="10" advClick="0" advTm="150"/>
    </mc:Choice>
    <mc:Fallback>
      <p:transition advClick="0" advTm="15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D3F38B-8AFA-BF62-A787-00623D4711A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7442E2B-4749-A7B0-DEEF-55877E7EDF88}"/>
              </a:ext>
            </a:extLst>
          </p:cNvPr>
          <p:cNvSpPr>
            <a:spLocks noGrp="1"/>
          </p:cNvSpPr>
          <p:nvPr>
            <p:ph type="title"/>
          </p:nvPr>
        </p:nvSpPr>
        <p:spPr/>
        <p:txBody>
          <a:bodyPr/>
          <a:lstStyle/>
          <a:p>
            <a:r>
              <a:rPr kumimoji="1" lang="ja-JP" altLang="en-US" dirty="0"/>
              <a:t>「</a:t>
            </a:r>
            <a:r>
              <a:rPr kumimoji="1" lang="en-US" altLang="ja-JP" dirty="0"/>
              <a:t>SOS</a:t>
            </a:r>
            <a:r>
              <a:rPr kumimoji="1" lang="ja-JP" altLang="en-US" dirty="0"/>
              <a:t>の出し方に関する教育」</a:t>
            </a:r>
            <a:r>
              <a:rPr lang="ja-JP" altLang="en-US" dirty="0"/>
              <a:t>の本質</a:t>
            </a:r>
            <a:endParaRPr kumimoji="1" lang="ja-JP" altLang="en-US" dirty="0"/>
          </a:p>
        </p:txBody>
      </p:sp>
      <p:sp>
        <p:nvSpPr>
          <p:cNvPr id="4" name="スライド番号プレースホルダー 3">
            <a:extLst>
              <a:ext uri="{FF2B5EF4-FFF2-40B4-BE49-F238E27FC236}">
                <a16:creationId xmlns:a16="http://schemas.microsoft.com/office/drawing/2014/main" id="{5FFA87B2-16FF-E8DB-991A-A239DF468934}"/>
              </a:ext>
            </a:extLst>
          </p:cNvPr>
          <p:cNvSpPr>
            <a:spLocks noGrp="1"/>
          </p:cNvSpPr>
          <p:nvPr>
            <p:ph type="sldNum" sz="quarter" idx="12"/>
          </p:nvPr>
        </p:nvSpPr>
        <p:spPr/>
        <p:txBody>
          <a:bodyPr/>
          <a:lstStyle/>
          <a:p>
            <a:fld id="{9E2A29CB-BA86-48A6-80E1-CB8750A963B5}" type="slidenum">
              <a:rPr kumimoji="1" lang="ja-JP" altLang="en-US" smtClean="0"/>
              <a:t>7</a:t>
            </a:fld>
            <a:endParaRPr kumimoji="1" lang="ja-JP" altLang="en-US"/>
          </a:p>
        </p:txBody>
      </p:sp>
      <p:sp>
        <p:nvSpPr>
          <p:cNvPr id="3" name="テキスト ボックス 2">
            <a:extLst>
              <a:ext uri="{FF2B5EF4-FFF2-40B4-BE49-F238E27FC236}">
                <a16:creationId xmlns:a16="http://schemas.microsoft.com/office/drawing/2014/main" id="{1B57FCFE-4AEF-40D7-A11B-8F440A9B515D}"/>
              </a:ext>
            </a:extLst>
          </p:cNvPr>
          <p:cNvSpPr txBox="1"/>
          <p:nvPr/>
        </p:nvSpPr>
        <p:spPr>
          <a:xfrm>
            <a:off x="3323303" y="6425161"/>
            <a:ext cx="5513980" cy="369332"/>
          </a:xfrm>
          <a:prstGeom prst="rect">
            <a:avLst/>
          </a:prstGeom>
          <a:noFill/>
        </p:spPr>
        <p:txBody>
          <a:bodyPr wrap="square">
            <a:spAutoFit/>
          </a:bodyPr>
          <a:lstStyle/>
          <a:p>
            <a:pPr algn="r"/>
            <a:r>
              <a:rPr lang="ja-JP" altLang="en-US" dirty="0">
                <a:solidFill>
                  <a:schemeClr val="tx1">
                    <a:lumMod val="75000"/>
                    <a:lumOff val="25000"/>
                  </a:schemeClr>
                </a:solidFill>
              </a:rPr>
              <a:t>岐阜県版</a:t>
            </a:r>
            <a:r>
              <a:rPr lang="en-US" altLang="ja-JP" dirty="0">
                <a:solidFill>
                  <a:schemeClr val="tx1">
                    <a:lumMod val="75000"/>
                    <a:lumOff val="25000"/>
                  </a:schemeClr>
                </a:solidFill>
              </a:rPr>
              <a:t>『</a:t>
            </a:r>
            <a:r>
              <a:rPr lang="ja-JP" altLang="en-US" dirty="0">
                <a:solidFill>
                  <a:schemeClr val="tx1">
                    <a:lumMod val="75000"/>
                    <a:lumOff val="25000"/>
                  </a:schemeClr>
                </a:solidFill>
              </a:rPr>
              <a:t>ＳＯＳの出し方に関する教育のガイドブック</a:t>
            </a:r>
            <a:r>
              <a:rPr lang="en-US" altLang="ja-JP" dirty="0">
                <a:solidFill>
                  <a:schemeClr val="tx1">
                    <a:lumMod val="75000"/>
                    <a:lumOff val="25000"/>
                  </a:schemeClr>
                </a:solidFill>
              </a:rPr>
              <a:t>』</a:t>
            </a:r>
            <a:r>
              <a:rPr lang="ja-JP" altLang="en-US" dirty="0">
                <a:solidFill>
                  <a:schemeClr val="tx1">
                    <a:lumMod val="75000"/>
                    <a:lumOff val="25000"/>
                  </a:schemeClr>
                </a:solidFill>
              </a:rPr>
              <a:t> </a:t>
            </a:r>
          </a:p>
        </p:txBody>
      </p:sp>
      <p:sp>
        <p:nvSpPr>
          <p:cNvPr id="6" name="テキスト ボックス 5">
            <a:extLst>
              <a:ext uri="{FF2B5EF4-FFF2-40B4-BE49-F238E27FC236}">
                <a16:creationId xmlns:a16="http://schemas.microsoft.com/office/drawing/2014/main" id="{B9F7C498-2DA1-F712-A145-5D0AF8A19EF0}"/>
              </a:ext>
            </a:extLst>
          </p:cNvPr>
          <p:cNvSpPr txBox="1"/>
          <p:nvPr/>
        </p:nvSpPr>
        <p:spPr>
          <a:xfrm>
            <a:off x="940026" y="1258205"/>
            <a:ext cx="7202025" cy="707886"/>
          </a:xfrm>
          <a:prstGeom prst="rect">
            <a:avLst/>
          </a:prstGeom>
          <a:solidFill>
            <a:schemeClr val="accent5">
              <a:lumMod val="20000"/>
              <a:lumOff val="80000"/>
            </a:schemeClr>
          </a:solidFill>
        </p:spPr>
        <p:txBody>
          <a:bodyPr wrap="square">
            <a:spAutoFit/>
          </a:bodyPr>
          <a:lstStyle/>
          <a:p>
            <a:r>
              <a:rPr lang="ja-JP" altLang="en-US" sz="2000" dirty="0"/>
              <a:t>人が悩みを抱え、自分一人では解決できないと判断し、</a:t>
            </a:r>
            <a:endParaRPr lang="en-US" altLang="ja-JP" sz="2000" dirty="0"/>
          </a:p>
          <a:p>
            <a:r>
              <a:rPr lang="ja-JP" altLang="en-US" sz="2000" dirty="0"/>
              <a:t>他者を頼るという行動を選択するには</a:t>
            </a:r>
          </a:p>
        </p:txBody>
      </p:sp>
      <p:sp>
        <p:nvSpPr>
          <p:cNvPr id="9" name="テキスト ボックス 8">
            <a:extLst>
              <a:ext uri="{FF2B5EF4-FFF2-40B4-BE49-F238E27FC236}">
                <a16:creationId xmlns:a16="http://schemas.microsoft.com/office/drawing/2014/main" id="{72B4AE36-EEA6-52F5-59FA-2118D0807843}"/>
              </a:ext>
            </a:extLst>
          </p:cNvPr>
          <p:cNvSpPr txBox="1"/>
          <p:nvPr/>
        </p:nvSpPr>
        <p:spPr>
          <a:xfrm>
            <a:off x="1415376" y="2065062"/>
            <a:ext cx="6738194" cy="461665"/>
          </a:xfrm>
          <a:prstGeom prst="rect">
            <a:avLst/>
          </a:prstGeom>
          <a:solidFill>
            <a:schemeClr val="accent2">
              <a:lumMod val="20000"/>
              <a:lumOff val="80000"/>
            </a:schemeClr>
          </a:solidFill>
        </p:spPr>
        <p:txBody>
          <a:bodyPr wrap="square">
            <a:spAutoFit/>
          </a:bodyPr>
          <a:lstStyle/>
          <a:p>
            <a:r>
              <a:rPr lang="ja-JP" altLang="en-US" sz="2400" b="1" u="sng" dirty="0">
                <a:solidFill>
                  <a:srgbClr val="C00000"/>
                </a:solidFill>
              </a:rPr>
              <a:t>“相談しよう”といった「本人の意思決定」が不可欠</a:t>
            </a:r>
            <a:endParaRPr lang="ja-JP" altLang="en-US" sz="2400" dirty="0"/>
          </a:p>
        </p:txBody>
      </p:sp>
      <p:sp>
        <p:nvSpPr>
          <p:cNvPr id="23" name="テキスト ボックス 22">
            <a:extLst>
              <a:ext uri="{FF2B5EF4-FFF2-40B4-BE49-F238E27FC236}">
                <a16:creationId xmlns:a16="http://schemas.microsoft.com/office/drawing/2014/main" id="{9BE620EA-ACE4-E846-80F1-F53788813741}"/>
              </a:ext>
            </a:extLst>
          </p:cNvPr>
          <p:cNvSpPr txBox="1"/>
          <p:nvPr/>
        </p:nvSpPr>
        <p:spPr>
          <a:xfrm>
            <a:off x="891561" y="3062078"/>
            <a:ext cx="7250490" cy="369332"/>
          </a:xfrm>
          <a:prstGeom prst="rect">
            <a:avLst/>
          </a:prstGeom>
          <a:solidFill>
            <a:schemeClr val="accent5">
              <a:lumMod val="20000"/>
              <a:lumOff val="80000"/>
            </a:schemeClr>
          </a:solidFill>
        </p:spPr>
        <p:txBody>
          <a:bodyPr wrap="square">
            <a:spAutoFit/>
          </a:bodyPr>
          <a:lstStyle/>
          <a:p>
            <a:pPr marL="0" lvl="2">
              <a:buNone/>
            </a:pPr>
            <a:r>
              <a:rPr lang="ja-JP" altLang="en-US" sz="1800" dirty="0"/>
              <a:t>援助希求態度の育成を目的とする場合、伝えるだけでは不十分であり、</a:t>
            </a:r>
            <a:endParaRPr lang="en-US" altLang="ja-JP" sz="1800" dirty="0"/>
          </a:p>
        </p:txBody>
      </p:sp>
      <p:sp>
        <p:nvSpPr>
          <p:cNvPr id="15" name="テキスト ボックス 14">
            <a:extLst>
              <a:ext uri="{FF2B5EF4-FFF2-40B4-BE49-F238E27FC236}">
                <a16:creationId xmlns:a16="http://schemas.microsoft.com/office/drawing/2014/main" id="{D90CC350-164C-6030-D4DD-3195029AFAC1}"/>
              </a:ext>
            </a:extLst>
          </p:cNvPr>
          <p:cNvSpPr txBox="1"/>
          <p:nvPr/>
        </p:nvSpPr>
        <p:spPr>
          <a:xfrm>
            <a:off x="1386191" y="3615118"/>
            <a:ext cx="6755859" cy="369332"/>
          </a:xfrm>
          <a:prstGeom prst="rect">
            <a:avLst/>
          </a:prstGeom>
          <a:solidFill>
            <a:schemeClr val="accent2">
              <a:lumMod val="20000"/>
              <a:lumOff val="80000"/>
            </a:schemeClr>
          </a:solidFill>
        </p:spPr>
        <p:txBody>
          <a:bodyPr wrap="square">
            <a:spAutoFit/>
          </a:bodyPr>
          <a:lstStyle/>
          <a:p>
            <a:r>
              <a:rPr lang="ja-JP" altLang="en-US" sz="1800" dirty="0"/>
              <a:t>「困った時は相談しよう」というメッセージ</a:t>
            </a:r>
            <a:endParaRPr lang="ja-JP" altLang="en-US" dirty="0"/>
          </a:p>
        </p:txBody>
      </p:sp>
      <p:grpSp>
        <p:nvGrpSpPr>
          <p:cNvPr id="5" name="グループ化 4">
            <a:extLst>
              <a:ext uri="{FF2B5EF4-FFF2-40B4-BE49-F238E27FC236}">
                <a16:creationId xmlns:a16="http://schemas.microsoft.com/office/drawing/2014/main" id="{F95DAA98-1E7C-A3FA-0D30-7EE860B32758}"/>
              </a:ext>
            </a:extLst>
          </p:cNvPr>
          <p:cNvGrpSpPr/>
          <p:nvPr/>
        </p:nvGrpSpPr>
        <p:grpSpPr>
          <a:xfrm>
            <a:off x="1386192" y="3931741"/>
            <a:ext cx="6755859" cy="786426"/>
            <a:chOff x="1386192" y="3931741"/>
            <a:chExt cx="6755859" cy="786426"/>
          </a:xfrm>
        </p:grpSpPr>
        <p:sp>
          <p:nvSpPr>
            <p:cNvPr id="17" name="テキスト ボックス 16">
              <a:extLst>
                <a:ext uri="{FF2B5EF4-FFF2-40B4-BE49-F238E27FC236}">
                  <a16:creationId xmlns:a16="http://schemas.microsoft.com/office/drawing/2014/main" id="{C03FBC78-BCC2-F950-6411-69D86CA11852}"/>
                </a:ext>
              </a:extLst>
            </p:cNvPr>
            <p:cNvSpPr txBox="1"/>
            <p:nvPr/>
          </p:nvSpPr>
          <p:spPr>
            <a:xfrm>
              <a:off x="1386192" y="4348835"/>
              <a:ext cx="6755859" cy="369332"/>
            </a:xfrm>
            <a:prstGeom prst="rect">
              <a:avLst/>
            </a:prstGeom>
            <a:solidFill>
              <a:schemeClr val="accent2">
                <a:lumMod val="20000"/>
                <a:lumOff val="80000"/>
              </a:schemeClr>
            </a:solidFill>
          </p:spPr>
          <p:txBody>
            <a:bodyPr wrap="square">
              <a:spAutoFit/>
            </a:bodyPr>
            <a:lstStyle/>
            <a:p>
              <a:r>
                <a:rPr lang="ja-JP" altLang="en-US" sz="1800" b="1" u="sng" dirty="0">
                  <a:solidFill>
                    <a:schemeClr val="tx1">
                      <a:lumMod val="75000"/>
                      <a:lumOff val="25000"/>
                    </a:schemeClr>
                  </a:solidFill>
                </a:rPr>
                <a:t>児童生徒が相談した際に肯定的な側面をイメージできるような内容</a:t>
              </a:r>
              <a:endParaRPr lang="ja-JP" altLang="en-US" dirty="0">
                <a:solidFill>
                  <a:schemeClr val="tx1">
                    <a:lumMod val="75000"/>
                    <a:lumOff val="25000"/>
                  </a:schemeClr>
                </a:solidFill>
              </a:endParaRPr>
            </a:p>
          </p:txBody>
        </p:sp>
        <p:sp>
          <p:nvSpPr>
            <p:cNvPr id="8" name="テキスト ボックス 7">
              <a:extLst>
                <a:ext uri="{FF2B5EF4-FFF2-40B4-BE49-F238E27FC236}">
                  <a16:creationId xmlns:a16="http://schemas.microsoft.com/office/drawing/2014/main" id="{A37C5C79-861A-77CB-E479-B62F4F715D76}"/>
                </a:ext>
              </a:extLst>
            </p:cNvPr>
            <p:cNvSpPr txBox="1"/>
            <p:nvPr/>
          </p:nvSpPr>
          <p:spPr>
            <a:xfrm>
              <a:off x="3020439" y="3931741"/>
              <a:ext cx="500974" cy="461665"/>
            </a:xfrm>
            <a:prstGeom prst="rect">
              <a:avLst/>
            </a:prstGeom>
            <a:noFill/>
          </p:spPr>
          <p:txBody>
            <a:bodyPr wrap="square">
              <a:spAutoFit/>
            </a:bodyPr>
            <a:lstStyle/>
            <a:p>
              <a:pPr algn="ctr"/>
              <a:r>
                <a:rPr kumimoji="1" lang="ja-JP" altLang="en-US" sz="2400" dirty="0"/>
                <a:t>＋</a:t>
              </a:r>
              <a:endParaRPr lang="ja-JP" altLang="en-US" sz="2400" dirty="0"/>
            </a:p>
          </p:txBody>
        </p:sp>
      </p:grpSp>
      <p:sp>
        <p:nvSpPr>
          <p:cNvPr id="12" name="テキスト ボックス 11">
            <a:extLst>
              <a:ext uri="{FF2B5EF4-FFF2-40B4-BE49-F238E27FC236}">
                <a16:creationId xmlns:a16="http://schemas.microsoft.com/office/drawing/2014/main" id="{140972C2-A0AB-6D8E-BA21-56E6C590B8E6}"/>
              </a:ext>
            </a:extLst>
          </p:cNvPr>
          <p:cNvSpPr txBox="1"/>
          <p:nvPr/>
        </p:nvSpPr>
        <p:spPr>
          <a:xfrm>
            <a:off x="2013626" y="4919099"/>
            <a:ext cx="6128424" cy="923330"/>
          </a:xfrm>
          <a:prstGeom prst="rect">
            <a:avLst/>
          </a:prstGeom>
          <a:solidFill>
            <a:schemeClr val="accent3">
              <a:lumMod val="20000"/>
              <a:lumOff val="80000"/>
            </a:schemeClr>
          </a:solidFill>
        </p:spPr>
        <p:txBody>
          <a:bodyPr wrap="square">
            <a:spAutoFit/>
          </a:bodyPr>
          <a:lstStyle/>
          <a:p>
            <a:pPr marL="0" lvl="2">
              <a:buNone/>
            </a:pPr>
            <a:r>
              <a:rPr lang="ja-JP" altLang="en-US" sz="1800" dirty="0"/>
              <a:t>相談に対する不安や懸念</a:t>
            </a:r>
            <a:endParaRPr lang="en-US" altLang="ja-JP" sz="1800" dirty="0"/>
          </a:p>
          <a:p>
            <a:pPr marL="0" lvl="2">
              <a:buNone/>
            </a:pPr>
            <a:r>
              <a:rPr lang="ja-JP" altLang="en-US" sz="1800" dirty="0"/>
              <a:t>相談は弱い人間がすることや甘えであるといった偏見</a:t>
            </a:r>
            <a:endParaRPr lang="en-US" altLang="ja-JP" sz="1800" dirty="0"/>
          </a:p>
          <a:p>
            <a:pPr marL="0" lvl="2">
              <a:buNone/>
            </a:pPr>
            <a:r>
              <a:rPr lang="ja-JP" altLang="en-US" sz="1800" dirty="0"/>
              <a:t>等を丁寧に扱うことも有益</a:t>
            </a:r>
            <a:endParaRPr lang="ja-JP" altLang="en-US" sz="1400" dirty="0"/>
          </a:p>
        </p:txBody>
      </p:sp>
    </p:spTree>
    <p:extLst>
      <p:ext uri="{BB962C8B-B14F-4D97-AF65-F5344CB8AC3E}">
        <p14:creationId xmlns:p14="http://schemas.microsoft.com/office/powerpoint/2010/main" val="2177857105"/>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Lst>
  </p:timing>
</p:sld>
</file>

<file path=ppt/theme/theme1.xml><?xml version="1.0" encoding="utf-8"?>
<a:theme xmlns:a="http://schemas.openxmlformats.org/drawingml/2006/main" name="2_JSCP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Dデジタル教科書体">
      <a:majorFont>
        <a:latin typeface="UD デジタル 教科書体 NK-R"/>
        <a:ea typeface="UD デジタル 教科書体 NK-R"/>
        <a:cs typeface=""/>
      </a:majorFont>
      <a:minorFont>
        <a:latin typeface="UD デジタル 教科書体 NK-R"/>
        <a:ea typeface="UD デジタル 教科書体 NK-R"/>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a:solidFill>
            <a:srgbClr val="50B8C0"/>
          </a:solidFill>
        </a:ln>
      </a:spPr>
      <a:bodyPr rtlCol="0" anchor="ctr"/>
      <a:lstStyle>
        <a:defPPr algn="ctr">
          <a:lnSpc>
            <a:spcPts val="2200"/>
          </a:lnSpc>
          <a:defRPr sz="2000" dirty="0">
            <a:solidFill>
              <a:srgbClr val="50B8C0"/>
            </a:solidFill>
            <a:latin typeface="+mn-ea"/>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rgbClr val="50B8C0"/>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chor="ctr">
        <a:spAutoFit/>
      </a:bodyPr>
      <a:lstStyle>
        <a:defPPr algn="l">
          <a:defRPr kumimoji="1" sz="2000" dirty="0" smtClean="0">
            <a:solidFill>
              <a:schemeClr val="tx1">
                <a:lumMod val="75000"/>
                <a:lumOff val="25000"/>
              </a:schemeClr>
            </a:solidFill>
            <a:latin typeface="+mn-ea"/>
          </a:defRPr>
        </a:defPPr>
      </a:lstStyle>
    </a:txDef>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1_JSCP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Dデジタル教科書体">
      <a:majorFont>
        <a:latin typeface="UD デジタル 教科書体 NK-R"/>
        <a:ea typeface="UD デジタル 教科書体 NK-R"/>
        <a:cs typeface=""/>
      </a:majorFont>
      <a:minorFont>
        <a:latin typeface="UD デジタル 教科書体 NK-R"/>
        <a:ea typeface="UD デジタル 教科書体 NK-R"/>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a:solidFill>
            <a:srgbClr val="50B8C0"/>
          </a:solidFill>
        </a:ln>
      </a:spPr>
      <a:bodyPr rtlCol="0" anchor="ctr"/>
      <a:lstStyle>
        <a:defPPr algn="ctr">
          <a:lnSpc>
            <a:spcPts val="2200"/>
          </a:lnSpc>
          <a:defRPr sz="2000" dirty="0">
            <a:solidFill>
              <a:srgbClr val="50B8C0"/>
            </a:solidFill>
            <a:latin typeface="+mn-ea"/>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rgbClr val="50B8C0"/>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chor="ctr">
        <a:spAutoFit/>
      </a:bodyPr>
      <a:lstStyle>
        <a:defPPr algn="l">
          <a:defRPr kumimoji="1" sz="2000" dirty="0" smtClean="0">
            <a:solidFill>
              <a:schemeClr val="tx1">
                <a:lumMod val="75000"/>
                <a:lumOff val="25000"/>
              </a:schemeClr>
            </a:solidFill>
            <a:latin typeface="+mn-ea"/>
          </a:defRPr>
        </a:defPPr>
      </a:lstStyle>
    </a:txDef>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3.xml><?xml version="1.0" encoding="utf-8"?>
<a:theme xmlns:a="http://schemas.openxmlformats.org/drawingml/2006/main" name="JSCP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Dデジタル教科書体">
      <a:majorFont>
        <a:latin typeface="UD デジタル 教科書体 NK-R"/>
        <a:ea typeface="UD デジタル 教科書体 NK-R"/>
        <a:cs typeface=""/>
      </a:majorFont>
      <a:minorFont>
        <a:latin typeface="UD デジタル 教科書体 NK-R"/>
        <a:ea typeface="UD デジタル 教科書体 NK-R"/>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a:solidFill>
            <a:srgbClr val="50B8C0"/>
          </a:solidFill>
        </a:ln>
      </a:spPr>
      <a:bodyPr rtlCol="0" anchor="ctr"/>
      <a:lstStyle>
        <a:defPPr algn="ctr">
          <a:lnSpc>
            <a:spcPts val="2200"/>
          </a:lnSpc>
          <a:defRPr sz="2000" dirty="0">
            <a:solidFill>
              <a:srgbClr val="50B8C0"/>
            </a:solidFill>
            <a:latin typeface="+mn-ea"/>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rgbClr val="50B8C0"/>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chor="ctr">
        <a:spAutoFit/>
      </a:bodyPr>
      <a:lstStyle>
        <a:defPPr algn="l">
          <a:defRPr kumimoji="1" sz="2000" dirty="0" smtClean="0">
            <a:solidFill>
              <a:schemeClr val="tx1">
                <a:lumMod val="75000"/>
                <a:lumOff val="25000"/>
              </a:schemeClr>
            </a:solidFill>
            <a:latin typeface="+mn-ea"/>
          </a:defRPr>
        </a:defPPr>
      </a:lstStyle>
    </a:txDef>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C5339F88AF049A45B3DC5BFAB257AEA9" ma:contentTypeVersion="13" ma:contentTypeDescription="新しいドキュメントを作成します。" ma:contentTypeScope="" ma:versionID="1619b5da0b4ff1b8c2f5daf0c438eed5">
  <xsd:schema xmlns:xsd="http://www.w3.org/2001/XMLSchema" xmlns:xs="http://www.w3.org/2001/XMLSchema" xmlns:p="http://schemas.microsoft.com/office/2006/metadata/properties" xmlns:ns3="24934748-d9c1-43e7-873a-8dadb8d58243" xmlns:ns4="b0f6aca0-8502-4a3a-97fa-3152c6808097" targetNamespace="http://schemas.microsoft.com/office/2006/metadata/properties" ma:root="true" ma:fieldsID="2a3c70ff31442776fea482b5605fe63b" ns3:_="" ns4:_="">
    <xsd:import namespace="24934748-d9c1-43e7-873a-8dadb8d58243"/>
    <xsd:import namespace="b0f6aca0-8502-4a3a-97fa-3152c680809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_activity" minOccurs="0"/>
                <xsd:element ref="ns4:SharedWithUsers" minOccurs="0"/>
                <xsd:element ref="ns4:SharedWithDetails" minOccurs="0"/>
                <xsd:element ref="ns4:SharingHintHash" minOccurs="0"/>
                <xsd:element ref="ns3:MediaLengthInSecond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934748-d9c1-43e7-873a-8dadb8d5824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_activity" ma:index="15" nillable="true" ma:displayName="_activity" ma:hidden="true" ma:internalName="_activity">
      <xsd:simpleType>
        <xsd:restriction base="dms:Note"/>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0f6aca0-8502-4a3a-97fa-3152c6808097"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SharingHintHash" ma:index="18"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24934748-d9c1-43e7-873a-8dadb8d58243" xsi:nil="true"/>
  </documentManagement>
</p:properties>
</file>

<file path=customXml/itemProps1.xml><?xml version="1.0" encoding="utf-8"?>
<ds:datastoreItem xmlns:ds="http://schemas.openxmlformats.org/officeDocument/2006/customXml" ds:itemID="{20AB9EC5-9B81-4E11-825F-95A5D6B94C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4934748-d9c1-43e7-873a-8dadb8d58243"/>
    <ds:schemaRef ds:uri="b0f6aca0-8502-4a3a-97fa-3152c68080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F4B3CC1-8F72-41C3-AFF3-0BFE3271EB26}">
  <ds:schemaRefs>
    <ds:schemaRef ds:uri="http://schemas.microsoft.com/sharepoint/v3/contenttype/forms"/>
  </ds:schemaRefs>
</ds:datastoreItem>
</file>

<file path=customXml/itemProps3.xml><?xml version="1.0" encoding="utf-8"?>
<ds:datastoreItem xmlns:ds="http://schemas.openxmlformats.org/officeDocument/2006/customXml" ds:itemID="{F4AEE857-99A5-4FE7-B50A-13F9858119D1}">
  <ds:schemaRefs>
    <ds:schemaRef ds:uri="http://www.w3.org/XML/1998/namespace"/>
    <ds:schemaRef ds:uri="http://schemas.openxmlformats.org/package/2006/metadata/core-properties"/>
    <ds:schemaRef ds:uri="http://schemas.microsoft.com/office/infopath/2007/PartnerControls"/>
    <ds:schemaRef ds:uri="http://purl.org/dc/elements/1.1/"/>
    <ds:schemaRef ds:uri="24934748-d9c1-43e7-873a-8dadb8d58243"/>
    <ds:schemaRef ds:uri="http://purl.org/dc/dcmitype/"/>
    <ds:schemaRef ds:uri="http://schemas.microsoft.com/office/2006/documentManagement/types"/>
    <ds:schemaRef ds:uri="http://purl.org/dc/terms/"/>
    <ds:schemaRef ds:uri="b0f6aca0-8502-4a3a-97fa-3152c6808097"/>
    <ds:schemaRef ds:uri="http://schemas.microsoft.com/office/2006/metadata/properties"/>
  </ds:schemaRefs>
</ds:datastoreItem>
</file>

<file path=docMetadata/LabelInfo.xml><?xml version="1.0" encoding="utf-8"?>
<clbl:labelList xmlns:clbl="http://schemas.microsoft.com/office/2020/mipLabelMetadata">
  <clbl:label id="{51369a77-dfbc-4f7e-88e0-b4e95c92e63e}" enabled="0" method="" siteId="{51369a77-dfbc-4f7e-88e0-b4e95c92e63e}" removed="1"/>
</clbl:labelList>
</file>

<file path=docProps/app.xml><?xml version="1.0" encoding="utf-8"?>
<Properties xmlns="http://schemas.openxmlformats.org/officeDocument/2006/extended-properties" xmlns:vt="http://schemas.openxmlformats.org/officeDocument/2006/docPropsVTypes">
  <TotalTime>8954</TotalTime>
  <Words>1725</Words>
  <Application>Microsoft Office PowerPoint</Application>
  <PresentationFormat>画面に合わせる (4:3)</PresentationFormat>
  <Paragraphs>99</Paragraphs>
  <Slides>8</Slides>
  <Notes>8</Notes>
  <HiddenSlides>0</HiddenSlides>
  <MMClips>0</MMClips>
  <ScaleCrop>false</ScaleCrop>
  <HeadingPairs>
    <vt:vector size="6" baseType="variant">
      <vt:variant>
        <vt:lpstr>使用されているフォント</vt:lpstr>
      </vt:variant>
      <vt:variant>
        <vt:i4>4</vt:i4>
      </vt:variant>
      <vt:variant>
        <vt:lpstr>テーマ</vt:lpstr>
      </vt:variant>
      <vt:variant>
        <vt:i4>3</vt:i4>
      </vt:variant>
      <vt:variant>
        <vt:lpstr>スライド タイトル</vt:lpstr>
      </vt:variant>
      <vt:variant>
        <vt:i4>8</vt:i4>
      </vt:variant>
    </vt:vector>
  </HeadingPairs>
  <TitlesOfParts>
    <vt:vector size="15" baseType="lpstr">
      <vt:lpstr>UD デジタル 教科書体 NK-R</vt:lpstr>
      <vt:lpstr>UD デジタル 教科書体 N-R</vt:lpstr>
      <vt:lpstr>游ゴシック</vt:lpstr>
      <vt:lpstr>Arial</vt:lpstr>
      <vt:lpstr>2_JSCPテンプレート</vt:lpstr>
      <vt:lpstr>1_JSCPテンプレート</vt:lpstr>
      <vt:lpstr>JSCPテンプレート</vt:lpstr>
      <vt:lpstr>学校教育上の位置づけ</vt:lpstr>
      <vt:lpstr>8.3.1 自殺予防につながる発達支持的生徒指導</vt:lpstr>
      <vt:lpstr>PowerPoint プレゼンテーション</vt:lpstr>
      <vt:lpstr>「SOSの出し方に関する教育」の位置づけ</vt:lpstr>
      <vt:lpstr>PowerPoint プレゼンテーション</vt:lpstr>
      <vt:lpstr>（１）『核となる授業』の具体的な学習内容</vt:lpstr>
      <vt:lpstr>（２）『核となる授業』の実施についての留意点（事前の確認）</vt:lpstr>
      <vt:lpstr>「SOSの出し方に関する教育」の本質</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生水 裕美</dc:creator>
  <cp:lastModifiedBy>松田 芳明</cp:lastModifiedBy>
  <cp:revision>116</cp:revision>
  <cp:lastPrinted>2024-09-27T05:03:14Z</cp:lastPrinted>
  <dcterms:created xsi:type="dcterms:W3CDTF">2023-02-14T01:53:36Z</dcterms:created>
  <dcterms:modified xsi:type="dcterms:W3CDTF">2025-07-23T08:03:51Z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0x010100C5339F88AF049A45B3DC5BFAB257AEA9</vt:lpwstr>
  </property>
</Properties>
</file>