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6" r:id="rId4"/>
    <p:sldMasterId id="2147483724" r:id="rId5"/>
    <p:sldMasterId id="2147483721" r:id="rId6"/>
  </p:sldMasterIdLst>
  <p:notesMasterIdLst>
    <p:notesMasterId r:id="rId16"/>
  </p:notesMasterIdLst>
  <p:handoutMasterIdLst>
    <p:handoutMasterId r:id="rId17"/>
  </p:handoutMasterIdLst>
  <p:sldIdLst>
    <p:sldId id="2147480180" r:id="rId7"/>
    <p:sldId id="2147480331" r:id="rId8"/>
    <p:sldId id="2147480354" r:id="rId9"/>
    <p:sldId id="2147480302" r:id="rId10"/>
    <p:sldId id="2147480177" r:id="rId11"/>
    <p:sldId id="2147480219" r:id="rId12"/>
    <p:sldId id="259" r:id="rId13"/>
    <p:sldId id="971" r:id="rId14"/>
    <p:sldId id="972" r:id="rId15"/>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55BC09-4313-2038-EF1F-590064EBA8F1}" name="菅沼 舞" initials="菅沼" userId="S::suganuma@jscp.or.jp::babd8382-b282-410a-ab4f-dd9e9b0dec05" providerId="AD"/>
  <p188:author id="{86F8AEE2-CD90-BFD8-E778-771D24773458}" name="松田 芳明" initials="芳松" userId="S::matsuda.yoshiaki@jscp.or.jp::9969eb2e-458a-4832-a876-7bf944cac8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9E77B"/>
    <a:srgbClr val="FF9933"/>
    <a:srgbClr val="00CC99"/>
    <a:srgbClr val="33CCFF"/>
    <a:srgbClr val="00FFFF"/>
    <a:srgbClr val="FFCC99"/>
    <a:srgbClr val="33CC33"/>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5026" autoAdjust="0"/>
  </p:normalViewPr>
  <p:slideViewPr>
    <p:cSldViewPr snapToGrid="0">
      <p:cViewPr varScale="1">
        <p:scale>
          <a:sx n="79" d="100"/>
          <a:sy n="79" d="100"/>
        </p:scale>
        <p:origin x="1368" y="6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14640"/>
    </p:cViewPr>
  </p:sorterViewPr>
  <p:notesViewPr>
    <p:cSldViewPr snapToGrid="0" showGuides="1">
      <p:cViewPr varScale="1">
        <p:scale>
          <a:sx n="73" d="100"/>
          <a:sy n="73" d="100"/>
        </p:scale>
        <p:origin x="39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CE1C326-349F-71B4-1728-B6D4B5A60D91}"/>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CF09944-2FC8-DAB8-8971-F6C95E1E9F53}"/>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2C732692-4D1C-477A-81AC-2EE7ED9ECEBC}" type="datetimeFigureOut">
              <a:rPr kumimoji="1" lang="ja-JP" altLang="en-US" smtClean="0"/>
              <a:t>2025/7/23</a:t>
            </a:fld>
            <a:endParaRPr kumimoji="1" lang="ja-JP" altLang="en-US"/>
          </a:p>
        </p:txBody>
      </p:sp>
      <p:sp>
        <p:nvSpPr>
          <p:cNvPr id="4" name="フッター プレースホルダー 3">
            <a:extLst>
              <a:ext uri="{FF2B5EF4-FFF2-40B4-BE49-F238E27FC236}">
                <a16:creationId xmlns:a16="http://schemas.microsoft.com/office/drawing/2014/main" id="{0F85D6C3-6866-B789-F998-FC7A868F2C7C}"/>
              </a:ext>
            </a:extLst>
          </p:cNvPr>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28146A9-E015-4123-0E3D-B41A9463C6C9}"/>
              </a:ext>
            </a:extLst>
          </p:cNvPr>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a:defRPr sz="1200"/>
            </a:lvl1pPr>
          </a:lstStyle>
          <a:p>
            <a:fld id="{59AF1D7A-B948-4F38-A16D-561A9572CB2D}" type="slidenum">
              <a:rPr kumimoji="1" lang="ja-JP" altLang="en-US" smtClean="0"/>
              <a:t>‹#›</a:t>
            </a:fld>
            <a:endParaRPr kumimoji="1" lang="ja-JP" altLang="en-US"/>
          </a:p>
        </p:txBody>
      </p:sp>
    </p:spTree>
    <p:extLst>
      <p:ext uri="{BB962C8B-B14F-4D97-AF65-F5344CB8AC3E}">
        <p14:creationId xmlns:p14="http://schemas.microsoft.com/office/powerpoint/2010/main" val="112212393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A12FC802-A218-4FB3-9B1D-ED8101AF4219}" type="datetimeFigureOut">
              <a:rPr kumimoji="1" lang="ja-JP" altLang="en-US" smtClean="0"/>
              <a:t>2025/7/23</a:t>
            </a:fld>
            <a:endParaRPr kumimoji="1" lang="ja-JP" altLang="en-US"/>
          </a:p>
        </p:txBody>
      </p:sp>
      <p:sp>
        <p:nvSpPr>
          <p:cNvPr id="4" name="スライド イメージ プレースホルダー 3"/>
          <p:cNvSpPr>
            <a:spLocks noGrp="1" noRot="1" noChangeAspect="1"/>
          </p:cNvSpPr>
          <p:nvPr>
            <p:ph type="sldImg" idx="2"/>
          </p:nvPr>
        </p:nvSpPr>
        <p:spPr>
          <a:xfrm>
            <a:off x="1406119" y="639447"/>
            <a:ext cx="4289288" cy="3216966"/>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710248" y="4088674"/>
            <a:ext cx="5681980" cy="5408023"/>
          </a:xfrm>
          <a:prstGeom prst="rect">
            <a:avLst/>
          </a:prstGeom>
        </p:spPr>
        <p:txBody>
          <a:bodyPr vert="horz" lIns="99057" tIns="49528" rIns="99057" bIns="495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A9E238EE-05F2-40C0-9BD7-93123F2990C9}" type="slidenum">
              <a:rPr kumimoji="1" lang="ja-JP" altLang="en-US" smtClean="0"/>
              <a:t>‹#›</a:t>
            </a:fld>
            <a:endParaRPr kumimoji="1" lang="ja-JP" altLang="en-US"/>
          </a:p>
        </p:txBody>
      </p:sp>
    </p:spTree>
    <p:extLst>
      <p:ext uri="{BB962C8B-B14F-4D97-AF65-F5344CB8AC3E}">
        <p14:creationId xmlns:p14="http://schemas.microsoft.com/office/powerpoint/2010/main" val="3277013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3" userDrawn="1">
          <p15:clr>
            <a:srgbClr val="F26B43"/>
          </p15:clr>
        </p15:guide>
        <p15:guide id="2" pos="223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2400" y="649288"/>
            <a:ext cx="4289425" cy="3216275"/>
          </a:xfrm>
        </p:spPr>
      </p:sp>
      <p:sp>
        <p:nvSpPr>
          <p:cNvPr id="3" name="ノート プレースホルダー 2"/>
          <p:cNvSpPr>
            <a:spLocks noGrp="1"/>
          </p:cNvSpPr>
          <p:nvPr>
            <p:ph type="body" idx="1"/>
          </p:nvPr>
        </p:nvSpPr>
        <p:spPr/>
        <p:txBody>
          <a:bodyPr/>
          <a:lstStyle/>
          <a:p>
            <a:r>
              <a:rPr kumimoji="1" lang="ja-JP" altLang="en-US" dirty="0"/>
              <a:t>ここから、児童生徒の　自殺の原因・動機から　学校にとって　連携が必要な　「関係機関」　について見ていきましょう。</a:t>
            </a:r>
            <a:endParaRPr kumimoji="1" lang="en-US" altLang="ja-JP" dirty="0"/>
          </a:p>
          <a:p>
            <a:r>
              <a:rPr kumimoji="1" lang="ja-JP" altLang="en-US" dirty="0"/>
              <a:t>実際、相談が寄せられた時に、学校に、こうしたところと　連携ができますよ　と、具体的な事例等を　学校にお示しいただくとよいかと存じます。</a:t>
            </a:r>
          </a:p>
        </p:txBody>
      </p:sp>
      <p:sp>
        <p:nvSpPr>
          <p:cNvPr id="4" name="スライド番号プレースホルダー 3"/>
          <p:cNvSpPr>
            <a:spLocks noGrp="1"/>
          </p:cNvSpPr>
          <p:nvPr>
            <p:ph type="sldNum" sz="quarter" idx="5"/>
          </p:nvPr>
        </p:nvSpPr>
        <p:spPr/>
        <p:txBody>
          <a:bodyPr/>
          <a:lstStyle/>
          <a:p>
            <a:fld id="{A9E238EE-05F2-40C0-9BD7-93123F2990C9}" type="slidenum">
              <a:rPr kumimoji="1" lang="ja-JP" altLang="en-US" smtClean="0"/>
              <a:t>0</a:t>
            </a:fld>
            <a:endParaRPr kumimoji="1" lang="ja-JP" altLang="en-US"/>
          </a:p>
        </p:txBody>
      </p:sp>
    </p:spTree>
    <p:extLst>
      <p:ext uri="{BB962C8B-B14F-4D97-AF65-F5344CB8AC3E}">
        <p14:creationId xmlns:p14="http://schemas.microsoft.com/office/powerpoint/2010/main" val="281747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5FC27-1F0E-3D52-4A5B-524A388699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571DACD-9592-01C0-E030-D94015F43930}"/>
              </a:ext>
            </a:extLst>
          </p:cNvPr>
          <p:cNvSpPr>
            <a:spLocks noGrp="1" noRot="1" noChangeAspect="1"/>
          </p:cNvSpPr>
          <p:nvPr>
            <p:ph type="sldImg"/>
          </p:nvPr>
        </p:nvSpPr>
        <p:spPr>
          <a:xfrm>
            <a:off x="1247775" y="1277938"/>
            <a:ext cx="4606925" cy="3454400"/>
          </a:xfrm>
        </p:spPr>
      </p:sp>
      <p:sp>
        <p:nvSpPr>
          <p:cNvPr id="3" name="ノート プレースホルダー 2">
            <a:extLst>
              <a:ext uri="{FF2B5EF4-FFF2-40B4-BE49-F238E27FC236}">
                <a16:creationId xmlns:a16="http://schemas.microsoft.com/office/drawing/2014/main" id="{42B650EB-2230-D72B-4186-27022285272A}"/>
              </a:ext>
            </a:extLst>
          </p:cNvPr>
          <p:cNvSpPr>
            <a:spLocks noGrp="1"/>
          </p:cNvSpPr>
          <p:nvPr>
            <p:ph type="body" idx="1"/>
          </p:nvPr>
        </p:nvSpPr>
        <p:spPr/>
        <p:txBody>
          <a:bodyPr/>
          <a:lstStyle/>
          <a:p>
            <a:r>
              <a:rPr kumimoji="1" lang="ja-JP" altLang="en-US" dirty="0"/>
              <a:t>ここで、「</a:t>
            </a:r>
            <a:r>
              <a:rPr kumimoji="1" lang="en-US" altLang="ja-JP" dirty="0"/>
              <a:t>SOS</a:t>
            </a:r>
            <a:r>
              <a:rPr kumimoji="1" lang="ja-JP" altLang="en-US" dirty="0"/>
              <a:t>の出し方に関する教育」や「自殺予防教育」について、</a:t>
            </a:r>
            <a:endParaRPr kumimoji="1" lang="en-US" altLang="ja-JP" dirty="0"/>
          </a:p>
          <a:p>
            <a:endParaRPr kumimoji="1" lang="en-US" altLang="ja-JP" dirty="0"/>
          </a:p>
          <a:p>
            <a:r>
              <a:rPr kumimoji="1" lang="ja-JP" altLang="en-US" dirty="0"/>
              <a:t>特に、自殺予防教育が普及しなかった経緯について振り返ってみます。</a:t>
            </a:r>
          </a:p>
        </p:txBody>
      </p:sp>
      <p:sp>
        <p:nvSpPr>
          <p:cNvPr id="4" name="スライド番号プレースホルダー 3">
            <a:extLst>
              <a:ext uri="{FF2B5EF4-FFF2-40B4-BE49-F238E27FC236}">
                <a16:creationId xmlns:a16="http://schemas.microsoft.com/office/drawing/2014/main" id="{5511403D-66DF-67EC-2363-8A2480FCA549}"/>
              </a:ext>
            </a:extLst>
          </p:cNvPr>
          <p:cNvSpPr>
            <a:spLocks noGrp="1"/>
          </p:cNvSpPr>
          <p:nvPr>
            <p:ph type="sldNum" sz="quarter" idx="5"/>
          </p:nvPr>
        </p:nvSpPr>
        <p:spPr/>
        <p:txBody>
          <a:bodyPr/>
          <a:lstStyle/>
          <a:p>
            <a:fld id="{5956B0C1-2C1D-4B9E-A829-A8B0C45D2256}" type="slidenum">
              <a:rPr lang="ja-JP" altLang="en-US" smtClean="0"/>
              <a:pPr/>
              <a:t>1</a:t>
            </a:fld>
            <a:endParaRPr lang="ja-JP" altLang="en-US" dirty="0"/>
          </a:p>
        </p:txBody>
      </p:sp>
    </p:spTree>
    <p:extLst>
      <p:ext uri="{BB962C8B-B14F-4D97-AF65-F5344CB8AC3E}">
        <p14:creationId xmlns:p14="http://schemas.microsoft.com/office/powerpoint/2010/main" val="37141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0090C-BA18-81D0-88DD-8A2E58F71DB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EBDF44-7C27-1C6F-0A5F-432EA91D9E2E}"/>
              </a:ext>
            </a:extLst>
          </p:cNvPr>
          <p:cNvSpPr>
            <a:spLocks noGrp="1" noRot="1" noChangeAspect="1"/>
          </p:cNvSpPr>
          <p:nvPr>
            <p:ph type="sldImg"/>
          </p:nvPr>
        </p:nvSpPr>
        <p:spPr>
          <a:xfrm>
            <a:off x="1406525" y="639763"/>
            <a:ext cx="4289425" cy="3216275"/>
          </a:xfrm>
        </p:spPr>
      </p:sp>
      <p:sp>
        <p:nvSpPr>
          <p:cNvPr id="3" name="ノート プレースホルダー 2">
            <a:extLst>
              <a:ext uri="{FF2B5EF4-FFF2-40B4-BE49-F238E27FC236}">
                <a16:creationId xmlns:a16="http://schemas.microsoft.com/office/drawing/2014/main" id="{1659BB77-32BE-1CA6-271D-186C1072D2EA}"/>
              </a:ext>
            </a:extLst>
          </p:cNvPr>
          <p:cNvSpPr>
            <a:spLocks noGrp="1"/>
          </p:cNvSpPr>
          <p:nvPr>
            <p:ph type="body" idx="1"/>
          </p:nvPr>
        </p:nvSpPr>
        <p:spPr/>
        <p:txBody>
          <a:bodyPr/>
          <a:lstStyle/>
          <a:p>
            <a:pPr marL="0" indent="0">
              <a:buFont typeface="Arial" panose="020B0604020202020204" pitchFamily="34" charset="0"/>
              <a:buNone/>
            </a:pPr>
            <a:endParaRPr kumimoji="1" lang="ja-JP" altLang="en-US" sz="1050" dirty="0"/>
          </a:p>
        </p:txBody>
      </p:sp>
      <p:sp>
        <p:nvSpPr>
          <p:cNvPr id="4" name="スライド番号プレースホルダー 3">
            <a:extLst>
              <a:ext uri="{FF2B5EF4-FFF2-40B4-BE49-F238E27FC236}">
                <a16:creationId xmlns:a16="http://schemas.microsoft.com/office/drawing/2014/main" id="{19679461-776D-85F3-2C58-A5C0DB4E2C45}"/>
              </a:ext>
            </a:extLst>
          </p:cNvPr>
          <p:cNvSpPr>
            <a:spLocks noGrp="1"/>
          </p:cNvSpPr>
          <p:nvPr>
            <p:ph type="sldNum" sz="quarter" idx="5"/>
          </p:nvPr>
        </p:nvSpPr>
        <p:spPr/>
        <p:txBody>
          <a:bodyPr/>
          <a:lstStyle/>
          <a:p>
            <a:fld id="{5956B0C1-2C1D-4B9E-A829-A8B0C45D2256}" type="slidenum">
              <a:rPr kumimoji="1" lang="ja-JP" altLang="en-US" smtClean="0"/>
              <a:t>3</a:t>
            </a:fld>
            <a:endParaRPr kumimoji="1" lang="ja-JP" altLang="en-US"/>
          </a:p>
        </p:txBody>
      </p:sp>
    </p:spTree>
    <p:extLst>
      <p:ext uri="{BB962C8B-B14F-4D97-AF65-F5344CB8AC3E}">
        <p14:creationId xmlns:p14="http://schemas.microsoft.com/office/powerpoint/2010/main" val="2869007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0090C-BA18-81D0-88DD-8A2E58F71DB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EBDF44-7C27-1C6F-0A5F-432EA91D9E2E}"/>
              </a:ext>
            </a:extLst>
          </p:cNvPr>
          <p:cNvSpPr>
            <a:spLocks noGrp="1" noRot="1" noChangeAspect="1"/>
          </p:cNvSpPr>
          <p:nvPr>
            <p:ph type="sldImg"/>
          </p:nvPr>
        </p:nvSpPr>
        <p:spPr>
          <a:xfrm>
            <a:off x="1406525" y="639763"/>
            <a:ext cx="4289425" cy="3216275"/>
          </a:xfrm>
        </p:spPr>
      </p:sp>
      <p:sp>
        <p:nvSpPr>
          <p:cNvPr id="3" name="ノート プレースホルダー 2">
            <a:extLst>
              <a:ext uri="{FF2B5EF4-FFF2-40B4-BE49-F238E27FC236}">
                <a16:creationId xmlns:a16="http://schemas.microsoft.com/office/drawing/2014/main" id="{1659BB77-32BE-1CA6-271D-186C1072D2EA}"/>
              </a:ext>
            </a:extLst>
          </p:cNvPr>
          <p:cNvSpPr>
            <a:spLocks noGrp="1"/>
          </p:cNvSpPr>
          <p:nvPr>
            <p:ph type="body" idx="1"/>
          </p:nvPr>
        </p:nvSpPr>
        <p:spPr/>
        <p:txBody>
          <a:bodyPr/>
          <a:lstStyle/>
          <a:p>
            <a:pPr marL="0" indent="0">
              <a:buFont typeface="Arial" panose="020B0604020202020204" pitchFamily="34" charset="0"/>
              <a:buNone/>
            </a:pPr>
            <a:endParaRPr kumimoji="1" lang="ja-JP" altLang="en-US" sz="1050" dirty="0"/>
          </a:p>
        </p:txBody>
      </p:sp>
      <p:sp>
        <p:nvSpPr>
          <p:cNvPr id="4" name="スライド番号プレースホルダー 3">
            <a:extLst>
              <a:ext uri="{FF2B5EF4-FFF2-40B4-BE49-F238E27FC236}">
                <a16:creationId xmlns:a16="http://schemas.microsoft.com/office/drawing/2014/main" id="{19679461-776D-85F3-2C58-A5C0DB4E2C45}"/>
              </a:ext>
            </a:extLst>
          </p:cNvPr>
          <p:cNvSpPr>
            <a:spLocks noGrp="1"/>
          </p:cNvSpPr>
          <p:nvPr>
            <p:ph type="sldNum" sz="quarter" idx="5"/>
          </p:nvPr>
        </p:nvSpPr>
        <p:spPr/>
        <p:txBody>
          <a:bodyPr/>
          <a:lstStyle/>
          <a:p>
            <a:fld id="{5956B0C1-2C1D-4B9E-A829-A8B0C45D2256}" type="slidenum">
              <a:rPr kumimoji="1" lang="ja-JP" altLang="en-US" smtClean="0"/>
              <a:t>4</a:t>
            </a:fld>
            <a:endParaRPr kumimoji="1" lang="ja-JP" altLang="en-US"/>
          </a:p>
        </p:txBody>
      </p:sp>
    </p:spTree>
    <p:extLst>
      <p:ext uri="{BB962C8B-B14F-4D97-AF65-F5344CB8AC3E}">
        <p14:creationId xmlns:p14="http://schemas.microsoft.com/office/powerpoint/2010/main" val="286900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C28E-77E0-F275-D59B-3E9B6FAEBCC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39F760C-7704-A6A3-66FA-95C2CDA118AF}"/>
              </a:ext>
            </a:extLst>
          </p:cNvPr>
          <p:cNvSpPr>
            <a:spLocks noGrp="1" noRot="1" noChangeAspect="1"/>
          </p:cNvSpPr>
          <p:nvPr>
            <p:ph type="sldImg"/>
          </p:nvPr>
        </p:nvSpPr>
        <p:spPr>
          <a:xfrm>
            <a:off x="1406525" y="639763"/>
            <a:ext cx="4289425" cy="3216275"/>
          </a:xfrm>
        </p:spPr>
      </p:sp>
      <p:sp>
        <p:nvSpPr>
          <p:cNvPr id="3" name="ノート プレースホルダー 2">
            <a:extLst>
              <a:ext uri="{FF2B5EF4-FFF2-40B4-BE49-F238E27FC236}">
                <a16:creationId xmlns:a16="http://schemas.microsoft.com/office/drawing/2014/main" id="{1B765D7E-4820-68C2-FE29-0A711454BBD9}"/>
              </a:ext>
            </a:extLst>
          </p:cNvPr>
          <p:cNvSpPr>
            <a:spLocks noGrp="1"/>
          </p:cNvSpPr>
          <p:nvPr>
            <p:ph type="body" idx="1"/>
          </p:nvPr>
        </p:nvSpPr>
        <p:spPr/>
        <p:txBody>
          <a:bodyPr/>
          <a:lstStyle/>
          <a:p>
            <a:pPr marL="0" indent="0">
              <a:buFont typeface="Arial" panose="020B0604020202020204" pitchFamily="34" charset="0"/>
              <a:buNone/>
            </a:pPr>
            <a:endParaRPr kumimoji="1" lang="ja-JP" altLang="en-US" sz="1050" dirty="0"/>
          </a:p>
        </p:txBody>
      </p:sp>
      <p:sp>
        <p:nvSpPr>
          <p:cNvPr id="4" name="スライド番号プレースホルダー 3">
            <a:extLst>
              <a:ext uri="{FF2B5EF4-FFF2-40B4-BE49-F238E27FC236}">
                <a16:creationId xmlns:a16="http://schemas.microsoft.com/office/drawing/2014/main" id="{901E5A7A-7BEE-2E35-F641-67C3069C9D40}"/>
              </a:ext>
            </a:extLst>
          </p:cNvPr>
          <p:cNvSpPr>
            <a:spLocks noGrp="1"/>
          </p:cNvSpPr>
          <p:nvPr>
            <p:ph type="sldNum" sz="quarter" idx="5"/>
          </p:nvPr>
        </p:nvSpPr>
        <p:spPr/>
        <p:txBody>
          <a:bodyPr/>
          <a:lstStyle/>
          <a:p>
            <a:fld id="{5956B0C1-2C1D-4B9E-A829-A8B0C45D2256}" type="slidenum">
              <a:rPr kumimoji="1" lang="ja-JP" altLang="en-US" smtClean="0"/>
              <a:t>5</a:t>
            </a:fld>
            <a:endParaRPr kumimoji="1" lang="ja-JP" altLang="en-US"/>
          </a:p>
        </p:txBody>
      </p:sp>
    </p:spTree>
    <p:extLst>
      <p:ext uri="{BB962C8B-B14F-4D97-AF65-F5344CB8AC3E}">
        <p14:creationId xmlns:p14="http://schemas.microsoft.com/office/powerpoint/2010/main" val="231126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調整中</a:t>
            </a:r>
          </a:p>
        </p:txBody>
      </p:sp>
      <p:sp>
        <p:nvSpPr>
          <p:cNvPr id="5" name="スライド番号プレースホルダー 4">
            <a:extLst>
              <a:ext uri="{FF2B5EF4-FFF2-40B4-BE49-F238E27FC236}">
                <a16:creationId xmlns:a16="http://schemas.microsoft.com/office/drawing/2014/main" id="{2FD99467-1184-DBA7-C82A-9232130CEFF5}"/>
              </a:ext>
            </a:extLst>
          </p:cNvPr>
          <p:cNvSpPr>
            <a:spLocks noGrp="1"/>
          </p:cNvSpPr>
          <p:nvPr>
            <p:ph type="sldNum" sz="quarter" idx="5"/>
          </p:nvPr>
        </p:nvSpPr>
        <p:spPr/>
        <p:txBody>
          <a:bodyPr/>
          <a:lstStyle/>
          <a:p>
            <a:fld id="{139F1E86-FCCA-47A4-A9DF-9DBB83842BD4}" type="slidenum">
              <a:rPr kumimoji="1" lang="ja-JP" altLang="en-US" smtClean="0"/>
              <a:t>6</a:t>
            </a:fld>
            <a:endParaRPr kumimoji="1" lang="ja-JP" altLang="en-US"/>
          </a:p>
        </p:txBody>
      </p:sp>
    </p:spTree>
    <p:extLst>
      <p:ext uri="{BB962C8B-B14F-4D97-AF65-F5344CB8AC3E}">
        <p14:creationId xmlns:p14="http://schemas.microsoft.com/office/powerpoint/2010/main" val="170505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kumimoji="1" lang="ja-JP" altLang="en-US" dirty="0"/>
              <a:t>教育員会事務局や学校が行うことして示されているのは、</a:t>
            </a:r>
            <a:endParaRPr kumimoji="1" lang="en-US" altLang="ja-JP" dirty="0"/>
          </a:p>
          <a:p>
            <a:r>
              <a:rPr kumimoji="1" lang="ja-JP" altLang="en-US" dirty="0"/>
              <a:t>まず、「</a:t>
            </a:r>
            <a:r>
              <a:rPr lang="ja-JP" altLang="en-US" dirty="0">
                <a:latin typeface="UD デジタル 教科書体 N-R" panose="02020400000000000000" pitchFamily="17" charset="-128"/>
                <a:ea typeface="UD デジタル 教科書体 N-R" panose="02020400000000000000" pitchFamily="17" charset="-128"/>
              </a:rPr>
              <a:t>自殺予防に資する教育や普及啓発等」として</a:t>
            </a:r>
            <a:endParaRPr kumimoji="1" lang="en-US" altLang="ja-JP" dirty="0"/>
          </a:p>
          <a:p>
            <a:r>
              <a:rPr lang="ja-JP" altLang="en-US" sz="1200" dirty="0">
                <a:latin typeface="UD デジタル 教科書体 N-R" panose="02020400000000000000" pitchFamily="17" charset="-128"/>
                <a:ea typeface="UD デジタル 教科書体 N-R" panose="02020400000000000000" pitchFamily="17" charset="-128"/>
              </a:rPr>
              <a:t>「ＳＯＳの出し方に関する教育を含む自殺予防教育」にかかわることや学校の授業として行われる内容</a:t>
            </a:r>
            <a:endParaRPr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いじめや道徳にかかわること</a:t>
            </a:r>
            <a:endParaRPr kumimoji="1" lang="ja-JP" altLang="en-US" dirty="0"/>
          </a:p>
        </p:txBody>
      </p:sp>
      <p:sp>
        <p:nvSpPr>
          <p:cNvPr id="4" name="スライド番号プレースホルダー 3"/>
          <p:cNvSpPr>
            <a:spLocks noGrp="1"/>
          </p:cNvSpPr>
          <p:nvPr>
            <p:ph type="sldNum" sz="quarter" idx="5"/>
          </p:nvPr>
        </p:nvSpPr>
        <p:spPr/>
        <p:txBody>
          <a:bodyPr/>
          <a:lstStyle/>
          <a:p>
            <a:fld id="{5956B0C1-2C1D-4B9E-A829-A8B0C45D2256}" type="slidenum">
              <a:rPr kumimoji="1" lang="ja-JP" altLang="en-US" smtClean="0"/>
              <a:t>7</a:t>
            </a:fld>
            <a:endParaRPr kumimoji="1" lang="ja-JP" altLang="en-US"/>
          </a:p>
        </p:txBody>
      </p:sp>
    </p:spTree>
    <p:extLst>
      <p:ext uri="{BB962C8B-B14F-4D97-AF65-F5344CB8AC3E}">
        <p14:creationId xmlns:p14="http://schemas.microsoft.com/office/powerpoint/2010/main" val="245561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9763"/>
            <a:ext cx="4289425" cy="3216275"/>
          </a:xfrm>
        </p:spPr>
      </p:sp>
      <p:sp>
        <p:nvSpPr>
          <p:cNvPr id="3" name="ノート プレースホルダー 2"/>
          <p:cNvSpPr>
            <a:spLocks noGrp="1"/>
          </p:cNvSpPr>
          <p:nvPr>
            <p:ph type="body" idx="1"/>
          </p:nvPr>
        </p:nvSpPr>
        <p:spPr/>
        <p:txBody>
          <a:bodyPr/>
          <a:lstStyle/>
          <a:p>
            <a:r>
              <a:rPr lang="ja-JP" altLang="en-US" dirty="0">
                <a:latin typeface="UD デジタル 教科書体 N-R" panose="02020400000000000000" pitchFamily="17" charset="-128"/>
                <a:ea typeface="UD デジタル 教科書体 N-R" panose="02020400000000000000" pitchFamily="17" charset="-128"/>
              </a:rPr>
              <a:t>「自殺リスクの早期発見」に関することとして、</a:t>
            </a:r>
            <a:endParaRPr lang="en-US" altLang="ja-JP" dirty="0">
              <a:latin typeface="UD デジタル 教科書体 N-R" panose="02020400000000000000" pitchFamily="17" charset="-128"/>
              <a:ea typeface="UD デジタル 教科書体 N-R" panose="02020400000000000000" pitchFamily="17" charset="-128"/>
            </a:endParaRPr>
          </a:p>
          <a:p>
            <a:r>
              <a:rPr kumimoji="1" lang="en-US" altLang="ja-JP" dirty="0"/>
              <a:t>1</a:t>
            </a:r>
            <a:r>
              <a:rPr kumimoji="1" lang="ja-JP" altLang="en-US" dirty="0"/>
              <a:t>人</a:t>
            </a:r>
            <a:r>
              <a:rPr kumimoji="1" lang="en-US" altLang="ja-JP" dirty="0"/>
              <a:t>1</a:t>
            </a:r>
            <a:r>
              <a:rPr kumimoji="1" lang="ja-JP" altLang="en-US" dirty="0"/>
              <a:t>台端末の活用や学校の教育相談体制の充実、情報モラル教育の充実、</a:t>
            </a:r>
            <a:endParaRPr kumimoji="1" lang="en-US" altLang="ja-JP" dirty="0"/>
          </a:p>
          <a:p>
            <a:r>
              <a:rPr kumimoji="1" lang="ja-JP" altLang="en-US" dirty="0"/>
              <a:t>さらには、それにかかわって保護者等への啓発</a:t>
            </a:r>
            <a:endParaRPr kumimoji="1" lang="en-US" altLang="ja-JP" dirty="0"/>
          </a:p>
          <a:p>
            <a:r>
              <a:rPr lang="ja-JP" altLang="en-US" sz="1200" dirty="0">
                <a:latin typeface="UD デジタル 教科書体 N-R" panose="02020400000000000000" pitchFamily="17" charset="-128"/>
                <a:ea typeface="UD デジタル 教科書体 N-R" panose="02020400000000000000" pitchFamily="17" charset="-128"/>
              </a:rPr>
              <a:t>「電話・ＳＮＳ等を活用した相談体制の整備」について、</a:t>
            </a:r>
            <a:endParaRPr lang="en-US" altLang="ja-JP" sz="1200"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「自殺予防のための対応」として、不登校児童生徒への教育機会の確保</a:t>
            </a:r>
            <a:endParaRPr lang="en-US" altLang="ja-JP" dirty="0">
              <a:latin typeface="UD デジタル 教科書体 N-R" panose="02020400000000000000" pitchFamily="17" charset="-128"/>
              <a:ea typeface="UD デジタル 教科書体 N-R" panose="02020400000000000000" pitchFamily="17" charset="-128"/>
            </a:endParaRPr>
          </a:p>
          <a:p>
            <a:r>
              <a:rPr kumimoji="1" lang="ja-JP" altLang="en-US" dirty="0"/>
              <a:t>「遺児等に対するケア」も挙げられています。</a:t>
            </a:r>
          </a:p>
        </p:txBody>
      </p:sp>
      <p:sp>
        <p:nvSpPr>
          <p:cNvPr id="4" name="スライド番号プレースホルダー 3"/>
          <p:cNvSpPr>
            <a:spLocks noGrp="1"/>
          </p:cNvSpPr>
          <p:nvPr>
            <p:ph type="sldNum" sz="quarter" idx="5"/>
          </p:nvPr>
        </p:nvSpPr>
        <p:spPr/>
        <p:txBody>
          <a:bodyPr/>
          <a:lstStyle/>
          <a:p>
            <a:fld id="{5956B0C1-2C1D-4B9E-A829-A8B0C45D2256}" type="slidenum">
              <a:rPr kumimoji="1" lang="ja-JP" altLang="en-US" smtClean="0"/>
              <a:t>8</a:t>
            </a:fld>
            <a:endParaRPr kumimoji="1" lang="ja-JP" altLang="en-US"/>
          </a:p>
        </p:txBody>
      </p:sp>
    </p:spTree>
    <p:extLst>
      <p:ext uri="{BB962C8B-B14F-4D97-AF65-F5344CB8AC3E}">
        <p14:creationId xmlns:p14="http://schemas.microsoft.com/office/powerpoint/2010/main" val="82604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2630"/>
            <a:ext cx="8229600" cy="634082"/>
          </a:xfrm>
        </p:spPr>
        <p:txBody>
          <a:bodyPr anchor="ctr" anchorCtr="0">
            <a:noAutofit/>
          </a:bodyPr>
          <a:lstStyle>
            <a:lvl1pPr algn="l">
              <a:defRPr sz="2700">
                <a:solidFill>
                  <a:schemeClr val="tx1">
                    <a:lumMod val="75000"/>
                    <a:lumOff val="25000"/>
                  </a:schemeClr>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80730"/>
            <a:ext cx="8229600" cy="5145441"/>
          </a:xfrm>
        </p:spPr>
        <p:txBody>
          <a:bodyPr>
            <a:noAutofit/>
          </a:bodyPr>
          <a:lstStyle>
            <a:lvl1pPr>
              <a:lnSpc>
                <a:spcPct val="110000"/>
              </a:lnSpc>
              <a:defRPr sz="2400"/>
            </a:lvl1pPr>
            <a:lvl2pPr>
              <a:lnSpc>
                <a:spcPct val="110000"/>
              </a:lnSpc>
              <a:defRPr sz="2100"/>
            </a:lvl2pPr>
            <a:lvl3pPr>
              <a:lnSpc>
                <a:spcPct val="110000"/>
              </a:lnSpc>
              <a:defRPr sz="2100"/>
            </a:lvl3pPr>
            <a:lvl4pPr>
              <a:lnSpc>
                <a:spcPct val="110000"/>
              </a:lnSpc>
              <a:defRPr sz="2100"/>
            </a:lvl4pPr>
            <a:lvl5pPr>
              <a:lnSpc>
                <a:spcPct val="110000"/>
              </a:lnSpc>
              <a:defRPr sz="21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スライド番号プレースホルダー 10">
            <a:extLst>
              <a:ext uri="{FF2B5EF4-FFF2-40B4-BE49-F238E27FC236}">
                <a16:creationId xmlns:a16="http://schemas.microsoft.com/office/drawing/2014/main" id="{6C0A5A9F-3142-7982-C8C9-A5D7399B53A8}"/>
              </a:ext>
            </a:extLst>
          </p:cNvPr>
          <p:cNvSpPr>
            <a:spLocks noGrp="1"/>
          </p:cNvSpPr>
          <p:nvPr>
            <p:ph type="sldNum" sz="quarter" idx="12"/>
          </p:nvPr>
        </p:nvSpPr>
        <p:spPr>
          <a:xfrm>
            <a:off x="6974904" y="6453337"/>
            <a:ext cx="2133600" cy="365125"/>
          </a:xfrm>
          <a:prstGeom prst="rect">
            <a:avLst/>
          </a:prstGeo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900"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4" name="直線コネクタ 3">
            <a:extLst>
              <a:ext uri="{FF2B5EF4-FFF2-40B4-BE49-F238E27FC236}">
                <a16:creationId xmlns:a16="http://schemas.microsoft.com/office/drawing/2014/main" id="{EA76DB85-D0BD-16C3-05AB-8C43CAA0CB58}"/>
              </a:ext>
            </a:extLst>
          </p:cNvPr>
          <p:cNvCxnSpPr>
            <a:cxnSpLocks/>
          </p:cNvCxnSpPr>
          <p:nvPr userDrawn="1"/>
        </p:nvCxnSpPr>
        <p:spPr>
          <a:xfrm>
            <a:off x="6922" y="823530"/>
            <a:ext cx="8640000" cy="0"/>
          </a:xfrm>
          <a:prstGeom prst="line">
            <a:avLst/>
          </a:prstGeom>
          <a:ln w="28575">
            <a:solidFill>
              <a:srgbClr val="D1ED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917041"/>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2020/11</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7C21E64-8481-41E9-8D52-8F84C20010B7}" type="slidenum">
              <a:rPr kumimoji="1" lang="ja-JP" altLang="en-US" smtClean="0"/>
              <a:t>‹#›</a:t>
            </a:fld>
            <a:endParaRPr kumimoji="1" lang="ja-JP" altLang="en-US"/>
          </a:p>
        </p:txBody>
      </p:sp>
    </p:spTree>
    <p:extLst>
      <p:ext uri="{BB962C8B-B14F-4D97-AF65-F5344CB8AC3E}">
        <p14:creationId xmlns:p14="http://schemas.microsoft.com/office/powerpoint/2010/main" val="356487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31" indent="0" algn="ctr">
              <a:buNone/>
              <a:defRPr>
                <a:solidFill>
                  <a:schemeClr val="tx1">
                    <a:tint val="75000"/>
                  </a:schemeClr>
                </a:solidFill>
              </a:defRPr>
            </a:lvl2pPr>
            <a:lvl3pPr marL="844061" indent="0" algn="ctr">
              <a:buNone/>
              <a:defRPr>
                <a:solidFill>
                  <a:schemeClr val="tx1">
                    <a:tint val="75000"/>
                  </a:schemeClr>
                </a:solidFill>
              </a:defRPr>
            </a:lvl3pPr>
            <a:lvl4pPr marL="1266093" indent="0" algn="ctr">
              <a:buNone/>
              <a:defRPr>
                <a:solidFill>
                  <a:schemeClr val="tx1">
                    <a:tint val="75000"/>
                  </a:schemeClr>
                </a:solidFill>
              </a:defRPr>
            </a:lvl4pPr>
            <a:lvl5pPr marL="1688123" indent="0" algn="ctr">
              <a:buNone/>
              <a:defRPr>
                <a:solidFill>
                  <a:schemeClr val="tx1">
                    <a:tint val="75000"/>
                  </a:schemeClr>
                </a:solidFill>
              </a:defRPr>
            </a:lvl5pPr>
            <a:lvl6pPr marL="2110154" indent="0" algn="ctr">
              <a:buNone/>
              <a:defRPr>
                <a:solidFill>
                  <a:schemeClr val="tx1">
                    <a:tint val="75000"/>
                  </a:schemeClr>
                </a:solidFill>
              </a:defRPr>
            </a:lvl6pPr>
            <a:lvl7pPr marL="2532184" indent="0" algn="ctr">
              <a:buNone/>
              <a:defRPr>
                <a:solidFill>
                  <a:schemeClr val="tx1">
                    <a:tint val="75000"/>
                  </a:schemeClr>
                </a:solidFill>
              </a:defRPr>
            </a:lvl7pPr>
            <a:lvl8pPr marL="2954215" indent="0" algn="ctr">
              <a:buNone/>
              <a:defRPr>
                <a:solidFill>
                  <a:schemeClr val="tx1">
                    <a:tint val="75000"/>
                  </a:schemeClr>
                </a:solidFill>
              </a:defRPr>
            </a:lvl8pPr>
            <a:lvl9pPr marL="337624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13CC632-5231-444B-9981-B4056F8A94FB}" type="datetime1">
              <a:rPr kumimoji="1" lang="ja-JP" altLang="en-US" smtClean="0"/>
              <a:t>2025/7/23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41254202"/>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 スライド②">
    <p:spTree>
      <p:nvGrpSpPr>
        <p:cNvPr id="1" name=""/>
        <p:cNvGrpSpPr/>
        <p:nvPr/>
      </p:nvGrpSpPr>
      <p:grpSpPr>
        <a:xfrm>
          <a:off x="0" y="0"/>
          <a:ext cx="0" cy="0"/>
          <a:chOff x="0" y="0"/>
          <a:chExt cx="0" cy="0"/>
        </a:xfrm>
      </p:grpSpPr>
      <p:sp>
        <p:nvSpPr>
          <p:cNvPr id="13" name="テキスト プレースホルダー 18">
            <a:extLst>
              <a:ext uri="{FF2B5EF4-FFF2-40B4-BE49-F238E27FC236}">
                <a16:creationId xmlns:a16="http://schemas.microsoft.com/office/drawing/2014/main" id="{CC237073-DB9E-B9D0-4447-D20FD7B42149}"/>
              </a:ext>
            </a:extLst>
          </p:cNvPr>
          <p:cNvSpPr>
            <a:spLocks noGrp="1"/>
          </p:cNvSpPr>
          <p:nvPr>
            <p:ph type="body" sz="quarter" idx="11"/>
          </p:nvPr>
        </p:nvSpPr>
        <p:spPr>
          <a:xfrm>
            <a:off x="5220073" y="156220"/>
            <a:ext cx="3463316" cy="496888"/>
          </a:xfrm>
        </p:spPr>
        <p:txBody>
          <a:bodyPr>
            <a:noAutofit/>
          </a:bodyPr>
          <a:lstStyle>
            <a:lvl1pPr marL="0" indent="0" algn="r">
              <a:buNone/>
              <a:defRPr sz="1500">
                <a:solidFill>
                  <a:schemeClr val="tx1">
                    <a:lumMod val="75000"/>
                    <a:lumOff val="25000"/>
                  </a:schemeClr>
                </a:solidFill>
              </a:defRPr>
            </a:lvl1pPr>
            <a:lvl2pPr marL="316523" indent="0">
              <a:buNone/>
              <a:defRPr/>
            </a:lvl2pPr>
          </a:lstStyle>
          <a:p>
            <a:pPr lvl="0"/>
            <a:r>
              <a:rPr kumimoji="1" lang="ja-JP" altLang="en-US" dirty="0"/>
              <a:t>マスター テキストの書式設定</a:t>
            </a:r>
          </a:p>
        </p:txBody>
      </p:sp>
      <p:pic>
        <p:nvPicPr>
          <p:cNvPr id="3" name="図 2">
            <a:extLst>
              <a:ext uri="{FF2B5EF4-FFF2-40B4-BE49-F238E27FC236}">
                <a16:creationId xmlns:a16="http://schemas.microsoft.com/office/drawing/2014/main" id="{D3C72DDB-4BF4-B406-D7D1-2888EF5902F4}"/>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0658" y="156220"/>
            <a:ext cx="3463316" cy="582564"/>
          </a:xfrm>
          <a:prstGeom prst="rect">
            <a:avLst/>
          </a:prstGeom>
        </p:spPr>
      </p:pic>
    </p:spTree>
    <p:extLst>
      <p:ext uri="{BB962C8B-B14F-4D97-AF65-F5344CB8AC3E}">
        <p14:creationId xmlns:p14="http://schemas.microsoft.com/office/powerpoint/2010/main" val="1037387678"/>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46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1_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BD432D25-516C-472F-BACC-E3D8944E22DC}" type="datetime1">
              <a:rPr lang="ja-JP" altLang="en-US" smtClean="0"/>
              <a:t>2025/7/23</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BF4C80BF-6657-4096-9867-31E1C5302B15}" type="slidenum">
              <a:rPr lang="ja-JP" altLang="en-US" smtClean="0"/>
              <a:pPr>
                <a:defRPr/>
              </a:pPr>
              <a:t>‹#›</a:t>
            </a:fld>
            <a:endParaRPr lang="ja-JP" altLang="en-US"/>
          </a:p>
        </p:txBody>
      </p:sp>
    </p:spTree>
    <p:extLst>
      <p:ext uri="{BB962C8B-B14F-4D97-AF65-F5344CB8AC3E}">
        <p14:creationId xmlns:p14="http://schemas.microsoft.com/office/powerpoint/2010/main" val="445840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2630"/>
            <a:ext cx="8229600" cy="634082"/>
          </a:xfrm>
        </p:spPr>
        <p:txBody>
          <a:bodyPr anchor="ctr" anchorCtr="0">
            <a:noAutofit/>
          </a:bodyPr>
          <a:lstStyle>
            <a:lvl1pPr algn="l">
              <a:defRPr sz="2700">
                <a:solidFill>
                  <a:schemeClr val="tx1">
                    <a:lumMod val="75000"/>
                    <a:lumOff val="25000"/>
                  </a:schemeClr>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80730"/>
            <a:ext cx="8229600" cy="5145441"/>
          </a:xfrm>
        </p:spPr>
        <p:txBody>
          <a:bodyPr>
            <a:noAutofit/>
          </a:bodyPr>
          <a:lstStyle>
            <a:lvl1pPr>
              <a:lnSpc>
                <a:spcPct val="110000"/>
              </a:lnSpc>
              <a:defRPr sz="2400"/>
            </a:lvl1pPr>
            <a:lvl2pPr>
              <a:lnSpc>
                <a:spcPct val="110000"/>
              </a:lnSpc>
              <a:defRPr sz="2100"/>
            </a:lvl2pPr>
            <a:lvl3pPr>
              <a:lnSpc>
                <a:spcPct val="110000"/>
              </a:lnSpc>
              <a:defRPr sz="2100"/>
            </a:lvl3pPr>
            <a:lvl4pPr>
              <a:lnSpc>
                <a:spcPct val="110000"/>
              </a:lnSpc>
              <a:defRPr sz="2100"/>
            </a:lvl4pPr>
            <a:lvl5pPr>
              <a:lnSpc>
                <a:spcPct val="110000"/>
              </a:lnSpc>
              <a:defRPr sz="21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スライド番号プレースホルダー 10">
            <a:extLst>
              <a:ext uri="{FF2B5EF4-FFF2-40B4-BE49-F238E27FC236}">
                <a16:creationId xmlns:a16="http://schemas.microsoft.com/office/drawing/2014/main" id="{6C0A5A9F-3142-7982-C8C9-A5D7399B53A8}"/>
              </a:ext>
            </a:extLst>
          </p:cNvPr>
          <p:cNvSpPr>
            <a:spLocks noGrp="1"/>
          </p:cNvSpPr>
          <p:nvPr>
            <p:ph type="sldNum" sz="quarter" idx="12"/>
          </p:nvPr>
        </p:nvSpPr>
        <p:spPr>
          <a:xfrm>
            <a:off x="6974904" y="6453337"/>
            <a:ext cx="2133600" cy="365125"/>
          </a:xfrm>
          <a:prstGeom prst="rect">
            <a:avLst/>
          </a:prstGeo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900"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4" name="直線コネクタ 3">
            <a:extLst>
              <a:ext uri="{FF2B5EF4-FFF2-40B4-BE49-F238E27FC236}">
                <a16:creationId xmlns:a16="http://schemas.microsoft.com/office/drawing/2014/main" id="{EA76DB85-D0BD-16C3-05AB-8C43CAA0CB58}"/>
              </a:ext>
            </a:extLst>
          </p:cNvPr>
          <p:cNvCxnSpPr>
            <a:cxnSpLocks/>
          </p:cNvCxnSpPr>
          <p:nvPr userDrawn="1"/>
        </p:nvCxnSpPr>
        <p:spPr>
          <a:xfrm>
            <a:off x="6922" y="823530"/>
            <a:ext cx="8640000" cy="0"/>
          </a:xfrm>
          <a:prstGeom prst="line">
            <a:avLst/>
          </a:prstGeom>
          <a:ln w="28575">
            <a:solidFill>
              <a:srgbClr val="D1ED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818921"/>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②">
    <p:spTree>
      <p:nvGrpSpPr>
        <p:cNvPr id="1" name=""/>
        <p:cNvGrpSpPr/>
        <p:nvPr/>
      </p:nvGrpSpPr>
      <p:grpSpPr>
        <a:xfrm>
          <a:off x="0" y="0"/>
          <a:ext cx="0" cy="0"/>
          <a:chOff x="0" y="0"/>
          <a:chExt cx="0" cy="0"/>
        </a:xfrm>
      </p:grpSpPr>
      <p:sp>
        <p:nvSpPr>
          <p:cNvPr id="13" name="テキスト プレースホルダー 18">
            <a:extLst>
              <a:ext uri="{FF2B5EF4-FFF2-40B4-BE49-F238E27FC236}">
                <a16:creationId xmlns:a16="http://schemas.microsoft.com/office/drawing/2014/main" id="{CC237073-DB9E-B9D0-4447-D20FD7B42149}"/>
              </a:ext>
            </a:extLst>
          </p:cNvPr>
          <p:cNvSpPr>
            <a:spLocks noGrp="1"/>
          </p:cNvSpPr>
          <p:nvPr>
            <p:ph type="body" sz="quarter" idx="11"/>
          </p:nvPr>
        </p:nvSpPr>
        <p:spPr>
          <a:xfrm>
            <a:off x="5220073" y="156220"/>
            <a:ext cx="3463316" cy="496888"/>
          </a:xfrm>
        </p:spPr>
        <p:txBody>
          <a:bodyPr>
            <a:noAutofit/>
          </a:bodyPr>
          <a:lstStyle>
            <a:lvl1pPr marL="0" indent="0" algn="r">
              <a:buNone/>
              <a:defRPr sz="1500">
                <a:solidFill>
                  <a:schemeClr val="tx1">
                    <a:lumMod val="75000"/>
                    <a:lumOff val="25000"/>
                  </a:schemeClr>
                </a:solidFill>
              </a:defRPr>
            </a:lvl1pPr>
            <a:lvl2pPr marL="316523" indent="0">
              <a:buNone/>
              <a:defRPr/>
            </a:lvl2pPr>
          </a:lstStyle>
          <a:p>
            <a:pPr lvl="0"/>
            <a:r>
              <a:rPr kumimoji="1" lang="ja-JP" altLang="en-US" dirty="0"/>
              <a:t>マスター テキストの書式設定</a:t>
            </a:r>
          </a:p>
        </p:txBody>
      </p:sp>
      <p:sp>
        <p:nvSpPr>
          <p:cNvPr id="2" name="Rectangle 5">
            <a:extLst>
              <a:ext uri="{FF2B5EF4-FFF2-40B4-BE49-F238E27FC236}">
                <a16:creationId xmlns:a16="http://schemas.microsoft.com/office/drawing/2014/main" id="{C61787D0-C875-2854-C817-D35532F556E1}"/>
              </a:ext>
            </a:extLst>
          </p:cNvPr>
          <p:cNvSpPr>
            <a:spLocks noChangeArrowheads="1"/>
          </p:cNvSpPr>
          <p:nvPr userDrawn="1"/>
        </p:nvSpPr>
        <p:spPr bwMode="auto">
          <a:xfrm>
            <a:off x="0" y="6540531"/>
            <a:ext cx="9143998" cy="17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33062" rtl="0" eaLnBrk="0" fontAlgn="base" latinLnBrk="0" hangingPunct="0">
              <a:lnSpc>
                <a:spcPct val="100000"/>
              </a:lnSpc>
              <a:spcBef>
                <a:spcPct val="0"/>
              </a:spcBef>
              <a:spcAft>
                <a:spcPct val="0"/>
              </a:spcAft>
              <a:buClrTx/>
              <a:buSzTx/>
              <a:buFontTx/>
              <a:buNone/>
              <a:tabLst/>
              <a:defRPr/>
            </a:pPr>
            <a:r>
              <a:rPr kumimoji="0" lang="en-US" altLang="ja-JP" sz="750" b="0"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©202</a:t>
            </a:r>
            <a:r>
              <a:rPr kumimoji="0" lang="ja-JP" altLang="en-US" sz="750" b="0"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５</a:t>
            </a:r>
            <a:r>
              <a:rPr kumimoji="0" lang="en-US" altLang="ja-JP" sz="750" b="0"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 JSCP</a:t>
            </a:r>
            <a:endParaRPr kumimoji="0" lang="ja-JP" altLang="ja-JP" sz="525" b="0" i="0" u="none" strike="noStrike" kern="1200" cap="none" spc="0" normalizeH="0" baseline="0" noProof="0" dirty="0">
              <a:ln>
                <a:noFill/>
              </a:ln>
              <a:solidFill>
                <a:prstClr val="black">
                  <a:lumMod val="75000"/>
                  <a:lumOff val="2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3" name="図 2">
            <a:extLst>
              <a:ext uri="{FF2B5EF4-FFF2-40B4-BE49-F238E27FC236}">
                <a16:creationId xmlns:a16="http://schemas.microsoft.com/office/drawing/2014/main" id="{D3C72DDB-4BF4-B406-D7D1-2888EF5902F4}"/>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0658" y="156220"/>
            <a:ext cx="3463316" cy="582564"/>
          </a:xfrm>
          <a:prstGeom prst="rect">
            <a:avLst/>
          </a:prstGeom>
        </p:spPr>
      </p:pic>
    </p:spTree>
    <p:extLst>
      <p:ext uri="{BB962C8B-B14F-4D97-AF65-F5344CB8AC3E}">
        <p14:creationId xmlns:p14="http://schemas.microsoft.com/office/powerpoint/2010/main" val="2340089248"/>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pos="546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0A0036-9A5F-47E9-B72A-6D01DA54F8ED}" type="datetime1">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2025/7/23</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2163254993"/>
      </p:ext>
    </p:extLst>
  </p:cSld>
  <p:clrMap bg1="lt1" tx1="dk1" bg2="lt2" tx2="dk2" accent1="accent1" accent2="accent2" accent3="accent3" accent4="accent4" accent5="accent5" accent6="accent6" hlink="hlink" folHlink="folHlink"/>
  <p:sldLayoutIdLst>
    <p:sldLayoutId id="2147483727" r:id="rId1"/>
    <p:sldLayoutId id="2147483733" r:id="rId2"/>
    <p:sldLayoutId id="2147483734" r:id="rId3"/>
    <p:sldLayoutId id="2147483735" r:id="rId4"/>
    <p:sldLayoutId id="2147483741" r:id="rId5"/>
  </p:sldLayoutIdLst>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hf hdr="0" ftr="0" dt="0"/>
  <p:txStyles>
    <p:titleStyle>
      <a:lvl1pPr algn="ctr" defTabSz="633046" rtl="0" eaLnBrk="1" latinLnBrk="0" hangingPunct="1">
        <a:spcBef>
          <a:spcPct val="0"/>
        </a:spcBef>
        <a:buNone/>
        <a:defRPr kumimoji="1" sz="30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j-cs"/>
        </a:defRPr>
      </a:lvl1pPr>
    </p:titleStyle>
    <p:bodyStyle>
      <a:lvl1pPr marL="237392" indent="-237392" algn="l" defTabSz="633046"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514351" indent="-197828"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791308"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107831"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424354"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174087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400"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923"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44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3046" rtl="0" eaLnBrk="1" latinLnBrk="0" hangingPunct="1">
        <a:defRPr kumimoji="1" sz="1247" kern="1200">
          <a:solidFill>
            <a:schemeClr val="tx1"/>
          </a:solidFill>
          <a:latin typeface="+mn-lt"/>
          <a:ea typeface="+mn-ea"/>
          <a:cs typeface="+mn-cs"/>
        </a:defRPr>
      </a:lvl1pPr>
      <a:lvl2pPr marL="316523" algn="l" defTabSz="633046" rtl="0" eaLnBrk="1" latinLnBrk="0" hangingPunct="1">
        <a:defRPr kumimoji="1" sz="1247" kern="1200">
          <a:solidFill>
            <a:schemeClr val="tx1"/>
          </a:solidFill>
          <a:latin typeface="+mn-lt"/>
          <a:ea typeface="+mn-ea"/>
          <a:cs typeface="+mn-cs"/>
        </a:defRPr>
      </a:lvl2pPr>
      <a:lvl3pPr marL="633046" algn="l" defTabSz="633046" rtl="0" eaLnBrk="1" latinLnBrk="0" hangingPunct="1">
        <a:defRPr kumimoji="1" sz="1247" kern="1200">
          <a:solidFill>
            <a:schemeClr val="tx1"/>
          </a:solidFill>
          <a:latin typeface="+mn-lt"/>
          <a:ea typeface="+mn-ea"/>
          <a:cs typeface="+mn-cs"/>
        </a:defRPr>
      </a:lvl3pPr>
      <a:lvl4pPr marL="949570" algn="l" defTabSz="633046" rtl="0" eaLnBrk="1" latinLnBrk="0" hangingPunct="1">
        <a:defRPr kumimoji="1" sz="1247" kern="1200">
          <a:solidFill>
            <a:schemeClr val="tx1"/>
          </a:solidFill>
          <a:latin typeface="+mn-lt"/>
          <a:ea typeface="+mn-ea"/>
          <a:cs typeface="+mn-cs"/>
        </a:defRPr>
      </a:lvl4pPr>
      <a:lvl5pPr marL="1266092" algn="l" defTabSz="633046" rtl="0" eaLnBrk="1" latinLnBrk="0" hangingPunct="1">
        <a:defRPr kumimoji="1" sz="1247" kern="1200">
          <a:solidFill>
            <a:schemeClr val="tx1"/>
          </a:solidFill>
          <a:latin typeface="+mn-lt"/>
          <a:ea typeface="+mn-ea"/>
          <a:cs typeface="+mn-cs"/>
        </a:defRPr>
      </a:lvl5pPr>
      <a:lvl6pPr marL="1582616" algn="l" defTabSz="633046" rtl="0" eaLnBrk="1" latinLnBrk="0" hangingPunct="1">
        <a:defRPr kumimoji="1" sz="1247" kern="1200">
          <a:solidFill>
            <a:schemeClr val="tx1"/>
          </a:solidFill>
          <a:latin typeface="+mn-lt"/>
          <a:ea typeface="+mn-ea"/>
          <a:cs typeface="+mn-cs"/>
        </a:defRPr>
      </a:lvl6pPr>
      <a:lvl7pPr marL="1899138" algn="l" defTabSz="633046" rtl="0" eaLnBrk="1" latinLnBrk="0" hangingPunct="1">
        <a:defRPr kumimoji="1" sz="1247" kern="1200">
          <a:solidFill>
            <a:schemeClr val="tx1"/>
          </a:solidFill>
          <a:latin typeface="+mn-lt"/>
          <a:ea typeface="+mn-ea"/>
          <a:cs typeface="+mn-cs"/>
        </a:defRPr>
      </a:lvl7pPr>
      <a:lvl8pPr marL="2215661" algn="l" defTabSz="633046" rtl="0" eaLnBrk="1" latinLnBrk="0" hangingPunct="1">
        <a:defRPr kumimoji="1" sz="1247" kern="1200">
          <a:solidFill>
            <a:schemeClr val="tx1"/>
          </a:solidFill>
          <a:latin typeface="+mn-lt"/>
          <a:ea typeface="+mn-ea"/>
          <a:cs typeface="+mn-cs"/>
        </a:defRPr>
      </a:lvl8pPr>
      <a:lvl9pPr marL="2532185" algn="l" defTabSz="633046"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0A0036-9A5F-47E9-B72A-6D01DA54F8ED}" type="datetime1">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2025/7/23</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886738299"/>
      </p:ext>
    </p:extLst>
  </p:cSld>
  <p:clrMap bg1="lt1" tx1="dk1" bg2="lt2" tx2="dk2" accent1="accent1" accent2="accent2" accent3="accent3" accent4="accent4" accent5="accent5" accent6="accent6" hlink="hlink" folHlink="folHlink"/>
  <p:sldLayoutIdLst>
    <p:sldLayoutId id="2147483725" r:id="rId1"/>
  </p:sldLayoutIdLst>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hf hdr="0" ftr="0" dt="0"/>
  <p:txStyles>
    <p:titleStyle>
      <a:lvl1pPr algn="ctr" defTabSz="633046" rtl="0" eaLnBrk="1" latinLnBrk="0" hangingPunct="1">
        <a:spcBef>
          <a:spcPct val="0"/>
        </a:spcBef>
        <a:buNone/>
        <a:defRPr kumimoji="1" sz="30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j-cs"/>
        </a:defRPr>
      </a:lvl1pPr>
    </p:titleStyle>
    <p:bodyStyle>
      <a:lvl1pPr marL="237392" indent="-237392" algn="l" defTabSz="633046"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514351" indent="-197828"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791308"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107831"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424354"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174087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400"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923"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44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3046" rtl="0" eaLnBrk="1" latinLnBrk="0" hangingPunct="1">
        <a:defRPr kumimoji="1" sz="1247" kern="1200">
          <a:solidFill>
            <a:schemeClr val="tx1"/>
          </a:solidFill>
          <a:latin typeface="+mn-lt"/>
          <a:ea typeface="+mn-ea"/>
          <a:cs typeface="+mn-cs"/>
        </a:defRPr>
      </a:lvl1pPr>
      <a:lvl2pPr marL="316523" algn="l" defTabSz="633046" rtl="0" eaLnBrk="1" latinLnBrk="0" hangingPunct="1">
        <a:defRPr kumimoji="1" sz="1247" kern="1200">
          <a:solidFill>
            <a:schemeClr val="tx1"/>
          </a:solidFill>
          <a:latin typeface="+mn-lt"/>
          <a:ea typeface="+mn-ea"/>
          <a:cs typeface="+mn-cs"/>
        </a:defRPr>
      </a:lvl2pPr>
      <a:lvl3pPr marL="633046" algn="l" defTabSz="633046" rtl="0" eaLnBrk="1" latinLnBrk="0" hangingPunct="1">
        <a:defRPr kumimoji="1" sz="1247" kern="1200">
          <a:solidFill>
            <a:schemeClr val="tx1"/>
          </a:solidFill>
          <a:latin typeface="+mn-lt"/>
          <a:ea typeface="+mn-ea"/>
          <a:cs typeface="+mn-cs"/>
        </a:defRPr>
      </a:lvl3pPr>
      <a:lvl4pPr marL="949570" algn="l" defTabSz="633046" rtl="0" eaLnBrk="1" latinLnBrk="0" hangingPunct="1">
        <a:defRPr kumimoji="1" sz="1247" kern="1200">
          <a:solidFill>
            <a:schemeClr val="tx1"/>
          </a:solidFill>
          <a:latin typeface="+mn-lt"/>
          <a:ea typeface="+mn-ea"/>
          <a:cs typeface="+mn-cs"/>
        </a:defRPr>
      </a:lvl4pPr>
      <a:lvl5pPr marL="1266092" algn="l" defTabSz="633046" rtl="0" eaLnBrk="1" latinLnBrk="0" hangingPunct="1">
        <a:defRPr kumimoji="1" sz="1247" kern="1200">
          <a:solidFill>
            <a:schemeClr val="tx1"/>
          </a:solidFill>
          <a:latin typeface="+mn-lt"/>
          <a:ea typeface="+mn-ea"/>
          <a:cs typeface="+mn-cs"/>
        </a:defRPr>
      </a:lvl5pPr>
      <a:lvl6pPr marL="1582616" algn="l" defTabSz="633046" rtl="0" eaLnBrk="1" latinLnBrk="0" hangingPunct="1">
        <a:defRPr kumimoji="1" sz="1247" kern="1200">
          <a:solidFill>
            <a:schemeClr val="tx1"/>
          </a:solidFill>
          <a:latin typeface="+mn-lt"/>
          <a:ea typeface="+mn-ea"/>
          <a:cs typeface="+mn-cs"/>
        </a:defRPr>
      </a:lvl6pPr>
      <a:lvl7pPr marL="1899138" algn="l" defTabSz="633046" rtl="0" eaLnBrk="1" latinLnBrk="0" hangingPunct="1">
        <a:defRPr kumimoji="1" sz="1247" kern="1200">
          <a:solidFill>
            <a:schemeClr val="tx1"/>
          </a:solidFill>
          <a:latin typeface="+mn-lt"/>
          <a:ea typeface="+mn-ea"/>
          <a:cs typeface="+mn-cs"/>
        </a:defRPr>
      </a:lvl7pPr>
      <a:lvl8pPr marL="2215661" algn="l" defTabSz="633046" rtl="0" eaLnBrk="1" latinLnBrk="0" hangingPunct="1">
        <a:defRPr kumimoji="1" sz="1247" kern="1200">
          <a:solidFill>
            <a:schemeClr val="tx1"/>
          </a:solidFill>
          <a:latin typeface="+mn-lt"/>
          <a:ea typeface="+mn-ea"/>
          <a:cs typeface="+mn-cs"/>
        </a:defRPr>
      </a:lvl8pPr>
      <a:lvl9pPr marL="2532185" algn="l" defTabSz="633046"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0A0036-9A5F-47E9-B72A-6D01DA54F8ED}" type="datetime1">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2025/7/23</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831">
                <a:solidFill>
                  <a:schemeClr val="tx1">
                    <a:tint val="75000"/>
                  </a:schemeClr>
                </a:solidFill>
                <a:latin typeface="UD デジタル 教科書体 NK-R" panose="02020400000000000000" pitchFamily="18" charset="-128"/>
                <a:ea typeface="UD デジタル 教科書体 NK-R" panose="02020400000000000000" pitchFamily="18"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831"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831" b="0" i="0" u="none" strike="noStrike" kern="1200" cap="none" spc="0" normalizeH="0" baseline="0" noProof="0" dirty="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113355160"/>
      </p:ext>
    </p:extLst>
  </p:cSld>
  <p:clrMap bg1="lt1" tx1="dk1" bg2="lt2" tx2="dk2" accent1="accent1" accent2="accent2" accent3="accent3" accent4="accent4" accent5="accent5" accent6="accent6" hlink="hlink" folHlink="folHlink"/>
  <p:sldLayoutIdLst>
    <p:sldLayoutId id="2147483722" r:id="rId1"/>
  </p:sldLayoutIdLst>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hf hdr="0" ftr="0" dt="0"/>
  <p:txStyles>
    <p:titleStyle>
      <a:lvl1pPr algn="ctr" defTabSz="633046" rtl="0" eaLnBrk="1" latinLnBrk="0" hangingPunct="1">
        <a:spcBef>
          <a:spcPct val="0"/>
        </a:spcBef>
        <a:buNone/>
        <a:defRPr kumimoji="1" sz="30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j-cs"/>
        </a:defRPr>
      </a:lvl1pPr>
    </p:titleStyle>
    <p:bodyStyle>
      <a:lvl1pPr marL="237392" indent="-237392" algn="l" defTabSz="633046"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514351" indent="-197828"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791308"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107831"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424354" indent="-158261" algn="l" defTabSz="633046" rtl="0" eaLnBrk="1" latinLnBrk="0" hangingPunct="1">
        <a:lnSpc>
          <a:spcPct val="110000"/>
        </a:lnSpc>
        <a:spcBef>
          <a:spcPct val="20000"/>
        </a:spcBef>
        <a:buFont typeface="Arial" pitchFamily="34" charset="0"/>
        <a:buChar char="»"/>
        <a:defRPr kumimoji="1" sz="18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174087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400"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923"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44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9pPr>
    </p:bodyStyle>
    <p:otherStyle>
      <a:defPPr>
        <a:defRPr lang="ja-JP"/>
      </a:defPPr>
      <a:lvl1pPr marL="0" algn="l" defTabSz="633046" rtl="0" eaLnBrk="1" latinLnBrk="0" hangingPunct="1">
        <a:defRPr kumimoji="1" sz="1247" kern="1200">
          <a:solidFill>
            <a:schemeClr val="tx1"/>
          </a:solidFill>
          <a:latin typeface="+mn-lt"/>
          <a:ea typeface="+mn-ea"/>
          <a:cs typeface="+mn-cs"/>
        </a:defRPr>
      </a:lvl1pPr>
      <a:lvl2pPr marL="316523" algn="l" defTabSz="633046" rtl="0" eaLnBrk="1" latinLnBrk="0" hangingPunct="1">
        <a:defRPr kumimoji="1" sz="1247" kern="1200">
          <a:solidFill>
            <a:schemeClr val="tx1"/>
          </a:solidFill>
          <a:latin typeface="+mn-lt"/>
          <a:ea typeface="+mn-ea"/>
          <a:cs typeface="+mn-cs"/>
        </a:defRPr>
      </a:lvl2pPr>
      <a:lvl3pPr marL="633046" algn="l" defTabSz="633046" rtl="0" eaLnBrk="1" latinLnBrk="0" hangingPunct="1">
        <a:defRPr kumimoji="1" sz="1247" kern="1200">
          <a:solidFill>
            <a:schemeClr val="tx1"/>
          </a:solidFill>
          <a:latin typeface="+mn-lt"/>
          <a:ea typeface="+mn-ea"/>
          <a:cs typeface="+mn-cs"/>
        </a:defRPr>
      </a:lvl3pPr>
      <a:lvl4pPr marL="949570" algn="l" defTabSz="633046" rtl="0" eaLnBrk="1" latinLnBrk="0" hangingPunct="1">
        <a:defRPr kumimoji="1" sz="1247" kern="1200">
          <a:solidFill>
            <a:schemeClr val="tx1"/>
          </a:solidFill>
          <a:latin typeface="+mn-lt"/>
          <a:ea typeface="+mn-ea"/>
          <a:cs typeface="+mn-cs"/>
        </a:defRPr>
      </a:lvl4pPr>
      <a:lvl5pPr marL="1266092" algn="l" defTabSz="633046" rtl="0" eaLnBrk="1" latinLnBrk="0" hangingPunct="1">
        <a:defRPr kumimoji="1" sz="1247" kern="1200">
          <a:solidFill>
            <a:schemeClr val="tx1"/>
          </a:solidFill>
          <a:latin typeface="+mn-lt"/>
          <a:ea typeface="+mn-ea"/>
          <a:cs typeface="+mn-cs"/>
        </a:defRPr>
      </a:lvl5pPr>
      <a:lvl6pPr marL="1582616" algn="l" defTabSz="633046" rtl="0" eaLnBrk="1" latinLnBrk="0" hangingPunct="1">
        <a:defRPr kumimoji="1" sz="1247" kern="1200">
          <a:solidFill>
            <a:schemeClr val="tx1"/>
          </a:solidFill>
          <a:latin typeface="+mn-lt"/>
          <a:ea typeface="+mn-ea"/>
          <a:cs typeface="+mn-cs"/>
        </a:defRPr>
      </a:lvl6pPr>
      <a:lvl7pPr marL="1899138" algn="l" defTabSz="633046" rtl="0" eaLnBrk="1" latinLnBrk="0" hangingPunct="1">
        <a:defRPr kumimoji="1" sz="1247" kern="1200">
          <a:solidFill>
            <a:schemeClr val="tx1"/>
          </a:solidFill>
          <a:latin typeface="+mn-lt"/>
          <a:ea typeface="+mn-ea"/>
          <a:cs typeface="+mn-cs"/>
        </a:defRPr>
      </a:lvl7pPr>
      <a:lvl8pPr marL="2215661" algn="l" defTabSz="633046" rtl="0" eaLnBrk="1" latinLnBrk="0" hangingPunct="1">
        <a:defRPr kumimoji="1" sz="1247" kern="1200">
          <a:solidFill>
            <a:schemeClr val="tx1"/>
          </a:solidFill>
          <a:latin typeface="+mn-lt"/>
          <a:ea typeface="+mn-ea"/>
          <a:cs typeface="+mn-cs"/>
        </a:defRPr>
      </a:lvl8pPr>
      <a:lvl9pPr marL="2532185" algn="l" defTabSz="633046"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83A109F-7DC2-9364-9B26-56DAAEEEC5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7" y="0"/>
            <a:ext cx="877598" cy="1020800"/>
          </a:xfrm>
          <a:prstGeom prst="rect">
            <a:avLst/>
          </a:prstGeom>
          <a:noFill/>
          <a:ln w="9525">
            <a:noFill/>
            <a:miter lim="800000"/>
            <a:headEnd/>
            <a:tailEnd/>
          </a:ln>
        </p:spPr>
      </p:pic>
      <p:sp>
        <p:nvSpPr>
          <p:cNvPr id="2" name="タイトル 4">
            <a:extLst>
              <a:ext uri="{FF2B5EF4-FFF2-40B4-BE49-F238E27FC236}">
                <a16:creationId xmlns:a16="http://schemas.microsoft.com/office/drawing/2014/main" id="{2433B90B-4119-13CE-3955-99D94B69E6D9}"/>
              </a:ext>
            </a:extLst>
          </p:cNvPr>
          <p:cNvSpPr txBox="1">
            <a:spLocks/>
          </p:cNvSpPr>
          <p:nvPr/>
        </p:nvSpPr>
        <p:spPr>
          <a:xfrm>
            <a:off x="628650" y="2495549"/>
            <a:ext cx="7886700" cy="2234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a:t>
            </a:r>
            <a:r>
              <a:rPr lang="en-US" altLang="ja-JP" sz="3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SOS</a:t>
            </a:r>
            <a:r>
              <a:rPr lang="ja-JP" altLang="en-US" sz="3600"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の出し方に関する教育」とは</a:t>
            </a:r>
            <a:endParaRPr lang="ja-JP" altLang="en-US" sz="3600" dirty="0">
              <a:solidFill>
                <a:srgbClr val="C00000"/>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4">
            <a:extLst>
              <a:ext uri="{FF2B5EF4-FFF2-40B4-BE49-F238E27FC236}">
                <a16:creationId xmlns:a16="http://schemas.microsoft.com/office/drawing/2014/main" id="{D67F883B-1132-0C2A-617C-39AA2C7F73EE}"/>
              </a:ext>
            </a:extLst>
          </p:cNvPr>
          <p:cNvSpPr txBox="1">
            <a:spLocks/>
          </p:cNvSpPr>
          <p:nvPr/>
        </p:nvSpPr>
        <p:spPr>
          <a:xfrm>
            <a:off x="6974904" y="645333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026F011-1D1E-4A20-8193-E3E01D574FB1}" type="slidenum">
              <a:rPr kumimoji="1" lang="ja-JP" altLang="en-US" sz="900" b="0" i="0" u="none" strike="noStrike" kern="1200" cap="none" spc="0" normalizeH="0" baseline="0" noProof="0" smtClean="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1" lang="ja-JP" altLang="en-US" sz="900" b="0" i="0" u="none" strike="noStrike" kern="1200" cap="none" spc="0" normalizeH="0" baseline="0" noProof="0">
              <a:ln>
                <a:noFill/>
              </a:ln>
              <a:solidFill>
                <a:prstClr val="black">
                  <a:tint val="75000"/>
                </a:prst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テキスト ボックス 4">
            <a:extLst>
              <a:ext uri="{FF2B5EF4-FFF2-40B4-BE49-F238E27FC236}">
                <a16:creationId xmlns:a16="http://schemas.microsoft.com/office/drawing/2014/main" id="{974C77D1-3020-6319-3AFC-1B359D677E9D}"/>
              </a:ext>
            </a:extLst>
          </p:cNvPr>
          <p:cNvSpPr txBox="1"/>
          <p:nvPr/>
        </p:nvSpPr>
        <p:spPr>
          <a:xfrm>
            <a:off x="2595716" y="5597401"/>
            <a:ext cx="6268065" cy="369332"/>
          </a:xfrm>
          <a:prstGeom prst="rect">
            <a:avLst/>
          </a:prstGeom>
          <a:noFill/>
        </p:spPr>
        <p:txBody>
          <a:bodyPr wrap="square">
            <a:spAutoFit/>
          </a:bodyPr>
          <a:lstStyle/>
          <a:p>
            <a:r>
              <a:rPr lang="ja-JP" altLang="en-US" dirty="0"/>
              <a:t>岐阜県版</a:t>
            </a:r>
            <a:r>
              <a:rPr lang="en-US" altLang="ja-JP" dirty="0"/>
              <a:t>『</a:t>
            </a:r>
            <a:r>
              <a:rPr lang="ja-JP" altLang="en-US" dirty="0"/>
              <a:t>ＳＯＳの出し方に関する教育のガイドブック</a:t>
            </a:r>
            <a:r>
              <a:rPr lang="en-US" altLang="ja-JP" dirty="0"/>
              <a:t>』</a:t>
            </a:r>
            <a:r>
              <a:rPr lang="ja-JP" altLang="en-US" dirty="0"/>
              <a:t>を中心に </a:t>
            </a:r>
          </a:p>
        </p:txBody>
      </p:sp>
    </p:spTree>
    <p:extLst>
      <p:ext uri="{BB962C8B-B14F-4D97-AF65-F5344CB8AC3E}">
        <p14:creationId xmlns:p14="http://schemas.microsoft.com/office/powerpoint/2010/main" val="3581728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40E2C-5606-5DEF-DBEB-63903928F27F}"/>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E8AC9697-2A47-B3A1-5EEB-0F446E3831F7}"/>
              </a:ext>
            </a:extLst>
          </p:cNvPr>
          <p:cNvSpPr>
            <a:spLocks noGrp="1"/>
          </p:cNvSpPr>
          <p:nvPr>
            <p:ph type="title"/>
          </p:nvPr>
        </p:nvSpPr>
        <p:spPr>
          <a:xfrm>
            <a:off x="323528" y="2124634"/>
            <a:ext cx="8640960" cy="2018366"/>
          </a:xfrm>
        </p:spPr>
        <p:txBody>
          <a:bodyPr>
            <a:normAutofit/>
          </a:bodyPr>
          <a:lstStyle/>
          <a:p>
            <a:r>
              <a:rPr lang="ja-JP" altLang="en-US" sz="4400" dirty="0"/>
              <a:t>法的な位置づけ</a:t>
            </a:r>
            <a:br>
              <a:rPr lang="en-US" altLang="ja-JP" sz="4400" dirty="0"/>
            </a:br>
            <a:r>
              <a:rPr lang="ja-JP" altLang="en-US" sz="4400" dirty="0"/>
              <a:t>（根　　拠）</a:t>
            </a:r>
          </a:p>
        </p:txBody>
      </p:sp>
      <p:sp>
        <p:nvSpPr>
          <p:cNvPr id="3" name="スライド番号プレースホルダー 2">
            <a:extLst>
              <a:ext uri="{FF2B5EF4-FFF2-40B4-BE49-F238E27FC236}">
                <a16:creationId xmlns:a16="http://schemas.microsoft.com/office/drawing/2014/main" id="{F60FEE4A-B3E5-1673-E84F-6E39429E5116}"/>
              </a:ext>
            </a:extLst>
          </p:cNvPr>
          <p:cNvSpPr>
            <a:spLocks noGrp="1"/>
          </p:cNvSpPr>
          <p:nvPr>
            <p:ph type="sldNum" sz="quarter" idx="12"/>
          </p:nvPr>
        </p:nvSpPr>
        <p:spPr/>
        <p:txBody>
          <a:bodyPr/>
          <a:lstStyle/>
          <a:p>
            <a:fld id="{9E2A29CB-BA86-48A6-80E1-CB8750A963B5}" type="slidenum">
              <a:rPr kumimoji="1" lang="ja-JP" altLang="en-US" smtClean="0"/>
              <a:t>1</a:t>
            </a:fld>
            <a:endParaRPr kumimoji="1" lang="ja-JP" altLang="en-US"/>
          </a:p>
        </p:txBody>
      </p:sp>
    </p:spTree>
    <p:extLst>
      <p:ext uri="{BB962C8B-B14F-4D97-AF65-F5344CB8AC3E}">
        <p14:creationId xmlns:p14="http://schemas.microsoft.com/office/powerpoint/2010/main" val="516939506"/>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754F329-468C-7AAE-44BA-98BA889F0274}"/>
              </a:ext>
            </a:extLst>
          </p:cNvPr>
          <p:cNvSpPr>
            <a:spLocks noGrp="1"/>
          </p:cNvSpPr>
          <p:nvPr>
            <p:ph type="sldNum" sz="quarter" idx="12"/>
          </p:nvPr>
        </p:nvSpPr>
        <p:spPr/>
        <p:txBody>
          <a:bodyPr/>
          <a:lstStyle/>
          <a:p>
            <a:pPr>
              <a:defRPr/>
            </a:pPr>
            <a:fld id="{BF4C80BF-6657-4096-9867-31E1C5302B15}" type="slidenum">
              <a:rPr lang="ja-JP" altLang="en-US" smtClean="0"/>
              <a:pPr>
                <a:defRPr/>
              </a:pPr>
              <a:t>2</a:t>
            </a:fld>
            <a:endParaRPr lang="ja-JP" altLang="en-US"/>
          </a:p>
        </p:txBody>
      </p:sp>
      <p:pic>
        <p:nvPicPr>
          <p:cNvPr id="6" name="図 5">
            <a:extLst>
              <a:ext uri="{FF2B5EF4-FFF2-40B4-BE49-F238E27FC236}">
                <a16:creationId xmlns:a16="http://schemas.microsoft.com/office/drawing/2014/main" id="{1DF408B0-8C22-BE25-73FA-8F17575FAC17}"/>
              </a:ext>
            </a:extLst>
          </p:cNvPr>
          <p:cNvPicPr>
            <a:picLocks noChangeAspect="1"/>
          </p:cNvPicPr>
          <p:nvPr/>
        </p:nvPicPr>
        <p:blipFill>
          <a:blip r:embed="rId2"/>
          <a:stretch>
            <a:fillRect/>
          </a:stretch>
        </p:blipFill>
        <p:spPr>
          <a:xfrm>
            <a:off x="0" y="593716"/>
            <a:ext cx="9144000" cy="6315075"/>
          </a:xfrm>
          <a:prstGeom prst="rect">
            <a:avLst/>
          </a:prstGeom>
        </p:spPr>
      </p:pic>
      <p:sp>
        <p:nvSpPr>
          <p:cNvPr id="7" name="正方形/長方形 6">
            <a:extLst>
              <a:ext uri="{FF2B5EF4-FFF2-40B4-BE49-F238E27FC236}">
                <a16:creationId xmlns:a16="http://schemas.microsoft.com/office/drawing/2014/main" id="{732114AD-C6D5-7029-88BE-BDD7F9425EF9}"/>
              </a:ext>
            </a:extLst>
          </p:cNvPr>
          <p:cNvSpPr/>
          <p:nvPr/>
        </p:nvSpPr>
        <p:spPr>
          <a:xfrm>
            <a:off x="140986" y="3488413"/>
            <a:ext cx="8878140" cy="708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endParaRPr kumimoji="1" lang="ja-JP" altLang="en-US" sz="2000" dirty="0">
              <a:solidFill>
                <a:srgbClr val="50B8C0"/>
              </a:solidFill>
              <a:latin typeface="+mn-ea"/>
            </a:endParaRPr>
          </a:p>
        </p:txBody>
      </p:sp>
      <p:sp>
        <p:nvSpPr>
          <p:cNvPr id="8" name="テキスト ボックス 7">
            <a:extLst>
              <a:ext uri="{FF2B5EF4-FFF2-40B4-BE49-F238E27FC236}">
                <a16:creationId xmlns:a16="http://schemas.microsoft.com/office/drawing/2014/main" id="{DC624E9B-A849-6952-7A52-A154E3761AC8}"/>
              </a:ext>
            </a:extLst>
          </p:cNvPr>
          <p:cNvSpPr txBox="1"/>
          <p:nvPr/>
        </p:nvSpPr>
        <p:spPr>
          <a:xfrm>
            <a:off x="257804" y="36477"/>
            <a:ext cx="5679754" cy="523220"/>
          </a:xfrm>
          <a:prstGeom prst="rect">
            <a:avLst/>
          </a:prstGeom>
          <a:noFill/>
        </p:spPr>
        <p:txBody>
          <a:bodyPr wrap="square" rtlCol="0" anchor="ctr">
            <a:spAutoFit/>
          </a:bodyPr>
          <a:lstStyle/>
          <a:p>
            <a:pPr algn="l"/>
            <a:r>
              <a:rPr kumimoji="1" lang="ja-JP" altLang="en-US" sz="2800" dirty="0">
                <a:solidFill>
                  <a:schemeClr val="tx1">
                    <a:lumMod val="75000"/>
                    <a:lumOff val="25000"/>
                  </a:schemeClr>
                </a:solidFill>
                <a:latin typeface="+mn-ea"/>
              </a:rPr>
              <a:t>みなさん、ご存じですか？！</a:t>
            </a:r>
          </a:p>
        </p:txBody>
      </p:sp>
    </p:spTree>
    <p:extLst>
      <p:ext uri="{BB962C8B-B14F-4D97-AF65-F5344CB8AC3E}">
        <p14:creationId xmlns:p14="http://schemas.microsoft.com/office/powerpoint/2010/main" val="1137660498"/>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40000"/>
          </a:schemeClr>
        </a:solidFill>
        <a:effectLst/>
      </p:bgPr>
    </p:bg>
    <p:spTree>
      <p:nvGrpSpPr>
        <p:cNvPr id="1" name="">
          <a:extLst>
            <a:ext uri="{FF2B5EF4-FFF2-40B4-BE49-F238E27FC236}">
              <a16:creationId xmlns:a16="http://schemas.microsoft.com/office/drawing/2014/main" id="{7B0EDFA9-A5D7-C293-F941-C91C6BBECC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B60C46A-57EC-4FE0-3B2D-519712203CCB}"/>
              </a:ext>
            </a:extLst>
          </p:cNvPr>
          <p:cNvSpPr>
            <a:spLocks noGrp="1"/>
          </p:cNvSpPr>
          <p:nvPr>
            <p:ph type="title"/>
          </p:nvPr>
        </p:nvSpPr>
        <p:spPr/>
        <p:txBody>
          <a:bodyPr/>
          <a:lstStyle/>
          <a:p>
            <a:r>
              <a:rPr lang="en-US" altLang="ja-JP" dirty="0"/>
              <a:t>SOS</a:t>
            </a:r>
            <a:r>
              <a:rPr lang="ja-JP" altLang="en-US" dirty="0"/>
              <a:t>の出し方に関する教育とは</a:t>
            </a:r>
            <a:endParaRPr kumimoji="1" lang="ja-JP" altLang="en-US" dirty="0"/>
          </a:p>
        </p:txBody>
      </p:sp>
      <p:sp>
        <p:nvSpPr>
          <p:cNvPr id="4" name="スライド番号プレースホルダー 3">
            <a:extLst>
              <a:ext uri="{FF2B5EF4-FFF2-40B4-BE49-F238E27FC236}">
                <a16:creationId xmlns:a16="http://schemas.microsoft.com/office/drawing/2014/main" id="{1F07FACF-7AA0-18F4-7317-E06A1FB429C6}"/>
              </a:ext>
            </a:extLst>
          </p:cNvPr>
          <p:cNvSpPr>
            <a:spLocks noGrp="1"/>
          </p:cNvSpPr>
          <p:nvPr>
            <p:ph type="sldNum" sz="quarter" idx="12"/>
          </p:nvPr>
        </p:nvSpPr>
        <p:spPr/>
        <p:txBody>
          <a:bodyPr/>
          <a:lstStyle/>
          <a:p>
            <a:fld id="{9E2A29CB-BA86-48A6-80E1-CB8750A963B5}" type="slidenum">
              <a:rPr kumimoji="1" lang="ja-JP" altLang="en-US" smtClean="0"/>
              <a:t>3</a:t>
            </a:fld>
            <a:endParaRPr kumimoji="1" lang="ja-JP" altLang="en-US"/>
          </a:p>
        </p:txBody>
      </p:sp>
      <p:sp>
        <p:nvSpPr>
          <p:cNvPr id="7" name="コンテンツ プレースホルダー 6">
            <a:extLst>
              <a:ext uri="{FF2B5EF4-FFF2-40B4-BE49-F238E27FC236}">
                <a16:creationId xmlns:a16="http://schemas.microsoft.com/office/drawing/2014/main" id="{02D1C104-930A-874C-F025-1FE99F07BBF8}"/>
              </a:ext>
            </a:extLst>
          </p:cNvPr>
          <p:cNvSpPr>
            <a:spLocks noGrp="1"/>
          </p:cNvSpPr>
          <p:nvPr>
            <p:ph idx="1"/>
          </p:nvPr>
        </p:nvSpPr>
        <p:spPr>
          <a:xfrm>
            <a:off x="306716" y="995307"/>
            <a:ext cx="8530567" cy="2433693"/>
          </a:xfrm>
        </p:spPr>
        <p:txBody>
          <a:bodyPr/>
          <a:lstStyle/>
          <a:p>
            <a:pPr marL="0" indent="0">
              <a:buNone/>
            </a:pPr>
            <a:r>
              <a:rPr lang="ja-JP" altLang="en-US" sz="2800" b="1" u="sng" dirty="0">
                <a:solidFill>
                  <a:srgbClr val="C00000"/>
                </a:solidFill>
              </a:rPr>
              <a:t>自殺対策基本法</a:t>
            </a:r>
            <a:r>
              <a:rPr lang="ja-JP" altLang="en-US" sz="1800" dirty="0"/>
              <a:t>（平成</a:t>
            </a:r>
            <a:r>
              <a:rPr lang="en-US" altLang="ja-JP" sz="1800" dirty="0"/>
              <a:t>28</a:t>
            </a:r>
            <a:r>
              <a:rPr lang="ja-JP" altLang="en-US" sz="1800" dirty="0"/>
              <a:t>年</a:t>
            </a:r>
            <a:r>
              <a:rPr lang="en-US" altLang="ja-JP" sz="1800" dirty="0"/>
              <a:t>3</a:t>
            </a:r>
            <a:r>
              <a:rPr lang="ja-JP" altLang="en-US" sz="1800" dirty="0"/>
              <a:t>月</a:t>
            </a:r>
            <a:r>
              <a:rPr lang="en-US" altLang="ja-JP" sz="1800" dirty="0"/>
              <a:t>30</a:t>
            </a:r>
            <a:r>
              <a:rPr lang="ja-JP" altLang="en-US" sz="1800" dirty="0"/>
              <a:t>日改正）</a:t>
            </a:r>
          </a:p>
          <a:p>
            <a:pPr marL="265113" indent="0">
              <a:buNone/>
            </a:pPr>
            <a:r>
              <a:rPr lang="ja-JP" altLang="en-US" sz="1800" dirty="0"/>
              <a:t>第</a:t>
            </a:r>
            <a:r>
              <a:rPr lang="en-US" altLang="ja-JP" sz="1800" dirty="0"/>
              <a:t>17</a:t>
            </a:r>
            <a:r>
              <a:rPr lang="ja-JP" altLang="en-US" sz="1800" dirty="0"/>
              <a:t>条</a:t>
            </a:r>
            <a:r>
              <a:rPr lang="en-US" altLang="ja-JP" sz="1800" dirty="0"/>
              <a:t>3</a:t>
            </a:r>
            <a:r>
              <a:rPr lang="ja-JP" altLang="en-US" sz="1800" dirty="0"/>
              <a:t>項　学校は、当該学校に在籍する児童、生徒等の保護者、地域住民その他の関係者との連携を図りつつ、当該学校に在籍する児童、生徒等に対し、各人がかけがえのない個人として共に尊重し合いながら生きていくことについての意識の涵養等に資する教育又は啓発、困難な事態、強い心理的負担を受けた場合等における対処の仕方を身に付ける等のための教育又は啓発その他当該学校に在籍する児童、生徒等の心の健康の保持に係る教育又は啓発を行うよう努めるものとする。</a:t>
            </a:r>
          </a:p>
        </p:txBody>
      </p:sp>
      <p:grpSp>
        <p:nvGrpSpPr>
          <p:cNvPr id="3" name="グループ化 2">
            <a:extLst>
              <a:ext uri="{FF2B5EF4-FFF2-40B4-BE49-F238E27FC236}">
                <a16:creationId xmlns:a16="http://schemas.microsoft.com/office/drawing/2014/main" id="{28418D93-5EC7-3B3D-30A9-7BFB7A010C66}"/>
              </a:ext>
            </a:extLst>
          </p:cNvPr>
          <p:cNvGrpSpPr/>
          <p:nvPr/>
        </p:nvGrpSpPr>
        <p:grpSpPr>
          <a:xfrm>
            <a:off x="306715" y="3615066"/>
            <a:ext cx="8530568" cy="2646895"/>
            <a:chOff x="306715" y="3615066"/>
            <a:chExt cx="8530568" cy="2646895"/>
          </a:xfrm>
        </p:grpSpPr>
        <p:sp>
          <p:nvSpPr>
            <p:cNvPr id="5" name="コンテンツ プレースホルダー 6">
              <a:extLst>
                <a:ext uri="{FF2B5EF4-FFF2-40B4-BE49-F238E27FC236}">
                  <a16:creationId xmlns:a16="http://schemas.microsoft.com/office/drawing/2014/main" id="{336381A5-0867-7B8B-2E2A-A9B1A8B66E7C}"/>
                </a:ext>
              </a:extLst>
            </p:cNvPr>
            <p:cNvSpPr txBox="1">
              <a:spLocks/>
            </p:cNvSpPr>
            <p:nvPr/>
          </p:nvSpPr>
          <p:spPr>
            <a:xfrm>
              <a:off x="306715" y="3615066"/>
              <a:ext cx="8530567" cy="2646895"/>
            </a:xfrm>
            <a:prstGeom prst="rect">
              <a:avLst/>
            </a:prstGeom>
            <a:solidFill>
              <a:schemeClr val="accent3">
                <a:lumMod val="40000"/>
                <a:lumOff val="60000"/>
                <a:alpha val="50000"/>
              </a:schemeClr>
            </a:solidFill>
          </p:spPr>
          <p:txBody>
            <a:bodyPr vert="horz" lIns="91440" tIns="45720" rIns="91440" bIns="45720" rtlCol="0">
              <a:noAutofit/>
            </a:bodyPr>
            <a:lstStyle>
              <a:lvl1pPr marL="237392" indent="-237392" algn="l" defTabSz="633046" rtl="0" eaLnBrk="1" latinLnBrk="0" hangingPunct="1">
                <a:lnSpc>
                  <a:spcPct val="110000"/>
                </a:lnSpc>
                <a:spcBef>
                  <a:spcPct val="20000"/>
                </a:spcBef>
                <a:buFont typeface="Arial" pitchFamily="34" charset="0"/>
                <a:buChar char="•"/>
                <a:defRPr kumimoji="1" sz="24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1pPr>
              <a:lvl2pPr marL="514351" indent="-197828"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2pPr>
              <a:lvl3pPr marL="791308" indent="-158261"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3pPr>
              <a:lvl4pPr marL="1107831" indent="-158261"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4pPr>
              <a:lvl5pPr marL="1424354" indent="-158261" algn="l" defTabSz="633046" rtl="0" eaLnBrk="1" latinLnBrk="0" hangingPunct="1">
                <a:lnSpc>
                  <a:spcPct val="110000"/>
                </a:lnSpc>
                <a:spcBef>
                  <a:spcPct val="20000"/>
                </a:spcBef>
                <a:buFont typeface="Arial" pitchFamily="34" charset="0"/>
                <a:buChar char="»"/>
                <a:defRPr kumimoji="1" sz="2100" kern="120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defRPr>
              </a:lvl5pPr>
              <a:lvl6pPr marL="174087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6pPr>
              <a:lvl7pPr marL="2057400"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7pPr>
              <a:lvl8pPr marL="2373923"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8pPr>
              <a:lvl9pPr marL="2690447" indent="-158261" algn="l" defTabSz="633046" rtl="0" eaLnBrk="1" latinLnBrk="0" hangingPunct="1">
                <a:spcBef>
                  <a:spcPct val="20000"/>
                </a:spcBef>
                <a:buFont typeface="Arial" pitchFamily="34" charset="0"/>
                <a:buChar char="•"/>
                <a:defRPr kumimoji="1" sz="1385" kern="1200">
                  <a:solidFill>
                    <a:schemeClr val="tx1"/>
                  </a:solidFill>
                  <a:latin typeface="+mn-lt"/>
                  <a:ea typeface="+mn-ea"/>
                  <a:cs typeface="+mn-cs"/>
                </a:defRPr>
              </a:lvl9pPr>
            </a:lstStyle>
            <a:p>
              <a:pPr marL="0" indent="0">
                <a:buFont typeface="Arial" pitchFamily="34" charset="0"/>
                <a:buNone/>
              </a:pPr>
              <a:r>
                <a:rPr lang="ja-JP" altLang="en-US" sz="2000" dirty="0"/>
                <a:t>当該学校に在籍する児童、生徒等に対し、</a:t>
              </a:r>
              <a:endParaRPr lang="en-US" altLang="ja-JP" sz="2000" dirty="0"/>
            </a:p>
            <a:p>
              <a:r>
                <a:rPr lang="ja-JP" altLang="en-US" sz="2000" dirty="0"/>
                <a:t>各人がかけがえのない個人として共に尊重し合いながら生きていくことについての意識の涵養等に資する教育又は啓発、</a:t>
              </a:r>
              <a:endParaRPr lang="en-US" altLang="ja-JP" sz="2000" dirty="0"/>
            </a:p>
            <a:p>
              <a:r>
                <a:rPr lang="ja-JP" altLang="en-US" sz="2000" u="sng" dirty="0">
                  <a:solidFill>
                    <a:srgbClr val="C00000"/>
                  </a:solidFill>
                </a:rPr>
                <a:t>困難な事態、強い心理的負担を受けた場合等における対処の仕方を身に付ける等のための教育又は啓発</a:t>
              </a:r>
              <a:endParaRPr lang="en-US" altLang="ja-JP" sz="2000" u="sng" dirty="0">
                <a:solidFill>
                  <a:srgbClr val="C00000"/>
                </a:solidFill>
              </a:endParaRPr>
            </a:p>
            <a:p>
              <a:r>
                <a:rPr lang="ja-JP" altLang="en-US" sz="2000" dirty="0"/>
                <a:t>その他当該学校に在籍する児童、生徒等の心の健康の保持に係る教育又は啓発を行うよう努めるものとする。</a:t>
              </a:r>
            </a:p>
          </p:txBody>
        </p:sp>
        <p:sp>
          <p:nvSpPr>
            <p:cNvPr id="6" name="四角形: 角を丸くする 5">
              <a:extLst>
                <a:ext uri="{FF2B5EF4-FFF2-40B4-BE49-F238E27FC236}">
                  <a16:creationId xmlns:a16="http://schemas.microsoft.com/office/drawing/2014/main" id="{BDD4E865-9D0B-0B57-7306-A53F2A561C55}"/>
                </a:ext>
              </a:extLst>
            </p:cNvPr>
            <p:cNvSpPr/>
            <p:nvPr/>
          </p:nvSpPr>
          <p:spPr>
            <a:xfrm>
              <a:off x="306716" y="4743243"/>
              <a:ext cx="8530567" cy="726041"/>
            </a:xfrm>
            <a:prstGeom prst="roundRect">
              <a:avLst>
                <a:gd name="adj" fmla="val 0"/>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lnSpc>
                  <a:spcPts val="2200"/>
                </a:lnSpc>
              </a:pPr>
              <a:endParaRPr kumimoji="1" lang="ja-JP" altLang="en-US" sz="2000" dirty="0">
                <a:solidFill>
                  <a:srgbClr val="50B8C0"/>
                </a:solidFill>
                <a:latin typeface="+mn-ea"/>
              </a:endParaRPr>
            </a:p>
          </p:txBody>
        </p:sp>
      </p:grpSp>
    </p:spTree>
    <p:extLst>
      <p:ext uri="{BB962C8B-B14F-4D97-AF65-F5344CB8AC3E}">
        <p14:creationId xmlns:p14="http://schemas.microsoft.com/office/powerpoint/2010/main" val="2608679676"/>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40000"/>
          </a:schemeClr>
        </a:solidFill>
        <a:effectLst/>
      </p:bgPr>
    </p:bg>
    <p:spTree>
      <p:nvGrpSpPr>
        <p:cNvPr id="1" name="">
          <a:extLst>
            <a:ext uri="{FF2B5EF4-FFF2-40B4-BE49-F238E27FC236}">
              <a16:creationId xmlns:a16="http://schemas.microsoft.com/office/drawing/2014/main" id="{7B0EDFA9-A5D7-C293-F941-C91C6BBECC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B60C46A-57EC-4FE0-3B2D-519712203CCB}"/>
              </a:ext>
            </a:extLst>
          </p:cNvPr>
          <p:cNvSpPr>
            <a:spLocks noGrp="1"/>
          </p:cNvSpPr>
          <p:nvPr>
            <p:ph type="title"/>
          </p:nvPr>
        </p:nvSpPr>
        <p:spPr/>
        <p:txBody>
          <a:bodyPr/>
          <a:lstStyle/>
          <a:p>
            <a:r>
              <a:rPr lang="en-US" altLang="ja-JP" dirty="0"/>
              <a:t>SOS</a:t>
            </a:r>
            <a:r>
              <a:rPr lang="ja-JP" altLang="en-US" dirty="0"/>
              <a:t>の出し方に関する教育とは</a:t>
            </a:r>
            <a:endParaRPr kumimoji="1" lang="ja-JP" altLang="en-US" dirty="0"/>
          </a:p>
        </p:txBody>
      </p:sp>
      <p:sp>
        <p:nvSpPr>
          <p:cNvPr id="4" name="スライド番号プレースホルダー 3">
            <a:extLst>
              <a:ext uri="{FF2B5EF4-FFF2-40B4-BE49-F238E27FC236}">
                <a16:creationId xmlns:a16="http://schemas.microsoft.com/office/drawing/2014/main" id="{1F07FACF-7AA0-18F4-7317-E06A1FB429C6}"/>
              </a:ext>
            </a:extLst>
          </p:cNvPr>
          <p:cNvSpPr>
            <a:spLocks noGrp="1"/>
          </p:cNvSpPr>
          <p:nvPr>
            <p:ph type="sldNum" sz="quarter" idx="12"/>
          </p:nvPr>
        </p:nvSpPr>
        <p:spPr/>
        <p:txBody>
          <a:bodyPr/>
          <a:lstStyle/>
          <a:p>
            <a:fld id="{9E2A29CB-BA86-48A6-80E1-CB8750A963B5}" type="slidenum">
              <a:rPr kumimoji="1" lang="ja-JP" altLang="en-US" smtClean="0"/>
              <a:t>4</a:t>
            </a:fld>
            <a:endParaRPr kumimoji="1" lang="ja-JP" altLang="en-US"/>
          </a:p>
        </p:txBody>
      </p:sp>
      <p:sp>
        <p:nvSpPr>
          <p:cNvPr id="7" name="コンテンツ プレースホルダー 6">
            <a:extLst>
              <a:ext uri="{FF2B5EF4-FFF2-40B4-BE49-F238E27FC236}">
                <a16:creationId xmlns:a16="http://schemas.microsoft.com/office/drawing/2014/main" id="{02D1C104-930A-874C-F025-1FE99F07BBF8}"/>
              </a:ext>
            </a:extLst>
          </p:cNvPr>
          <p:cNvSpPr>
            <a:spLocks noGrp="1"/>
          </p:cNvSpPr>
          <p:nvPr>
            <p:ph idx="1"/>
          </p:nvPr>
        </p:nvSpPr>
        <p:spPr>
          <a:xfrm>
            <a:off x="306716" y="995306"/>
            <a:ext cx="8530567" cy="5640593"/>
          </a:xfrm>
        </p:spPr>
        <p:txBody>
          <a:bodyPr/>
          <a:lstStyle/>
          <a:p>
            <a:pPr marL="0" indent="0">
              <a:buNone/>
            </a:pPr>
            <a:r>
              <a:rPr lang="ja-JP" altLang="en-US" b="1" u="sng" dirty="0">
                <a:solidFill>
                  <a:srgbClr val="C00000"/>
                </a:solidFill>
              </a:rPr>
              <a:t>自殺総合対策大綱</a:t>
            </a:r>
            <a:r>
              <a:rPr lang="ja-JP" altLang="en-US" sz="1600" dirty="0"/>
              <a:t>（第</a:t>
            </a:r>
            <a:r>
              <a:rPr lang="en-US" altLang="ja-JP" sz="1600" dirty="0"/>
              <a:t>4</a:t>
            </a:r>
            <a:r>
              <a:rPr lang="ja-JP" altLang="en-US" sz="1600" dirty="0"/>
              <a:t>次大綱：平成</a:t>
            </a:r>
            <a:r>
              <a:rPr lang="en-US" altLang="ja-JP" sz="1600" dirty="0"/>
              <a:t>4</a:t>
            </a:r>
            <a:r>
              <a:rPr lang="ja-JP" altLang="en-US" sz="1600" dirty="0"/>
              <a:t>年</a:t>
            </a:r>
            <a:r>
              <a:rPr lang="en-US" altLang="ja-JP" sz="1600" dirty="0"/>
              <a:t>10</a:t>
            </a:r>
            <a:r>
              <a:rPr lang="ja-JP" altLang="en-US" sz="1600" dirty="0"/>
              <a:t>月</a:t>
            </a:r>
            <a:r>
              <a:rPr lang="en-US" altLang="ja-JP" sz="1600" dirty="0"/>
              <a:t>14</a:t>
            </a:r>
            <a:r>
              <a:rPr lang="ja-JP" altLang="en-US" sz="1600" dirty="0"/>
              <a:t>日閣議決定）</a:t>
            </a:r>
            <a:endParaRPr lang="en-US" altLang="ja-JP" sz="1600" dirty="0"/>
          </a:p>
          <a:p>
            <a:pPr marL="0" indent="0">
              <a:buNone/>
            </a:pPr>
            <a:r>
              <a:rPr lang="ja-JP" altLang="en-US" dirty="0"/>
              <a:t>第４　自殺総合対策における当面の重点施策</a:t>
            </a:r>
            <a:endParaRPr lang="en-US" altLang="ja-JP" dirty="0"/>
          </a:p>
          <a:p>
            <a:pPr marL="0" indent="0">
              <a:buNone/>
            </a:pPr>
            <a:r>
              <a:rPr lang="ja-JP" altLang="en-US" dirty="0"/>
              <a:t>２．国民一人ひとりの気付きと見守りを促す </a:t>
            </a:r>
            <a:endParaRPr lang="en-US" altLang="ja-JP" dirty="0"/>
          </a:p>
          <a:p>
            <a:pPr marL="0" indent="0">
              <a:buNone/>
            </a:pPr>
            <a:r>
              <a:rPr lang="ja-JP" altLang="en-US" b="1" u="sng" dirty="0"/>
              <a:t>（２）児童生徒の自殺対策に資する教育の実施</a:t>
            </a:r>
            <a:endParaRPr lang="en-US" altLang="ja-JP" b="1" u="sng" dirty="0"/>
          </a:p>
          <a:p>
            <a:pPr>
              <a:buFont typeface="Wingdings" panose="05000000000000000000" pitchFamily="2" charset="2"/>
              <a:buChar char="u"/>
            </a:pPr>
            <a:r>
              <a:rPr lang="ja-JP" altLang="en-US" sz="2000" dirty="0"/>
              <a:t>学校において、体験活動、地域の高齢者等との世代間交流及び心理・福祉の専門家や自殺対策に資する取組を行う関係団体との連携などを通した</a:t>
            </a:r>
            <a:r>
              <a:rPr lang="ja-JP" altLang="en-US" sz="2000" u="sng" dirty="0">
                <a:solidFill>
                  <a:srgbClr val="0070C0"/>
                </a:solidFill>
              </a:rPr>
              <a:t>児童生徒が命の大切さ・尊さを実感できる教育</a:t>
            </a:r>
            <a:endParaRPr lang="en-US" altLang="ja-JP" sz="2000" u="sng" dirty="0">
              <a:solidFill>
                <a:srgbClr val="0070C0"/>
              </a:solidFill>
            </a:endParaRPr>
          </a:p>
          <a:p>
            <a:pPr>
              <a:spcBef>
                <a:spcPts val="1200"/>
              </a:spcBef>
              <a:spcAft>
                <a:spcPts val="1200"/>
              </a:spcAft>
              <a:buFont typeface="Wingdings" panose="05000000000000000000" pitchFamily="2" charset="2"/>
              <a:buChar char="u"/>
            </a:pPr>
            <a:r>
              <a:rPr lang="ja-JP" altLang="en-US" sz="2000" u="sng" dirty="0"/>
              <a:t>ＳＯＳの出し方に関する定期的な教育</a:t>
            </a:r>
            <a:r>
              <a:rPr lang="ja-JP" altLang="en-US" sz="2000" dirty="0"/>
              <a:t>を含めた</a:t>
            </a:r>
            <a:r>
              <a:rPr lang="ja-JP" altLang="en-US" sz="2000" b="1" u="sng" dirty="0">
                <a:solidFill>
                  <a:srgbClr val="C00000"/>
                </a:solidFill>
              </a:rPr>
              <a:t>社会において直面する可能性のある様々な困難・ストレスへの対処方法を身に付けるための教育</a:t>
            </a:r>
            <a:endParaRPr lang="en-US" altLang="ja-JP" sz="2000" b="1" u="sng" dirty="0">
              <a:solidFill>
                <a:srgbClr val="C00000"/>
              </a:solidFill>
            </a:endParaRPr>
          </a:p>
          <a:p>
            <a:pPr>
              <a:buFont typeface="Wingdings" panose="05000000000000000000" pitchFamily="2" charset="2"/>
              <a:buChar char="u"/>
            </a:pPr>
            <a:r>
              <a:rPr lang="ja-JP" altLang="en-US" sz="2000" u="sng" dirty="0">
                <a:solidFill>
                  <a:srgbClr val="0070C0"/>
                </a:solidFill>
              </a:rPr>
              <a:t>精神疾患への正しい理解や適切な対応を含めた心の健康の保持に係る教育</a:t>
            </a:r>
            <a:endParaRPr lang="en-US" altLang="ja-JP" sz="2000" u="sng" dirty="0">
              <a:solidFill>
                <a:srgbClr val="0070C0"/>
              </a:solidFill>
            </a:endParaRPr>
          </a:p>
          <a:p>
            <a:pPr>
              <a:buFont typeface="Wingdings" panose="05000000000000000000" pitchFamily="2" charset="2"/>
              <a:buChar char="u"/>
            </a:pPr>
            <a:r>
              <a:rPr lang="ja-JP" altLang="en-US" sz="2000" u="sng" dirty="0">
                <a:solidFill>
                  <a:srgbClr val="0070C0"/>
                </a:solidFill>
              </a:rPr>
              <a:t>自尊感情や自己有用感が得られ、児童生徒の生きることの促進要因を増やすことを通じて</a:t>
            </a:r>
            <a:r>
              <a:rPr lang="ja-JP" altLang="en-US" sz="2000" dirty="0"/>
              <a:t>自殺対策に資する教育の実施に向けた環境づくりを進める。</a:t>
            </a:r>
            <a:endParaRPr lang="en-US" altLang="ja-JP" sz="2000" dirty="0"/>
          </a:p>
          <a:p>
            <a:pPr marL="0" indent="0" algn="r">
              <a:buNone/>
            </a:pPr>
            <a:r>
              <a:rPr lang="en-US" altLang="ja-JP" dirty="0"/>
              <a:t>【</a:t>
            </a:r>
            <a:r>
              <a:rPr lang="ja-JP" altLang="en-US" dirty="0"/>
              <a:t>文部科学省</a:t>
            </a:r>
            <a:r>
              <a:rPr lang="en-US" altLang="ja-JP" dirty="0"/>
              <a:t>】</a:t>
            </a:r>
            <a:endParaRPr lang="ja-JP" altLang="en-US" dirty="0"/>
          </a:p>
        </p:txBody>
      </p:sp>
      <p:sp>
        <p:nvSpPr>
          <p:cNvPr id="3" name="四角形: 角を丸くする 2">
            <a:extLst>
              <a:ext uri="{FF2B5EF4-FFF2-40B4-BE49-F238E27FC236}">
                <a16:creationId xmlns:a16="http://schemas.microsoft.com/office/drawing/2014/main" id="{8AB16596-31DE-374A-6CB2-F1F0A2E4FC15}"/>
              </a:ext>
            </a:extLst>
          </p:cNvPr>
          <p:cNvSpPr/>
          <p:nvPr/>
        </p:nvSpPr>
        <p:spPr>
          <a:xfrm>
            <a:off x="306716" y="3988340"/>
            <a:ext cx="8530567" cy="846307"/>
          </a:xfrm>
          <a:prstGeom prst="roundRect">
            <a:avLst>
              <a:gd name="adj" fmla="val 0"/>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lnSpc>
                <a:spcPts val="2200"/>
              </a:lnSpc>
            </a:pPr>
            <a:endParaRPr kumimoji="1" lang="ja-JP" altLang="en-US" sz="2000" dirty="0">
              <a:solidFill>
                <a:srgbClr val="50B8C0"/>
              </a:solidFill>
              <a:latin typeface="+mn-ea"/>
            </a:endParaRPr>
          </a:p>
        </p:txBody>
      </p:sp>
    </p:spTree>
    <p:extLst>
      <p:ext uri="{BB962C8B-B14F-4D97-AF65-F5344CB8AC3E}">
        <p14:creationId xmlns:p14="http://schemas.microsoft.com/office/powerpoint/2010/main" val="3279064844"/>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40000"/>
          </a:schemeClr>
        </a:solidFill>
        <a:effectLst/>
      </p:bgPr>
    </p:bg>
    <p:spTree>
      <p:nvGrpSpPr>
        <p:cNvPr id="1" name="">
          <a:extLst>
            <a:ext uri="{FF2B5EF4-FFF2-40B4-BE49-F238E27FC236}">
              <a16:creationId xmlns:a16="http://schemas.microsoft.com/office/drawing/2014/main" id="{97D5F34A-12A7-EAEB-C8D1-093EDA71817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891574-CCBF-278F-D75E-9430B1A1C2E1}"/>
              </a:ext>
            </a:extLst>
          </p:cNvPr>
          <p:cNvSpPr>
            <a:spLocks noGrp="1"/>
          </p:cNvSpPr>
          <p:nvPr>
            <p:ph type="title"/>
          </p:nvPr>
        </p:nvSpPr>
        <p:spPr/>
        <p:txBody>
          <a:bodyPr/>
          <a:lstStyle/>
          <a:p>
            <a:r>
              <a:rPr lang="en-US" altLang="ja-JP" dirty="0"/>
              <a:t>SOS</a:t>
            </a:r>
            <a:r>
              <a:rPr lang="ja-JP" altLang="en-US" dirty="0"/>
              <a:t>の出し方に関する教育とは</a:t>
            </a:r>
            <a:endParaRPr kumimoji="1" lang="ja-JP" altLang="en-US" dirty="0"/>
          </a:p>
        </p:txBody>
      </p:sp>
      <p:sp>
        <p:nvSpPr>
          <p:cNvPr id="4" name="スライド番号プレースホルダー 3">
            <a:extLst>
              <a:ext uri="{FF2B5EF4-FFF2-40B4-BE49-F238E27FC236}">
                <a16:creationId xmlns:a16="http://schemas.microsoft.com/office/drawing/2014/main" id="{5411780F-B5EF-0A87-4724-A90B00BC0989}"/>
              </a:ext>
            </a:extLst>
          </p:cNvPr>
          <p:cNvSpPr>
            <a:spLocks noGrp="1"/>
          </p:cNvSpPr>
          <p:nvPr>
            <p:ph type="sldNum" sz="quarter" idx="12"/>
          </p:nvPr>
        </p:nvSpPr>
        <p:spPr>
          <a:xfrm>
            <a:off x="6983869" y="6462302"/>
            <a:ext cx="2133600" cy="365125"/>
          </a:xfrm>
        </p:spPr>
        <p:txBody>
          <a:bodyPr/>
          <a:lstStyle/>
          <a:p>
            <a:fld id="{9E2A29CB-BA86-48A6-80E1-CB8750A963B5}" type="slidenum">
              <a:rPr kumimoji="1" lang="ja-JP" altLang="en-US" smtClean="0"/>
              <a:t>5</a:t>
            </a:fld>
            <a:endParaRPr kumimoji="1" lang="ja-JP" altLang="en-US"/>
          </a:p>
        </p:txBody>
      </p:sp>
      <p:sp>
        <p:nvSpPr>
          <p:cNvPr id="7" name="コンテンツ プレースホルダー 6">
            <a:extLst>
              <a:ext uri="{FF2B5EF4-FFF2-40B4-BE49-F238E27FC236}">
                <a16:creationId xmlns:a16="http://schemas.microsoft.com/office/drawing/2014/main" id="{B556763D-2260-3C71-3EAA-A941EA02443D}"/>
              </a:ext>
            </a:extLst>
          </p:cNvPr>
          <p:cNvSpPr>
            <a:spLocks noGrp="1"/>
          </p:cNvSpPr>
          <p:nvPr>
            <p:ph idx="1"/>
          </p:nvPr>
        </p:nvSpPr>
        <p:spPr>
          <a:xfrm>
            <a:off x="251012" y="907754"/>
            <a:ext cx="8615082" cy="5747616"/>
          </a:xfrm>
        </p:spPr>
        <p:txBody>
          <a:bodyPr/>
          <a:lstStyle/>
          <a:p>
            <a:pPr marL="0" indent="0">
              <a:buNone/>
            </a:pPr>
            <a:r>
              <a:rPr lang="ja-JP" altLang="en-US" b="1" u="sng" dirty="0">
                <a:solidFill>
                  <a:srgbClr val="C00000"/>
                </a:solidFill>
              </a:rPr>
              <a:t>自殺総合対策大綱</a:t>
            </a:r>
            <a:r>
              <a:rPr lang="ja-JP" altLang="en-US" sz="1600" dirty="0"/>
              <a:t>（第</a:t>
            </a:r>
            <a:r>
              <a:rPr lang="en-US" altLang="ja-JP" sz="1600" dirty="0"/>
              <a:t>4</a:t>
            </a:r>
            <a:r>
              <a:rPr lang="ja-JP" altLang="en-US" sz="1600" dirty="0"/>
              <a:t>次大綱：平成</a:t>
            </a:r>
            <a:r>
              <a:rPr lang="en-US" altLang="ja-JP" sz="1600" dirty="0"/>
              <a:t>4</a:t>
            </a:r>
            <a:r>
              <a:rPr lang="ja-JP" altLang="en-US" sz="1600" dirty="0"/>
              <a:t>年</a:t>
            </a:r>
            <a:r>
              <a:rPr lang="en-US" altLang="ja-JP" sz="1600" dirty="0"/>
              <a:t>10</a:t>
            </a:r>
            <a:r>
              <a:rPr lang="ja-JP" altLang="en-US" sz="1600" dirty="0"/>
              <a:t>月</a:t>
            </a:r>
            <a:r>
              <a:rPr lang="en-US" altLang="ja-JP" sz="1600" dirty="0"/>
              <a:t>14</a:t>
            </a:r>
            <a:r>
              <a:rPr lang="ja-JP" altLang="en-US" sz="1600" dirty="0"/>
              <a:t>日閣議決定）</a:t>
            </a:r>
            <a:endParaRPr lang="en-US" altLang="ja-JP" sz="1600" dirty="0"/>
          </a:p>
          <a:p>
            <a:pPr marL="0" indent="0">
              <a:buNone/>
            </a:pPr>
            <a:r>
              <a:rPr lang="ja-JP" altLang="en-US" dirty="0"/>
              <a:t>第４　自殺総合対策における当面の重点施策</a:t>
            </a:r>
            <a:endParaRPr lang="en-US" altLang="ja-JP" dirty="0"/>
          </a:p>
          <a:p>
            <a:pPr marL="0" indent="0">
              <a:buNone/>
            </a:pPr>
            <a:r>
              <a:rPr lang="en-US" altLang="ja-JP" dirty="0"/>
              <a:t>11</a:t>
            </a:r>
            <a:r>
              <a:rPr lang="ja-JP" altLang="en-US" dirty="0"/>
              <a:t>．子ども・若者の自殺対策を更に推進する </a:t>
            </a:r>
            <a:endParaRPr lang="en-US" altLang="ja-JP" dirty="0"/>
          </a:p>
          <a:p>
            <a:pPr marL="0" indent="0">
              <a:buNone/>
            </a:pPr>
            <a:r>
              <a:rPr lang="ja-JP" altLang="en-US" b="1" u="sng" dirty="0">
                <a:solidFill>
                  <a:srgbClr val="C00000"/>
                </a:solidFill>
              </a:rPr>
              <a:t>（３）ＳＯＳの出し方に関する教育等の推進</a:t>
            </a:r>
            <a:endParaRPr lang="en-US" altLang="ja-JP" b="1" u="sng" dirty="0">
              <a:solidFill>
                <a:srgbClr val="C00000"/>
              </a:solidFill>
            </a:endParaRPr>
          </a:p>
          <a:p>
            <a:pPr>
              <a:buFont typeface="Wingdings" panose="05000000000000000000" pitchFamily="2" charset="2"/>
              <a:buChar char="u"/>
            </a:pPr>
            <a:r>
              <a:rPr lang="ja-JP" altLang="en-US" sz="2000" dirty="0"/>
              <a:t>児童生徒と日々接している学級担任、養護教諭等の教職員や、学生相談に関わる大学等の教職員に対し、</a:t>
            </a:r>
            <a:endParaRPr lang="en-US" altLang="ja-JP" sz="2000" dirty="0"/>
          </a:p>
          <a:p>
            <a:pPr marL="268288" indent="0">
              <a:buNone/>
            </a:pPr>
            <a:r>
              <a:rPr lang="ja-JP" altLang="en-US" sz="2000" b="1" u="sng" dirty="0">
                <a:solidFill>
                  <a:srgbClr val="C00000"/>
                </a:solidFill>
              </a:rPr>
              <a:t>ＳＯＳの出し方を教えるだけではなく、子どもがＳＯＳを出しやすい環境を整えることの重要性を伝え</a:t>
            </a:r>
            <a:r>
              <a:rPr lang="ja-JP" altLang="en-US" sz="2000" dirty="0"/>
              <a:t>、</a:t>
            </a:r>
            <a:endParaRPr lang="en-US" altLang="ja-JP" sz="2000" dirty="0"/>
          </a:p>
          <a:p>
            <a:pPr marL="268288" indent="0">
              <a:buNone/>
            </a:pPr>
            <a:r>
              <a:rPr lang="ja-JP" altLang="en-US" sz="2000" dirty="0"/>
              <a:t>また、</a:t>
            </a:r>
            <a:r>
              <a:rPr lang="ja-JP" altLang="en-US" sz="2000" b="1" u="sng" dirty="0">
                <a:solidFill>
                  <a:srgbClr val="C00000"/>
                </a:solidFill>
              </a:rPr>
              <a:t>大人が子どものＳＯＳを察知し、それをどのように受け止めて適切な支援につなげるかなどについて普及啓発を実施</a:t>
            </a:r>
            <a:r>
              <a:rPr lang="ja-JP" altLang="en-US" sz="2000" dirty="0"/>
              <a:t>するため、</a:t>
            </a:r>
            <a:endParaRPr lang="en-US" altLang="ja-JP" sz="2000" dirty="0"/>
          </a:p>
          <a:p>
            <a:pPr marL="268288" indent="0">
              <a:spcAft>
                <a:spcPts val="600"/>
              </a:spcAft>
              <a:buNone/>
            </a:pPr>
            <a:r>
              <a:rPr lang="ja-JP" altLang="en-US" sz="2000" dirty="0"/>
              <a:t>研修に資する教材の作成・配布等により取組の支援を行う。 </a:t>
            </a:r>
            <a:endParaRPr lang="en-US" altLang="ja-JP" sz="1600" u="sng" dirty="0">
              <a:solidFill>
                <a:srgbClr val="0070C0"/>
              </a:solidFill>
            </a:endParaRPr>
          </a:p>
          <a:p>
            <a:pPr>
              <a:buFont typeface="Wingdings" panose="05000000000000000000" pitchFamily="2" charset="2"/>
              <a:buChar char="u"/>
            </a:pPr>
            <a:r>
              <a:rPr lang="ja-JP" altLang="en-US" sz="1600" u="sng" dirty="0">
                <a:solidFill>
                  <a:srgbClr val="0070C0"/>
                </a:solidFill>
              </a:rPr>
              <a:t>遺児等に対するケア</a:t>
            </a:r>
            <a:r>
              <a:rPr lang="ja-JP" altLang="en-US" sz="1600" dirty="0"/>
              <a:t>も含め教育相談を担当する教職員の資質向上のための研修等を実施する。また、自殺念慮の割合等が高いことが指摘されている</a:t>
            </a:r>
            <a:r>
              <a:rPr lang="ja-JP" altLang="en-US" sz="1600" u="sng" dirty="0">
                <a:solidFill>
                  <a:srgbClr val="0070C0"/>
                </a:solidFill>
              </a:rPr>
              <a:t>性的マイノリティ</a:t>
            </a:r>
            <a:r>
              <a:rPr lang="ja-JP" altLang="en-US" sz="1600" dirty="0"/>
              <a:t>について、無理解や偏見等がその背景にある社会的要因の一つであると捉えて、</a:t>
            </a:r>
            <a:r>
              <a:rPr lang="ja-JP" altLang="en-US" sz="1600" b="1" u="sng" dirty="0">
                <a:solidFill>
                  <a:srgbClr val="C00000"/>
                </a:solidFill>
              </a:rPr>
              <a:t>教職員の理解を促進する。</a:t>
            </a:r>
            <a:endParaRPr lang="en-US" altLang="ja-JP" sz="1600" b="1" u="sng" dirty="0">
              <a:solidFill>
                <a:srgbClr val="C00000"/>
              </a:solidFill>
            </a:endParaRPr>
          </a:p>
          <a:p>
            <a:pPr marL="0" indent="0" algn="r">
              <a:buNone/>
            </a:pPr>
            <a:r>
              <a:rPr lang="en-US" altLang="ja-JP" sz="2000" dirty="0"/>
              <a:t>【</a:t>
            </a:r>
            <a:r>
              <a:rPr lang="ja-JP" altLang="en-US" sz="2000" dirty="0"/>
              <a:t>文部科学省</a:t>
            </a:r>
            <a:r>
              <a:rPr lang="en-US" altLang="ja-JP" sz="2000" dirty="0"/>
              <a:t>】</a:t>
            </a:r>
            <a:endParaRPr lang="ja-JP" altLang="en-US" sz="2000" dirty="0"/>
          </a:p>
        </p:txBody>
      </p:sp>
    </p:spTree>
    <p:extLst>
      <p:ext uri="{BB962C8B-B14F-4D97-AF65-F5344CB8AC3E}">
        <p14:creationId xmlns:p14="http://schemas.microsoft.com/office/powerpoint/2010/main" val="1356733199"/>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A260004-1545-E747-6140-750B53A2BC44}"/>
              </a:ext>
            </a:extLst>
          </p:cNvPr>
          <p:cNvSpPr txBox="1"/>
          <p:nvPr/>
        </p:nvSpPr>
        <p:spPr>
          <a:xfrm>
            <a:off x="1910862" y="131618"/>
            <a:ext cx="4825042" cy="348109"/>
          </a:xfrm>
          <a:prstGeom prst="rect">
            <a:avLst/>
          </a:prstGeom>
          <a:noFill/>
        </p:spPr>
        <p:txBody>
          <a:bodyPr wrap="square">
            <a:spAutoFit/>
          </a:bodyPr>
          <a:lstStyle/>
          <a:p>
            <a:pPr algn="ctr" defTabSz="422041">
              <a:defRPr/>
            </a:pPr>
            <a:r>
              <a:rPr lang="ja-JP" altLang="en-US" sz="1662" b="1" dirty="0">
                <a:solidFill>
                  <a:prstClr val="black"/>
                </a:solidFill>
                <a:latin typeface="Calibri" panose="020F0502020204030204"/>
                <a:ea typeface="游ゴシック" panose="020B0400000000000000" pitchFamily="50" charset="-128"/>
              </a:rPr>
              <a:t>こどもの自殺対策緊急強化プラン（概要）</a:t>
            </a:r>
          </a:p>
        </p:txBody>
      </p:sp>
      <p:sp>
        <p:nvSpPr>
          <p:cNvPr id="7" name="テキスト ボックス 6">
            <a:extLst>
              <a:ext uri="{FF2B5EF4-FFF2-40B4-BE49-F238E27FC236}">
                <a16:creationId xmlns:a16="http://schemas.microsoft.com/office/drawing/2014/main" id="{37BF9978-D80A-4FEE-C5CD-FBBC706875C7}"/>
              </a:ext>
            </a:extLst>
          </p:cNvPr>
          <p:cNvSpPr txBox="1"/>
          <p:nvPr/>
        </p:nvSpPr>
        <p:spPr>
          <a:xfrm>
            <a:off x="6305148" y="75436"/>
            <a:ext cx="2838852" cy="404726"/>
          </a:xfrm>
          <a:prstGeom prst="rect">
            <a:avLst/>
          </a:prstGeom>
          <a:noFill/>
        </p:spPr>
        <p:txBody>
          <a:bodyPr wrap="square">
            <a:spAutoFit/>
          </a:bodyPr>
          <a:lstStyle/>
          <a:p>
            <a:pPr algn="r" defTabSz="422041">
              <a:defRPr/>
            </a:pPr>
            <a:r>
              <a:rPr lang="ja-JP" altLang="en-US" sz="1015" dirty="0">
                <a:solidFill>
                  <a:prstClr val="black"/>
                </a:solidFill>
                <a:latin typeface="メイリオ" panose="020B0604030504040204" pitchFamily="50" charset="-128"/>
                <a:ea typeface="メイリオ" panose="020B0604030504040204" pitchFamily="50" charset="-128"/>
              </a:rPr>
              <a:t>令和５年６月２日</a:t>
            </a:r>
            <a:endParaRPr lang="en-US" altLang="ja-JP" sz="1015" dirty="0">
              <a:solidFill>
                <a:prstClr val="black"/>
              </a:solidFill>
              <a:latin typeface="メイリオ" panose="020B0604030504040204" pitchFamily="50" charset="-128"/>
              <a:ea typeface="メイリオ" panose="020B0604030504040204" pitchFamily="50" charset="-128"/>
            </a:endParaRPr>
          </a:p>
          <a:p>
            <a:pPr algn="r" defTabSz="422041">
              <a:defRPr/>
            </a:pPr>
            <a:r>
              <a:rPr lang="ja-JP" altLang="en-US" sz="1015" dirty="0">
                <a:solidFill>
                  <a:prstClr val="black"/>
                </a:solidFill>
                <a:latin typeface="メイリオ" panose="020B0604030504040204" pitchFamily="50" charset="-128"/>
                <a:ea typeface="メイリオ" panose="020B0604030504040204" pitchFamily="50" charset="-128"/>
              </a:rPr>
              <a:t>こどもの自殺対策に関する関係省庁連絡会議</a:t>
            </a:r>
          </a:p>
        </p:txBody>
      </p:sp>
      <p:sp>
        <p:nvSpPr>
          <p:cNvPr id="8" name="正方形/長方形 7">
            <a:extLst>
              <a:ext uri="{FF2B5EF4-FFF2-40B4-BE49-F238E27FC236}">
                <a16:creationId xmlns:a16="http://schemas.microsoft.com/office/drawing/2014/main" id="{A4BC82D3-1C3F-083C-2C7C-23D5411DF4A0}"/>
              </a:ext>
            </a:extLst>
          </p:cNvPr>
          <p:cNvSpPr/>
          <p:nvPr/>
        </p:nvSpPr>
        <p:spPr>
          <a:xfrm>
            <a:off x="88380" y="438877"/>
            <a:ext cx="8975901" cy="105886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662">
              <a:solidFill>
                <a:prstClr val="white"/>
              </a:solidFill>
              <a:latin typeface="Calibri" panose="020F0502020204030204"/>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B08EEAE7-5FB2-4685-F057-A901A4D0EB33}"/>
              </a:ext>
            </a:extLst>
          </p:cNvPr>
          <p:cNvSpPr txBox="1"/>
          <p:nvPr/>
        </p:nvSpPr>
        <p:spPr>
          <a:xfrm>
            <a:off x="87275" y="391578"/>
            <a:ext cx="8968346" cy="1168781"/>
          </a:xfrm>
          <a:prstGeom prst="rect">
            <a:avLst/>
          </a:prstGeom>
          <a:noFill/>
        </p:spPr>
        <p:txBody>
          <a:bodyPr wrap="square">
            <a:spAutoFit/>
          </a:bodyPr>
          <a:lstStyle/>
          <a:p>
            <a:pPr marL="161196" indent="-161196" defTabSz="422041">
              <a:lnSpc>
                <a:spcPts val="1662"/>
              </a:lnSpc>
              <a:defRPr/>
            </a:pPr>
            <a:r>
              <a:rPr lang="ja-JP" altLang="en-US" sz="1062" dirty="0">
                <a:solidFill>
                  <a:prstClr val="black"/>
                </a:solidFill>
                <a:latin typeface="メイリオ" panose="020B0604030504040204" pitchFamily="50" charset="-128"/>
                <a:ea typeface="メイリオ" panose="020B0604030504040204" pitchFamily="50" charset="-128"/>
              </a:rPr>
              <a:t>○　近年、小中高生の自殺者数は増加しており、令和４年の小中高生の自殺者数は</a:t>
            </a:r>
            <a:r>
              <a:rPr lang="en-US" altLang="ja-JP" sz="1062" dirty="0">
                <a:solidFill>
                  <a:prstClr val="black"/>
                </a:solidFill>
                <a:latin typeface="メイリオ" panose="020B0604030504040204" pitchFamily="50" charset="-128"/>
                <a:ea typeface="メイリオ" panose="020B0604030504040204" pitchFamily="50" charset="-128"/>
              </a:rPr>
              <a:t>514</a:t>
            </a:r>
            <a:r>
              <a:rPr lang="ja-JP" altLang="en-US" sz="1062" dirty="0">
                <a:solidFill>
                  <a:prstClr val="black"/>
                </a:solidFill>
                <a:latin typeface="メイリオ" panose="020B0604030504040204" pitchFamily="50" charset="-128"/>
                <a:ea typeface="メイリオ" panose="020B0604030504040204" pitchFamily="50" charset="-128"/>
              </a:rPr>
              <a:t>人と過去最多となった。</a:t>
            </a:r>
            <a:endParaRPr lang="en-US" altLang="ja-JP" sz="1062" dirty="0">
              <a:solidFill>
                <a:prstClr val="black"/>
              </a:solidFill>
              <a:latin typeface="メイリオ" panose="020B0604030504040204" pitchFamily="50" charset="-128"/>
              <a:ea typeface="メイリオ" panose="020B0604030504040204" pitchFamily="50" charset="-128"/>
            </a:endParaRPr>
          </a:p>
          <a:p>
            <a:pPr marL="161196" indent="-161196" defTabSz="422041">
              <a:lnSpc>
                <a:spcPts val="1662"/>
              </a:lnSpc>
              <a:defRPr/>
            </a:pPr>
            <a:r>
              <a:rPr lang="ja-JP" altLang="en-US" sz="1062" dirty="0">
                <a:solidFill>
                  <a:prstClr val="black"/>
                </a:solidFill>
                <a:latin typeface="メイリオ" panose="020B0604030504040204" pitchFamily="50" charset="-128"/>
                <a:ea typeface="メイリオ" panose="020B0604030504040204" pitchFamily="50" charset="-128"/>
              </a:rPr>
              <a:t>○　関係省庁連絡会議を開催。有識者・当事者の方々からのヒアリングも踏まえ、こどもの自殺対策の強化に関する施策をとりまとめた。</a:t>
            </a:r>
            <a:endParaRPr lang="en-US" altLang="ja-JP" sz="1062" dirty="0">
              <a:solidFill>
                <a:prstClr val="black"/>
              </a:solidFill>
              <a:latin typeface="メイリオ" panose="020B0604030504040204" pitchFamily="50" charset="-128"/>
              <a:ea typeface="メイリオ" panose="020B0604030504040204" pitchFamily="50" charset="-128"/>
            </a:endParaRPr>
          </a:p>
          <a:p>
            <a:pPr marL="161196" indent="-161196" defTabSz="422041">
              <a:lnSpc>
                <a:spcPts val="1662"/>
              </a:lnSpc>
              <a:defRPr/>
            </a:pPr>
            <a:r>
              <a:rPr lang="ja-JP" altLang="en-US" sz="1062" dirty="0">
                <a:solidFill>
                  <a:prstClr val="black"/>
                </a:solidFill>
                <a:latin typeface="メイリオ" panose="020B0604030504040204" pitchFamily="50" charset="-128"/>
                <a:ea typeface="メイリオ" panose="020B0604030504040204" pitchFamily="50" charset="-128"/>
              </a:rPr>
              <a:t>○　このとりまとめに基づき、自殺に関する情報の集約・分析、全国展開を目指した１人１台端末の活用による自殺リスクの把握や都道府県等の「若者自殺危機対応チーム」の設置の推進など、総合的な取組を進めていく。</a:t>
            </a:r>
            <a:endParaRPr lang="en-US" altLang="ja-JP" sz="1062" dirty="0">
              <a:solidFill>
                <a:prstClr val="black"/>
              </a:solidFill>
              <a:latin typeface="メイリオ" panose="020B0604030504040204" pitchFamily="50" charset="-128"/>
              <a:ea typeface="メイリオ" panose="020B0604030504040204" pitchFamily="50" charset="-128"/>
            </a:endParaRPr>
          </a:p>
          <a:p>
            <a:pPr marL="161196" indent="-161196" defTabSz="422041">
              <a:lnSpc>
                <a:spcPts val="1662"/>
              </a:lnSpc>
              <a:defRPr/>
            </a:pPr>
            <a:r>
              <a:rPr kumimoji="0" lang="ja-JP" altLang="en-US" sz="1062" dirty="0">
                <a:solidFill>
                  <a:prstClr val="black"/>
                </a:solidFill>
                <a:latin typeface="メイリオ" panose="020B0604030504040204" pitchFamily="50" charset="-128"/>
                <a:ea typeface="メイリオ" panose="020B0604030504040204" pitchFamily="50" charset="-128"/>
              </a:rPr>
              <a:t>○　今後、さらにそれぞれの事項についてより具体化を図った上で、こども大綱に盛り込めるよう検討を進める。</a:t>
            </a:r>
          </a:p>
        </p:txBody>
      </p:sp>
      <p:grpSp>
        <p:nvGrpSpPr>
          <p:cNvPr id="13" name="グループ化 12">
            <a:extLst>
              <a:ext uri="{FF2B5EF4-FFF2-40B4-BE49-F238E27FC236}">
                <a16:creationId xmlns:a16="http://schemas.microsoft.com/office/drawing/2014/main" id="{9270C9D2-E58E-69BF-EC57-A3BF781440B5}"/>
              </a:ext>
            </a:extLst>
          </p:cNvPr>
          <p:cNvGrpSpPr/>
          <p:nvPr/>
        </p:nvGrpSpPr>
        <p:grpSpPr>
          <a:xfrm>
            <a:off x="77410" y="1528339"/>
            <a:ext cx="2529686" cy="291170"/>
            <a:chOff x="293914" y="2565164"/>
            <a:chExt cx="2459619" cy="461827"/>
          </a:xfrm>
        </p:grpSpPr>
        <p:sp>
          <p:nvSpPr>
            <p:cNvPr id="11" name="正方形/長方形 10">
              <a:extLst>
                <a:ext uri="{FF2B5EF4-FFF2-40B4-BE49-F238E27FC236}">
                  <a16:creationId xmlns:a16="http://schemas.microsoft.com/office/drawing/2014/main" id="{382085DA-D8F4-4851-4A7C-3A7AE4926DDF}"/>
                </a:ext>
              </a:extLst>
            </p:cNvPr>
            <p:cNvSpPr/>
            <p:nvPr/>
          </p:nvSpPr>
          <p:spPr>
            <a:xfrm>
              <a:off x="293914" y="2567020"/>
              <a:ext cx="2459619" cy="458119"/>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292">
                <a:solidFill>
                  <a:prstClr val="white"/>
                </a:solidFill>
                <a:latin typeface="Calibri" panose="020F0502020204030204"/>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907D46C3-A346-DA5F-E33B-728BF6480AB1}"/>
                </a:ext>
              </a:extLst>
            </p:cNvPr>
            <p:cNvSpPr txBox="1"/>
            <p:nvPr/>
          </p:nvSpPr>
          <p:spPr>
            <a:xfrm>
              <a:off x="293914" y="2565164"/>
              <a:ext cx="2459618" cy="461827"/>
            </a:xfrm>
            <a:prstGeom prst="rect">
              <a:avLst/>
            </a:prstGeom>
            <a:noFill/>
          </p:spPr>
          <p:txBody>
            <a:bodyPr wrap="square" anchor="ctr">
              <a:spAutoFit/>
            </a:bodyPr>
            <a:lstStyle/>
            <a:p>
              <a:pPr marL="161196" indent="-161196" defTabSz="422041">
                <a:defRPr/>
              </a:pPr>
              <a:r>
                <a:rPr kumimoji="0" lang="ja-JP" altLang="en-US" sz="1292" b="1" dirty="0">
                  <a:solidFill>
                    <a:prstClr val="black"/>
                  </a:solidFill>
                  <a:latin typeface="メイリオ" panose="020B0604030504040204" pitchFamily="50" charset="-128"/>
                  <a:ea typeface="メイリオ" panose="020B0604030504040204" pitchFamily="50" charset="-128"/>
                </a:rPr>
                <a:t>こどもの自殺の要因分析</a:t>
              </a:r>
            </a:p>
          </p:txBody>
        </p:sp>
      </p:grpSp>
      <p:sp>
        <p:nvSpPr>
          <p:cNvPr id="17" name="テキスト ボックス 16">
            <a:extLst>
              <a:ext uri="{FF2B5EF4-FFF2-40B4-BE49-F238E27FC236}">
                <a16:creationId xmlns:a16="http://schemas.microsoft.com/office/drawing/2014/main" id="{E7D40F6C-75B2-03AB-5B5B-CB50E3E9B042}"/>
              </a:ext>
            </a:extLst>
          </p:cNvPr>
          <p:cNvSpPr txBox="1"/>
          <p:nvPr/>
        </p:nvSpPr>
        <p:spPr>
          <a:xfrm>
            <a:off x="19604" y="1900427"/>
            <a:ext cx="4297414" cy="1398396"/>
          </a:xfrm>
          <a:prstGeom prst="rect">
            <a:avLst/>
          </a:prstGeom>
          <a:noFill/>
        </p:spPr>
        <p:txBody>
          <a:bodyPr wrap="square">
            <a:spAutoFit/>
          </a:bodyPr>
          <a:lstStyle/>
          <a:p>
            <a:pPr marL="161196" indent="-161196" algn="just" defTabSz="422041">
              <a:spcBef>
                <a:spcPts val="554"/>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警察や消防、学校や教育委員会、地方自治体等が保有する自殺統計及びその関連資料を集約し、多角的な分析を行うための調査研究の実施</a:t>
            </a:r>
            <a:r>
              <a:rPr kumimoji="0" lang="ja-JP" altLang="en-US" sz="923" dirty="0">
                <a:solidFill>
                  <a:prstClr val="black"/>
                </a:solidFill>
                <a:latin typeface="ＭＳ 明朝" panose="02020609040205080304" pitchFamily="17" charset="-128"/>
                <a:ea typeface="ＭＳ 明朝" panose="02020609040205080304" pitchFamily="17" charset="-128"/>
              </a:rPr>
              <a:t>（自殺統計原票、救急搬送に関するデータ、</a:t>
            </a:r>
            <a:r>
              <a:rPr kumimoji="0" lang="en-US" altLang="ja-JP" sz="923" dirty="0">
                <a:solidFill>
                  <a:prstClr val="black"/>
                </a:solidFill>
                <a:latin typeface="ＭＳ 明朝" panose="02020609040205080304" pitchFamily="17" charset="-128"/>
                <a:ea typeface="ＭＳ 明朝" panose="02020609040205080304" pitchFamily="17" charset="-128"/>
              </a:rPr>
              <a:t>CDR</a:t>
            </a:r>
            <a:r>
              <a:rPr kumimoji="0" lang="ja-JP" altLang="en-US" sz="923" dirty="0">
                <a:solidFill>
                  <a:prstClr val="black"/>
                </a:solidFill>
                <a:latin typeface="ＭＳ 明朝" panose="02020609040205080304" pitchFamily="17" charset="-128"/>
                <a:ea typeface="ＭＳ 明朝" panose="02020609040205080304" pitchFamily="17" charset="-128"/>
              </a:rPr>
              <a:t>による検証結果、学校の設置者等の協力を得て詳細調査の結果等も活用）</a:t>
            </a:r>
            <a:endParaRPr kumimoji="0" lang="en-US" altLang="ja-JP" sz="923" dirty="0">
              <a:solidFill>
                <a:prstClr val="black"/>
              </a:solidFill>
              <a:latin typeface="ＭＳ 明朝" panose="02020609040205080304" pitchFamily="17" charset="-128"/>
              <a:ea typeface="ＭＳ 明朝" panose="02020609040205080304" pitchFamily="17" charset="-128"/>
            </a:endParaRPr>
          </a:p>
          <a:p>
            <a:pPr marL="161196" indent="-161196" algn="just" defTabSz="422041">
              <a:spcBef>
                <a:spcPts val="1108"/>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学校等における児童生徒等の自殺又は自殺の疑いのある事案についての基本調査・詳細調査の実施。国における調査状況の把握・公表　　　　　　　　　　　　　　　　　　　等</a:t>
            </a:r>
            <a:endParaRPr kumimoji="0" lang="en-US" altLang="ja-JP" sz="1108" dirty="0">
              <a:solidFill>
                <a:prstClr val="black"/>
              </a:solidFill>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C56B0D52-6B38-3B4E-D05B-6A30D587F501}"/>
              </a:ext>
            </a:extLst>
          </p:cNvPr>
          <p:cNvGrpSpPr/>
          <p:nvPr/>
        </p:nvGrpSpPr>
        <p:grpSpPr>
          <a:xfrm>
            <a:off x="77409" y="3383206"/>
            <a:ext cx="3141785" cy="291170"/>
            <a:chOff x="293914" y="2565164"/>
            <a:chExt cx="2459619" cy="461827"/>
          </a:xfrm>
        </p:grpSpPr>
        <p:sp>
          <p:nvSpPr>
            <p:cNvPr id="19" name="正方形/長方形 18">
              <a:extLst>
                <a:ext uri="{FF2B5EF4-FFF2-40B4-BE49-F238E27FC236}">
                  <a16:creationId xmlns:a16="http://schemas.microsoft.com/office/drawing/2014/main" id="{165029A1-0BF3-47E8-D8D5-B0D944777C75}"/>
                </a:ext>
              </a:extLst>
            </p:cNvPr>
            <p:cNvSpPr/>
            <p:nvPr/>
          </p:nvSpPr>
          <p:spPr>
            <a:xfrm>
              <a:off x="293914" y="2567020"/>
              <a:ext cx="2459619" cy="458119"/>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292">
                <a:solidFill>
                  <a:prstClr val="white"/>
                </a:solidFill>
                <a:latin typeface="Calibri" panose="020F0502020204030204"/>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6D5E3E72-B02F-28A1-4CC0-29EF63BE3CD5}"/>
                </a:ext>
              </a:extLst>
            </p:cNvPr>
            <p:cNvSpPr txBox="1"/>
            <p:nvPr/>
          </p:nvSpPr>
          <p:spPr>
            <a:xfrm>
              <a:off x="293914" y="2565164"/>
              <a:ext cx="2459618" cy="461827"/>
            </a:xfrm>
            <a:prstGeom prst="rect">
              <a:avLst/>
            </a:prstGeom>
            <a:noFill/>
          </p:spPr>
          <p:txBody>
            <a:bodyPr wrap="square" anchor="ctr">
              <a:spAutoFit/>
            </a:bodyPr>
            <a:lstStyle/>
            <a:p>
              <a:pPr marL="161196" indent="-161196" defTabSz="422041">
                <a:defRPr/>
              </a:pPr>
              <a:r>
                <a:rPr kumimoji="0" lang="ja-JP" altLang="en-US" sz="1292" b="1" dirty="0">
                  <a:solidFill>
                    <a:prstClr val="black"/>
                  </a:solidFill>
                  <a:latin typeface="メイリオ" panose="020B0604030504040204" pitchFamily="50" charset="-128"/>
                  <a:ea typeface="メイリオ" panose="020B0604030504040204" pitchFamily="50" charset="-128"/>
                </a:rPr>
                <a:t>自殺予防に資する教育や普及啓発等</a:t>
              </a:r>
            </a:p>
          </p:txBody>
        </p:sp>
      </p:grpSp>
      <p:sp>
        <p:nvSpPr>
          <p:cNvPr id="21" name="テキスト ボックス 20">
            <a:extLst>
              <a:ext uri="{FF2B5EF4-FFF2-40B4-BE49-F238E27FC236}">
                <a16:creationId xmlns:a16="http://schemas.microsoft.com/office/drawing/2014/main" id="{DAE32961-A6C8-B1A2-FFDE-2A00CFFC1284}"/>
              </a:ext>
            </a:extLst>
          </p:cNvPr>
          <p:cNvSpPr txBox="1"/>
          <p:nvPr/>
        </p:nvSpPr>
        <p:spPr>
          <a:xfrm>
            <a:off x="19605" y="3669902"/>
            <a:ext cx="4297414" cy="1192249"/>
          </a:xfrm>
          <a:prstGeom prst="rect">
            <a:avLst/>
          </a:prstGeom>
          <a:noFill/>
        </p:spPr>
        <p:txBody>
          <a:bodyPr wrap="square">
            <a:spAutoFit/>
          </a:bodyPr>
          <a:lstStyle/>
          <a:p>
            <a:pPr marL="161196" indent="-161196" algn="just" defTabSz="422041">
              <a:spcBef>
                <a:spcPts val="554"/>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a:t>
            </a:r>
            <a:r>
              <a:rPr kumimoji="0" lang="ja-JP" altLang="en-US" sz="1108" b="1" u="sng" dirty="0">
                <a:solidFill>
                  <a:srgbClr val="C00000"/>
                </a:solidFill>
                <a:latin typeface="メイリオ" panose="020B0604030504040204" pitchFamily="50" charset="-128"/>
                <a:ea typeface="メイリオ" panose="020B0604030504040204" pitchFamily="50" charset="-128"/>
              </a:rPr>
              <a:t>すべての児童生徒が「</a:t>
            </a:r>
            <a:r>
              <a:rPr kumimoji="0" lang="en-US" altLang="ja-JP" sz="1108" b="1" u="sng" dirty="0">
                <a:solidFill>
                  <a:srgbClr val="C00000"/>
                </a:solidFill>
                <a:latin typeface="メイリオ" panose="020B0604030504040204" pitchFamily="50" charset="-128"/>
                <a:ea typeface="メイリオ" panose="020B0604030504040204" pitchFamily="50" charset="-128"/>
              </a:rPr>
              <a:t>SOS</a:t>
            </a:r>
            <a:r>
              <a:rPr kumimoji="0" lang="ja-JP" altLang="en-US" sz="1108" b="1" u="sng" dirty="0">
                <a:solidFill>
                  <a:srgbClr val="C00000"/>
                </a:solidFill>
                <a:latin typeface="メイリオ" panose="020B0604030504040204" pitchFamily="50" charset="-128"/>
                <a:ea typeface="メイリオ" panose="020B0604030504040204" pitchFamily="50" charset="-128"/>
              </a:rPr>
              <a:t>の出し方に関する教育」を年１回受けられるよう周知するとともに、こどものＳＯＳをどのように受け止めるのかについて、教員や保護者が学ぶ機会を設定</a:t>
            </a:r>
            <a:endParaRPr kumimoji="0" lang="en-US" altLang="ja-JP" sz="1108" b="1" u="sng" dirty="0">
              <a:solidFill>
                <a:srgbClr val="C00000"/>
              </a:solidFill>
              <a:latin typeface="メイリオ" panose="020B0604030504040204" pitchFamily="50" charset="-128"/>
              <a:ea typeface="メイリオ" panose="020B0604030504040204" pitchFamily="50" charset="-128"/>
            </a:endParaRPr>
          </a:p>
          <a:p>
            <a:pPr marL="161196" indent="-161196" algn="just" defTabSz="422041">
              <a:spcBef>
                <a:spcPts val="554"/>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「心の健康」に関して、発達段階に応じて系統性をもって指導。「心の健康」に関する啓発資料の作成・周知　　等</a:t>
            </a:r>
            <a:endParaRPr kumimoji="0" lang="en-US" altLang="ja-JP" sz="1108" dirty="0">
              <a:solidFill>
                <a:prstClr val="black"/>
              </a:solidFill>
              <a:latin typeface="メイリオ" panose="020B0604030504040204" pitchFamily="50" charset="-128"/>
              <a:ea typeface="メイリオ" panose="020B0604030504040204" pitchFamily="50" charset="-128"/>
            </a:endParaRPr>
          </a:p>
        </p:txBody>
      </p:sp>
      <p:grpSp>
        <p:nvGrpSpPr>
          <p:cNvPr id="22" name="グループ化 21">
            <a:extLst>
              <a:ext uri="{FF2B5EF4-FFF2-40B4-BE49-F238E27FC236}">
                <a16:creationId xmlns:a16="http://schemas.microsoft.com/office/drawing/2014/main" id="{EDD1AEA6-F56B-A515-BAE5-4864624C43E5}"/>
              </a:ext>
            </a:extLst>
          </p:cNvPr>
          <p:cNvGrpSpPr/>
          <p:nvPr/>
        </p:nvGrpSpPr>
        <p:grpSpPr>
          <a:xfrm>
            <a:off x="77409" y="4881945"/>
            <a:ext cx="2529685" cy="291170"/>
            <a:chOff x="293914" y="2565166"/>
            <a:chExt cx="2459619" cy="461826"/>
          </a:xfrm>
        </p:grpSpPr>
        <p:sp>
          <p:nvSpPr>
            <p:cNvPr id="23" name="正方形/長方形 22">
              <a:extLst>
                <a:ext uri="{FF2B5EF4-FFF2-40B4-BE49-F238E27FC236}">
                  <a16:creationId xmlns:a16="http://schemas.microsoft.com/office/drawing/2014/main" id="{C97A02AC-60A6-76C4-E5B8-00252C95DE9C}"/>
                </a:ext>
              </a:extLst>
            </p:cNvPr>
            <p:cNvSpPr/>
            <p:nvPr/>
          </p:nvSpPr>
          <p:spPr>
            <a:xfrm>
              <a:off x="293914" y="2567020"/>
              <a:ext cx="2459619" cy="458119"/>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292" dirty="0">
                <a:solidFill>
                  <a:prstClr val="white"/>
                </a:solidFill>
                <a:latin typeface="Calibri" panose="020F0502020204030204"/>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66BC52D0-D922-CEAF-E9D5-ACC11CB27949}"/>
                </a:ext>
              </a:extLst>
            </p:cNvPr>
            <p:cNvSpPr txBox="1"/>
            <p:nvPr/>
          </p:nvSpPr>
          <p:spPr>
            <a:xfrm>
              <a:off x="293914" y="2565166"/>
              <a:ext cx="2459618" cy="461826"/>
            </a:xfrm>
            <a:prstGeom prst="rect">
              <a:avLst/>
            </a:prstGeom>
            <a:noFill/>
          </p:spPr>
          <p:txBody>
            <a:bodyPr wrap="square" anchor="ctr">
              <a:spAutoFit/>
            </a:bodyPr>
            <a:lstStyle/>
            <a:p>
              <a:pPr marL="161196" indent="-161196" defTabSz="422041">
                <a:defRPr/>
              </a:pPr>
              <a:r>
                <a:rPr kumimoji="0" lang="ja-JP" altLang="en-US" sz="1292" b="1" dirty="0">
                  <a:solidFill>
                    <a:prstClr val="black"/>
                  </a:solidFill>
                  <a:latin typeface="メイリオ" panose="020B0604030504040204" pitchFamily="50" charset="-128"/>
                  <a:ea typeface="メイリオ" panose="020B0604030504040204" pitchFamily="50" charset="-128"/>
                </a:rPr>
                <a:t>自殺リスクの早期発見</a:t>
              </a:r>
            </a:p>
          </p:txBody>
        </p:sp>
      </p:grpSp>
      <p:sp>
        <p:nvSpPr>
          <p:cNvPr id="25" name="テキスト ボックス 24">
            <a:extLst>
              <a:ext uri="{FF2B5EF4-FFF2-40B4-BE49-F238E27FC236}">
                <a16:creationId xmlns:a16="http://schemas.microsoft.com/office/drawing/2014/main" id="{27B9F393-4AF5-0577-657C-A41E93D607C7}"/>
              </a:ext>
            </a:extLst>
          </p:cNvPr>
          <p:cNvSpPr txBox="1"/>
          <p:nvPr/>
        </p:nvSpPr>
        <p:spPr>
          <a:xfrm>
            <a:off x="48631" y="5162934"/>
            <a:ext cx="4461157" cy="1674305"/>
          </a:xfrm>
          <a:prstGeom prst="rect">
            <a:avLst/>
          </a:prstGeom>
          <a:noFill/>
        </p:spPr>
        <p:txBody>
          <a:bodyPr wrap="square">
            <a:spAutoFit/>
          </a:bodyPr>
          <a:lstStyle/>
          <a:p>
            <a:pPr marL="161196" indent="-161196" algn="just" defTabSz="422041">
              <a:spcBef>
                <a:spcPts val="554"/>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１人１台端末の活用等による自殺リスクの把握のための、システムの活用方法等を周知し、全国の学校での実施を目指す。科学的根拠に基づいた対応や支援のための調査研究</a:t>
            </a:r>
            <a:endParaRPr kumimoji="0" lang="en-US" altLang="ja-JP" sz="1108" dirty="0">
              <a:solidFill>
                <a:prstClr val="black"/>
              </a:solidFill>
              <a:latin typeface="メイリオ" panose="020B0604030504040204" pitchFamily="50" charset="-128"/>
              <a:ea typeface="メイリオ" panose="020B0604030504040204" pitchFamily="50" charset="-128"/>
            </a:endParaRPr>
          </a:p>
          <a:p>
            <a:pPr marL="161196" indent="-161196" algn="just" defTabSz="422041">
              <a:spcBef>
                <a:spcPts val="554"/>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自殺リスク含む支援が必要なこどもや家庭を早期に把握・支援するため、個人情報の適正な取扱いを確保しながら、教育・保健・福祉などの情報・データを分野を超えた連携に取り組む</a:t>
            </a:r>
            <a:endParaRPr kumimoji="0" lang="en-US" altLang="ja-JP" sz="1108" dirty="0">
              <a:solidFill>
                <a:prstClr val="black"/>
              </a:solidFill>
              <a:latin typeface="メイリオ" panose="020B0604030504040204" pitchFamily="50" charset="-128"/>
              <a:ea typeface="メイリオ" panose="020B0604030504040204" pitchFamily="50" charset="-128"/>
            </a:endParaRPr>
          </a:p>
          <a:p>
            <a:pPr marL="161196" indent="-161196" algn="just" defTabSz="422041">
              <a:spcBef>
                <a:spcPts val="1108"/>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公立小学校、中学校等でのスクールカウンセラーやスクールソーシャルワーカー等の配置促進　　　　　　　　　等</a:t>
            </a:r>
            <a:endParaRPr kumimoji="0" lang="en-US" altLang="ja-JP" sz="1108" dirty="0">
              <a:solidFill>
                <a:prstClr val="black"/>
              </a:solidFill>
              <a:latin typeface="メイリオ" panose="020B0604030504040204" pitchFamily="50" charset="-128"/>
              <a:ea typeface="メイリオ" panose="020B0604030504040204" pitchFamily="50" charset="-128"/>
            </a:endParaRPr>
          </a:p>
        </p:txBody>
      </p:sp>
      <p:grpSp>
        <p:nvGrpSpPr>
          <p:cNvPr id="26" name="グループ化 25">
            <a:extLst>
              <a:ext uri="{FF2B5EF4-FFF2-40B4-BE49-F238E27FC236}">
                <a16:creationId xmlns:a16="http://schemas.microsoft.com/office/drawing/2014/main" id="{5718BB3B-D82D-2EEF-2B35-5D57661DCDC9}"/>
              </a:ext>
            </a:extLst>
          </p:cNvPr>
          <p:cNvGrpSpPr/>
          <p:nvPr/>
        </p:nvGrpSpPr>
        <p:grpSpPr>
          <a:xfrm>
            <a:off x="4578928" y="1528342"/>
            <a:ext cx="3575644" cy="291170"/>
            <a:chOff x="293914" y="2565169"/>
            <a:chExt cx="2459619" cy="461827"/>
          </a:xfrm>
        </p:grpSpPr>
        <p:sp>
          <p:nvSpPr>
            <p:cNvPr id="27" name="正方形/長方形 26">
              <a:extLst>
                <a:ext uri="{FF2B5EF4-FFF2-40B4-BE49-F238E27FC236}">
                  <a16:creationId xmlns:a16="http://schemas.microsoft.com/office/drawing/2014/main" id="{87410D33-6A36-6643-3070-9A55D2873390}"/>
                </a:ext>
              </a:extLst>
            </p:cNvPr>
            <p:cNvSpPr/>
            <p:nvPr/>
          </p:nvSpPr>
          <p:spPr>
            <a:xfrm>
              <a:off x="293914" y="2567020"/>
              <a:ext cx="2459619" cy="458119"/>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292">
                <a:solidFill>
                  <a:prstClr val="white"/>
                </a:solidFill>
                <a:latin typeface="Calibri" panose="020F0502020204030204"/>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id="{7F484E5D-7551-53FF-E073-913436837D02}"/>
                </a:ext>
              </a:extLst>
            </p:cNvPr>
            <p:cNvSpPr txBox="1"/>
            <p:nvPr/>
          </p:nvSpPr>
          <p:spPr>
            <a:xfrm>
              <a:off x="293914" y="2565169"/>
              <a:ext cx="2459618" cy="461827"/>
            </a:xfrm>
            <a:prstGeom prst="rect">
              <a:avLst/>
            </a:prstGeom>
            <a:noFill/>
          </p:spPr>
          <p:txBody>
            <a:bodyPr wrap="square" anchor="ctr">
              <a:spAutoFit/>
            </a:bodyPr>
            <a:lstStyle/>
            <a:p>
              <a:pPr marL="161196" indent="-161196" defTabSz="422041">
                <a:defRPr/>
              </a:pPr>
              <a:r>
                <a:rPr kumimoji="0" lang="ja-JP" altLang="en-US" sz="1292" b="1" dirty="0">
                  <a:solidFill>
                    <a:prstClr val="black"/>
                  </a:solidFill>
                  <a:latin typeface="メイリオ" panose="020B0604030504040204" pitchFamily="50" charset="-128"/>
                  <a:ea typeface="メイリオ" panose="020B0604030504040204" pitchFamily="50" charset="-128"/>
                </a:rPr>
                <a:t>電話・ＳＮＳ等を活用した相談体制の整備</a:t>
              </a:r>
            </a:p>
          </p:txBody>
        </p:sp>
      </p:grpSp>
      <p:sp>
        <p:nvSpPr>
          <p:cNvPr id="29" name="テキスト ボックス 28">
            <a:extLst>
              <a:ext uri="{FF2B5EF4-FFF2-40B4-BE49-F238E27FC236}">
                <a16:creationId xmlns:a16="http://schemas.microsoft.com/office/drawing/2014/main" id="{6F266BF3-3CD9-9ECD-4280-4B4065710022}"/>
              </a:ext>
            </a:extLst>
          </p:cNvPr>
          <p:cNvSpPr txBox="1"/>
          <p:nvPr/>
        </p:nvSpPr>
        <p:spPr>
          <a:xfrm>
            <a:off x="4602375" y="1844432"/>
            <a:ext cx="4486885" cy="744884"/>
          </a:xfrm>
          <a:prstGeom prst="rect">
            <a:avLst/>
          </a:prstGeom>
          <a:noFill/>
        </p:spPr>
        <p:txBody>
          <a:bodyPr wrap="square">
            <a:spAutoFit/>
          </a:bodyPr>
          <a:lstStyle/>
          <a:p>
            <a:pPr marL="161196" indent="-161196" defTabSz="422041">
              <a:spcBef>
                <a:spcPts val="554"/>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「孤独ダイヤル」（</a:t>
            </a:r>
            <a:r>
              <a:rPr kumimoji="0" lang="en-US" altLang="ja-JP" sz="1108" dirty="0">
                <a:solidFill>
                  <a:prstClr val="black"/>
                </a:solidFill>
                <a:latin typeface="メイリオ" panose="020B0604030504040204" pitchFamily="50" charset="-128"/>
                <a:ea typeface="メイリオ" panose="020B0604030504040204" pitchFamily="50" charset="-128"/>
              </a:rPr>
              <a:t>#9999</a:t>
            </a:r>
            <a:r>
              <a:rPr kumimoji="0" lang="ja-JP" altLang="en-US" sz="1108" dirty="0">
                <a:solidFill>
                  <a:prstClr val="black"/>
                </a:solidFill>
                <a:latin typeface="メイリオ" panose="020B0604030504040204" pitchFamily="50" charset="-128"/>
                <a:ea typeface="メイリオ" panose="020B0604030504040204" pitchFamily="50" charset="-128"/>
              </a:rPr>
              <a:t>）の試行事業の実施</a:t>
            </a:r>
            <a:endParaRPr kumimoji="0" lang="en-US" altLang="ja-JP" sz="1108" dirty="0">
              <a:solidFill>
                <a:prstClr val="black"/>
              </a:solidFill>
              <a:latin typeface="メイリオ" panose="020B0604030504040204" pitchFamily="50" charset="-128"/>
              <a:ea typeface="メイリオ" panose="020B0604030504040204" pitchFamily="50" charset="-128"/>
            </a:endParaRPr>
          </a:p>
          <a:p>
            <a:pPr marL="161196" indent="-161196" defTabSz="422041">
              <a:spcBef>
                <a:spcPts val="1108"/>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a:t>
            </a:r>
            <a:r>
              <a:rPr kumimoji="0" lang="en-US" altLang="ja-JP" sz="1108" dirty="0">
                <a:solidFill>
                  <a:prstClr val="black"/>
                </a:solidFill>
                <a:latin typeface="メイリオ" panose="020B0604030504040204" pitchFamily="50" charset="-128"/>
                <a:ea typeface="メイリオ" panose="020B0604030504040204" pitchFamily="50" charset="-128"/>
              </a:rPr>
              <a:t>LINE</a:t>
            </a:r>
            <a:r>
              <a:rPr kumimoji="0" lang="ja-JP" altLang="en-US" sz="1108" dirty="0">
                <a:solidFill>
                  <a:prstClr val="black"/>
                </a:solidFill>
                <a:latin typeface="メイリオ" panose="020B0604030504040204" pitchFamily="50" charset="-128"/>
                <a:ea typeface="メイリオ" panose="020B0604030504040204" pitchFamily="50" charset="-128"/>
              </a:rPr>
              <a:t>やウェブチャット・孤立相談等の</a:t>
            </a:r>
            <a:r>
              <a:rPr kumimoji="0" lang="en-US" altLang="ja-JP" sz="1108" dirty="0">
                <a:solidFill>
                  <a:prstClr val="black"/>
                </a:solidFill>
                <a:latin typeface="メイリオ" panose="020B0604030504040204" pitchFamily="50" charset="-128"/>
                <a:ea typeface="メイリオ" panose="020B0604030504040204" pitchFamily="50" charset="-128"/>
              </a:rPr>
              <a:t>SNS</a:t>
            </a:r>
            <a:r>
              <a:rPr kumimoji="0" lang="ja-JP" altLang="en-US" sz="1108" dirty="0">
                <a:solidFill>
                  <a:prstClr val="black"/>
                </a:solidFill>
                <a:latin typeface="メイリオ" panose="020B0604030504040204" pitchFamily="50" charset="-128"/>
                <a:ea typeface="メイリオ" panose="020B0604030504040204" pitchFamily="50" charset="-128"/>
              </a:rPr>
              <a:t>を活用した相談体制の強化　　　　　　　　　　　　　　　　　　　　　　　等</a:t>
            </a:r>
            <a:endParaRPr kumimoji="0" lang="en-US" altLang="ja-JP" sz="1108" dirty="0">
              <a:solidFill>
                <a:prstClr val="black"/>
              </a:solidFill>
              <a:latin typeface="メイリオ" panose="020B0604030504040204" pitchFamily="50" charset="-128"/>
              <a:ea typeface="メイリオ" panose="020B0604030504040204" pitchFamily="50" charset="-128"/>
            </a:endParaRPr>
          </a:p>
        </p:txBody>
      </p:sp>
      <p:grpSp>
        <p:nvGrpSpPr>
          <p:cNvPr id="30" name="グループ化 29">
            <a:extLst>
              <a:ext uri="{FF2B5EF4-FFF2-40B4-BE49-F238E27FC236}">
                <a16:creationId xmlns:a16="http://schemas.microsoft.com/office/drawing/2014/main" id="{21797AFD-A9B6-E23A-B80E-BB64C38E4C1F}"/>
              </a:ext>
            </a:extLst>
          </p:cNvPr>
          <p:cNvGrpSpPr/>
          <p:nvPr/>
        </p:nvGrpSpPr>
        <p:grpSpPr>
          <a:xfrm>
            <a:off x="4571998" y="2697033"/>
            <a:ext cx="2370511" cy="291170"/>
            <a:chOff x="293914" y="2565169"/>
            <a:chExt cx="2459619" cy="461827"/>
          </a:xfrm>
        </p:grpSpPr>
        <p:sp>
          <p:nvSpPr>
            <p:cNvPr id="31" name="正方形/長方形 30">
              <a:extLst>
                <a:ext uri="{FF2B5EF4-FFF2-40B4-BE49-F238E27FC236}">
                  <a16:creationId xmlns:a16="http://schemas.microsoft.com/office/drawing/2014/main" id="{4BB04C81-EF6F-1681-17F3-DB13110F1C0E}"/>
                </a:ext>
              </a:extLst>
            </p:cNvPr>
            <p:cNvSpPr/>
            <p:nvPr/>
          </p:nvSpPr>
          <p:spPr>
            <a:xfrm>
              <a:off x="293914" y="2567020"/>
              <a:ext cx="2459619" cy="458119"/>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292">
                <a:solidFill>
                  <a:prstClr val="white"/>
                </a:solidFill>
                <a:latin typeface="Calibri" panose="020F0502020204030204"/>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B165FE5C-4115-A2C4-BB22-C0263F4711CA}"/>
                </a:ext>
              </a:extLst>
            </p:cNvPr>
            <p:cNvSpPr txBox="1"/>
            <p:nvPr/>
          </p:nvSpPr>
          <p:spPr>
            <a:xfrm>
              <a:off x="293914" y="2565169"/>
              <a:ext cx="2459618" cy="461827"/>
            </a:xfrm>
            <a:prstGeom prst="rect">
              <a:avLst/>
            </a:prstGeom>
            <a:noFill/>
          </p:spPr>
          <p:txBody>
            <a:bodyPr wrap="square" anchor="ctr">
              <a:spAutoFit/>
            </a:bodyPr>
            <a:lstStyle/>
            <a:p>
              <a:pPr marL="161196" indent="-161196" defTabSz="422041">
                <a:defRPr/>
              </a:pPr>
              <a:r>
                <a:rPr kumimoji="0" lang="ja-JP" altLang="en-US" sz="1292" b="1" dirty="0">
                  <a:solidFill>
                    <a:prstClr val="black"/>
                  </a:solidFill>
                  <a:latin typeface="メイリオ" panose="020B0604030504040204" pitchFamily="50" charset="-128"/>
                  <a:ea typeface="メイリオ" panose="020B0604030504040204" pitchFamily="50" charset="-128"/>
                </a:rPr>
                <a:t>自殺予防のための対応</a:t>
              </a:r>
            </a:p>
          </p:txBody>
        </p:sp>
      </p:grpSp>
      <p:sp>
        <p:nvSpPr>
          <p:cNvPr id="33" name="テキスト ボックス 32">
            <a:extLst>
              <a:ext uri="{FF2B5EF4-FFF2-40B4-BE49-F238E27FC236}">
                <a16:creationId xmlns:a16="http://schemas.microsoft.com/office/drawing/2014/main" id="{C84EB590-E72A-C492-C972-D393BC949DC1}"/>
              </a:ext>
            </a:extLst>
          </p:cNvPr>
          <p:cNvSpPr txBox="1"/>
          <p:nvPr/>
        </p:nvSpPr>
        <p:spPr>
          <a:xfrm>
            <a:off x="4578928" y="3001485"/>
            <a:ext cx="4524966" cy="1256370"/>
          </a:xfrm>
          <a:prstGeom prst="rect">
            <a:avLst/>
          </a:prstGeom>
          <a:noFill/>
        </p:spPr>
        <p:txBody>
          <a:bodyPr wrap="square">
            <a:spAutoFit/>
          </a:bodyPr>
          <a:lstStyle/>
          <a:p>
            <a:pPr marL="161196" indent="-161196" algn="just" defTabSz="422041">
              <a:spcBef>
                <a:spcPts val="1108"/>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多職種の専門家で構成される「若者の自殺危機対応チーム」を都道府県等に設置し、自殺未遂歴や自傷行為の経験等がある若者など市町村等では対応が困難な場合に、助言等を行うモデル事業の拡充。その上で、危機対応チームの全国展開を目指す</a:t>
            </a:r>
          </a:p>
          <a:p>
            <a:pPr marL="161196" indent="-161196" algn="just" defTabSz="422041">
              <a:spcBef>
                <a:spcPts val="1108"/>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不登校児童生徒への教育機会の確保のための関係機関の連携体制の整備や、不登校特例校の設置促進・充実　　　　　　等</a:t>
            </a:r>
            <a:endParaRPr kumimoji="0"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F896A93D-2981-85D3-A2DB-0067D7F9D5DD}"/>
              </a:ext>
            </a:extLst>
          </p:cNvPr>
          <p:cNvSpPr txBox="1"/>
          <p:nvPr/>
        </p:nvSpPr>
        <p:spPr>
          <a:xfrm>
            <a:off x="4578928" y="5419222"/>
            <a:ext cx="4524966" cy="1269194"/>
          </a:xfrm>
          <a:prstGeom prst="rect">
            <a:avLst/>
          </a:prstGeom>
          <a:noFill/>
        </p:spPr>
        <p:txBody>
          <a:bodyPr wrap="square">
            <a:spAutoFit/>
          </a:bodyPr>
          <a:lstStyle/>
          <a:p>
            <a:pPr marL="161196" indent="-161196" algn="just" defTabSz="422041">
              <a:spcBef>
                <a:spcPts val="554"/>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こども家庭庁の自殺対策室の体制強化、関係省庁と連携した啓発活動</a:t>
            </a:r>
            <a:endParaRPr kumimoji="0" lang="en-US" altLang="ja-JP" sz="1108" dirty="0">
              <a:solidFill>
                <a:prstClr val="black"/>
              </a:solidFill>
              <a:latin typeface="メイリオ" panose="020B0604030504040204" pitchFamily="50" charset="-128"/>
              <a:ea typeface="メイリオ" panose="020B0604030504040204" pitchFamily="50" charset="-128"/>
            </a:endParaRPr>
          </a:p>
          <a:p>
            <a:pPr marL="161196" indent="-161196" algn="just" defTabSz="422041">
              <a:spcBef>
                <a:spcPts val="554"/>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「こども若者★いけんぷらす」によるこどもの意見の公聴、制度や政策への反映（支援につながりやすい周知の方法も含む）</a:t>
            </a:r>
            <a:endParaRPr kumimoji="0" lang="en-US" altLang="ja-JP" sz="1108" dirty="0">
              <a:solidFill>
                <a:prstClr val="black"/>
              </a:solidFill>
              <a:latin typeface="メイリオ" panose="020B0604030504040204" pitchFamily="50" charset="-128"/>
              <a:ea typeface="メイリオ" panose="020B0604030504040204" pitchFamily="50" charset="-128"/>
            </a:endParaRPr>
          </a:p>
          <a:p>
            <a:pPr marL="161196" indent="-161196" algn="just" defTabSz="422041">
              <a:spcBef>
                <a:spcPts val="554"/>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関係閣僚によるゲートキーパー研修の受講及び全国の首長に向けた受講呼びかけメッセージの作成　　　　　　　　　　等</a:t>
            </a:r>
            <a:endParaRPr kumimoji="0" lang="en-US" altLang="ja-JP" sz="1108" dirty="0">
              <a:solidFill>
                <a:prstClr val="black"/>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5F4BF5E2-B31A-0951-E5D7-6F1683BC6293}"/>
              </a:ext>
            </a:extLst>
          </p:cNvPr>
          <p:cNvGrpSpPr/>
          <p:nvPr/>
        </p:nvGrpSpPr>
        <p:grpSpPr>
          <a:xfrm>
            <a:off x="4571998" y="5114542"/>
            <a:ext cx="4449724" cy="291170"/>
            <a:chOff x="293914" y="2565167"/>
            <a:chExt cx="2459619" cy="461827"/>
          </a:xfrm>
        </p:grpSpPr>
        <p:sp>
          <p:nvSpPr>
            <p:cNvPr id="3" name="正方形/長方形 2">
              <a:extLst>
                <a:ext uri="{FF2B5EF4-FFF2-40B4-BE49-F238E27FC236}">
                  <a16:creationId xmlns:a16="http://schemas.microsoft.com/office/drawing/2014/main" id="{370248D2-10FC-14E4-25DF-FC993E55D27C}"/>
                </a:ext>
              </a:extLst>
            </p:cNvPr>
            <p:cNvSpPr/>
            <p:nvPr/>
          </p:nvSpPr>
          <p:spPr>
            <a:xfrm>
              <a:off x="293914" y="2567020"/>
              <a:ext cx="2459619" cy="458119"/>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292">
                <a:solidFill>
                  <a:prstClr val="white"/>
                </a:solidFill>
                <a:latin typeface="Calibri" panose="020F0502020204030204"/>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1466B3F2-8B04-65E4-C55C-2723FBBBA876}"/>
                </a:ext>
              </a:extLst>
            </p:cNvPr>
            <p:cNvSpPr txBox="1"/>
            <p:nvPr/>
          </p:nvSpPr>
          <p:spPr>
            <a:xfrm>
              <a:off x="293914" y="2565167"/>
              <a:ext cx="2459618" cy="461827"/>
            </a:xfrm>
            <a:prstGeom prst="rect">
              <a:avLst/>
            </a:prstGeom>
            <a:noFill/>
          </p:spPr>
          <p:txBody>
            <a:bodyPr wrap="square" anchor="ctr">
              <a:spAutoFit/>
            </a:bodyPr>
            <a:lstStyle/>
            <a:p>
              <a:pPr marL="161196" indent="-161196" defTabSz="422041">
                <a:defRPr/>
              </a:pPr>
              <a:r>
                <a:rPr kumimoji="0" lang="ja-JP" altLang="en-US" sz="1292" b="1" dirty="0">
                  <a:solidFill>
                    <a:prstClr val="black"/>
                  </a:solidFill>
                  <a:latin typeface="メイリオ" panose="020B0604030504040204" pitchFamily="50" charset="-128"/>
                  <a:ea typeface="メイリオ" panose="020B0604030504040204" pitchFamily="50" charset="-128"/>
                </a:rPr>
                <a:t>こどもの自殺対策に関する関係省庁の連携及び体制強化等</a:t>
              </a:r>
            </a:p>
          </p:txBody>
        </p:sp>
      </p:grpSp>
      <p:grpSp>
        <p:nvGrpSpPr>
          <p:cNvPr id="6" name="グループ化 5">
            <a:extLst>
              <a:ext uri="{FF2B5EF4-FFF2-40B4-BE49-F238E27FC236}">
                <a16:creationId xmlns:a16="http://schemas.microsoft.com/office/drawing/2014/main" id="{ABBD9BE8-F560-2C13-6D20-99C320C74D2D}"/>
              </a:ext>
            </a:extLst>
          </p:cNvPr>
          <p:cNvGrpSpPr/>
          <p:nvPr/>
        </p:nvGrpSpPr>
        <p:grpSpPr>
          <a:xfrm>
            <a:off x="4602375" y="4371932"/>
            <a:ext cx="2370511" cy="291170"/>
            <a:chOff x="293914" y="2565169"/>
            <a:chExt cx="2459619" cy="461827"/>
          </a:xfrm>
        </p:grpSpPr>
        <p:sp>
          <p:nvSpPr>
            <p:cNvPr id="14" name="正方形/長方形 13">
              <a:extLst>
                <a:ext uri="{FF2B5EF4-FFF2-40B4-BE49-F238E27FC236}">
                  <a16:creationId xmlns:a16="http://schemas.microsoft.com/office/drawing/2014/main" id="{F6C04F58-C6E4-3ED6-E56D-47443107F972}"/>
                </a:ext>
              </a:extLst>
            </p:cNvPr>
            <p:cNvSpPr/>
            <p:nvPr/>
          </p:nvSpPr>
          <p:spPr>
            <a:xfrm>
              <a:off x="293914" y="2567020"/>
              <a:ext cx="2459619" cy="458119"/>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lang="ja-JP" altLang="en-US" sz="1292">
                <a:solidFill>
                  <a:prstClr val="black"/>
                </a:solidFill>
                <a:latin typeface="Calibri" panose="020F0502020204030204"/>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C9C7BC25-ADAC-27F9-2E44-7A5611BA184B}"/>
                </a:ext>
              </a:extLst>
            </p:cNvPr>
            <p:cNvSpPr txBox="1"/>
            <p:nvPr/>
          </p:nvSpPr>
          <p:spPr>
            <a:xfrm>
              <a:off x="293914" y="2565169"/>
              <a:ext cx="2459618" cy="461827"/>
            </a:xfrm>
            <a:prstGeom prst="rect">
              <a:avLst/>
            </a:prstGeom>
            <a:noFill/>
          </p:spPr>
          <p:txBody>
            <a:bodyPr wrap="square" anchor="ctr">
              <a:spAutoFit/>
            </a:bodyPr>
            <a:lstStyle/>
            <a:p>
              <a:pPr marL="161196" indent="-161196" defTabSz="422041">
                <a:defRPr/>
              </a:pPr>
              <a:r>
                <a:rPr kumimoji="0" lang="ja-JP" altLang="en-US" sz="1292" b="1" dirty="0">
                  <a:solidFill>
                    <a:prstClr val="black"/>
                  </a:solidFill>
                  <a:latin typeface="メイリオ" panose="020B0604030504040204" pitchFamily="50" charset="-128"/>
                  <a:ea typeface="メイリオ" panose="020B0604030504040204" pitchFamily="50" charset="-128"/>
                </a:rPr>
                <a:t>遺されたこどもへの支援</a:t>
              </a:r>
            </a:p>
          </p:txBody>
        </p:sp>
      </p:grpSp>
      <p:sp>
        <p:nvSpPr>
          <p:cNvPr id="34" name="テキスト ボックス 33">
            <a:extLst>
              <a:ext uri="{FF2B5EF4-FFF2-40B4-BE49-F238E27FC236}">
                <a16:creationId xmlns:a16="http://schemas.microsoft.com/office/drawing/2014/main" id="{6DADC671-A6D4-E34E-66B5-0317BBD9ADFD}"/>
              </a:ext>
            </a:extLst>
          </p:cNvPr>
          <p:cNvSpPr txBox="1"/>
          <p:nvPr/>
        </p:nvSpPr>
        <p:spPr>
          <a:xfrm>
            <a:off x="4480761" y="4736575"/>
            <a:ext cx="4524966" cy="262829"/>
          </a:xfrm>
          <a:prstGeom prst="rect">
            <a:avLst/>
          </a:prstGeom>
          <a:noFill/>
        </p:spPr>
        <p:txBody>
          <a:bodyPr wrap="square">
            <a:spAutoFit/>
          </a:bodyPr>
          <a:lstStyle/>
          <a:p>
            <a:pPr marL="161196" indent="-161196" algn="just" defTabSz="422041">
              <a:spcBef>
                <a:spcPts val="1108"/>
              </a:spcBef>
              <a:defRPr/>
            </a:pPr>
            <a:r>
              <a:rPr kumimoji="0" lang="ja-JP" altLang="en-US" sz="1108" dirty="0">
                <a:solidFill>
                  <a:prstClr val="black"/>
                </a:solidFill>
                <a:latin typeface="メイリオ" panose="020B0604030504040204" pitchFamily="50" charset="-128"/>
                <a:ea typeface="メイリオ" panose="020B0604030504040204" pitchFamily="50" charset="-128"/>
              </a:rPr>
              <a:t>・　地域における遺児等の支援活動の運営の支援　　　　　　等</a:t>
            </a:r>
            <a:endParaRPr kumimoji="0"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9" name="スライド番号プレースホルダー 3">
            <a:extLst>
              <a:ext uri="{FF2B5EF4-FFF2-40B4-BE49-F238E27FC236}">
                <a16:creationId xmlns:a16="http://schemas.microsoft.com/office/drawing/2014/main" id="{86DB92F0-BFCA-7162-ADB9-DC4673342DFB}"/>
              </a:ext>
            </a:extLst>
          </p:cNvPr>
          <p:cNvSpPr txBox="1">
            <a:spLocks/>
          </p:cNvSpPr>
          <p:nvPr/>
        </p:nvSpPr>
        <p:spPr>
          <a:xfrm>
            <a:off x="8908689" y="6412265"/>
            <a:ext cx="582012" cy="25700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8F63A3B-78C7-47BE-AE5E-E10140E04643}" type="slidenum">
              <a:rPr lang="en-US" sz="1200">
                <a:solidFill>
                  <a:srgbClr val="898989"/>
                </a:solidFill>
                <a:latin typeface="游ゴシック" panose="020B0400000000000000" pitchFamily="50" charset="-128"/>
              </a:rPr>
              <a:pPr/>
              <a:t>6</a:t>
            </a:fld>
            <a:endParaRPr lang="en-US" sz="1200" dirty="0">
              <a:solidFill>
                <a:srgbClr val="898989"/>
              </a:solidFill>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37383D4-986C-0626-59CD-709A52B11DF9}"/>
              </a:ext>
            </a:extLst>
          </p:cNvPr>
          <p:cNvSpPr/>
          <p:nvPr/>
        </p:nvSpPr>
        <p:spPr>
          <a:xfrm>
            <a:off x="40106" y="3313109"/>
            <a:ext cx="4450086" cy="1510898"/>
          </a:xfrm>
          <a:prstGeom prst="roundRect">
            <a:avLst>
              <a:gd name="adj" fmla="val 70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Tree>
    <p:extLst>
      <p:ext uri="{BB962C8B-B14F-4D97-AF65-F5344CB8AC3E}">
        <p14:creationId xmlns:p14="http://schemas.microsoft.com/office/powerpoint/2010/main" val="504008141"/>
      </p:ext>
    </p:extLst>
  </p:cSld>
  <p:clrMapOvr>
    <a:masterClrMapping/>
  </p:clrMapOvr>
  <mc:AlternateContent xmlns:mc="http://schemas.openxmlformats.org/markup-compatibility/2006" xmlns:p14="http://schemas.microsoft.com/office/powerpoint/2010/main">
    <mc:Choice Requires="p14">
      <p:transition p14:dur="10" advClick="0" advTm="150"/>
    </mc:Choice>
    <mc:Fallback xmlns="">
      <p:transition advClick="0" advTm="1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B7E9058-E12C-321B-2806-91BE2430D044}"/>
              </a:ext>
            </a:extLst>
          </p:cNvPr>
          <p:cNvSpPr>
            <a:spLocks noGrp="1"/>
          </p:cNvSpPr>
          <p:nvPr>
            <p:ph type="title"/>
          </p:nvPr>
        </p:nvSpPr>
        <p:spPr/>
        <p:txBody>
          <a:bodyPr/>
          <a:lstStyle/>
          <a:p>
            <a:r>
              <a:rPr lang="ja-JP" altLang="en-US" sz="2800" dirty="0">
                <a:latin typeface="UD デジタル 教科書体 N-R" panose="02020400000000000000" pitchFamily="17" charset="-128"/>
                <a:ea typeface="UD デジタル 教科書体 N-R" panose="02020400000000000000" pitchFamily="17" charset="-128"/>
              </a:rPr>
              <a:t>教育委員会事務局や学校が直接行うこと／例</a:t>
            </a:r>
          </a:p>
        </p:txBody>
      </p:sp>
      <p:sp>
        <p:nvSpPr>
          <p:cNvPr id="3" name="スライド番号プレースホルダー 2">
            <a:extLst>
              <a:ext uri="{FF2B5EF4-FFF2-40B4-BE49-F238E27FC236}">
                <a16:creationId xmlns:a16="http://schemas.microsoft.com/office/drawing/2014/main" id="{638D98ED-913E-4578-708B-466E40857C82}"/>
              </a:ext>
            </a:extLst>
          </p:cNvPr>
          <p:cNvSpPr>
            <a:spLocks noGrp="1"/>
          </p:cNvSpPr>
          <p:nvPr>
            <p:ph type="sldNum" sz="quarter" idx="12"/>
          </p:nvPr>
        </p:nvSpPr>
        <p:spPr/>
        <p:txBody>
          <a:bodyPr/>
          <a:lstStyle/>
          <a:p>
            <a:fld id="{9E2A29CB-BA86-48A6-80E1-CB8750A963B5}" type="slidenum">
              <a:rPr kumimoji="1" lang="ja-JP" altLang="en-US" smtClean="0"/>
              <a:t>7</a:t>
            </a:fld>
            <a:endParaRPr kumimoji="1" lang="ja-JP" altLang="en-US"/>
          </a:p>
        </p:txBody>
      </p:sp>
      <p:sp>
        <p:nvSpPr>
          <p:cNvPr id="7" name="テキスト ボックス 6">
            <a:extLst>
              <a:ext uri="{FF2B5EF4-FFF2-40B4-BE49-F238E27FC236}">
                <a16:creationId xmlns:a16="http://schemas.microsoft.com/office/drawing/2014/main" id="{0AB9A0F8-F8C8-14CE-1337-05AD55309D78}"/>
              </a:ext>
            </a:extLst>
          </p:cNvPr>
          <p:cNvSpPr txBox="1"/>
          <p:nvPr/>
        </p:nvSpPr>
        <p:spPr>
          <a:xfrm>
            <a:off x="338512" y="903489"/>
            <a:ext cx="8337176" cy="5601533"/>
          </a:xfrm>
          <a:prstGeom prst="rect">
            <a:avLst/>
          </a:prstGeom>
          <a:noFill/>
        </p:spPr>
        <p:txBody>
          <a:bodyPr wrap="square">
            <a:spAutoFit/>
          </a:bodyPr>
          <a:lstStyle/>
          <a:p>
            <a:pPr>
              <a:spcBef>
                <a:spcPts val="600"/>
              </a:spcBef>
            </a:pPr>
            <a:r>
              <a:rPr lang="ja-JP" altLang="en-US" dirty="0">
                <a:latin typeface="UD デジタル 教科書体 N-R" panose="02020400000000000000" pitchFamily="17" charset="-128"/>
                <a:ea typeface="UD デジタル 教科書体 N-R" panose="02020400000000000000" pitchFamily="17" charset="-128"/>
              </a:rPr>
              <a:t>＜自殺予防に資する教育や普及啓発等＞	</a:t>
            </a:r>
            <a:r>
              <a:rPr lang="en-US" altLang="ja-JP" sz="1600" dirty="0">
                <a:latin typeface="UD デジタル 教科書体 N-R" panose="02020400000000000000" pitchFamily="17" charset="-128"/>
                <a:ea typeface="UD デジタル 教科書体 N-R" panose="02020400000000000000" pitchFamily="17" charset="-128"/>
              </a:rPr>
              <a:t>	</a:t>
            </a:r>
          </a:p>
          <a:p>
            <a:pPr marL="285750" indent="-285750">
              <a:spcBef>
                <a:spcPts val="600"/>
              </a:spcBef>
              <a:buFont typeface="Wingdings" panose="05000000000000000000" pitchFamily="2" charset="2"/>
              <a:buChar char="p"/>
            </a:pPr>
            <a:r>
              <a:rPr lang="ja-JP" altLang="en-US" sz="1600" dirty="0">
                <a:latin typeface="UD デジタル 教科書体 N-R" panose="02020400000000000000" pitchFamily="17" charset="-128"/>
                <a:ea typeface="UD デジタル 教科書体 N-R" panose="02020400000000000000" pitchFamily="17" charset="-128"/>
              </a:rPr>
              <a:t>ＳＯＳの出し方に関する教育を含む自殺予防教育について、各教科等の授業等において、地域の保健師等も活用しつつ、すべての児童生徒が、</a:t>
            </a:r>
            <a:r>
              <a:rPr lang="ja-JP" altLang="en-US" sz="1600" b="1" u="sng" dirty="0">
                <a:solidFill>
                  <a:schemeClr val="accent6">
                    <a:lumMod val="75000"/>
                  </a:schemeClr>
                </a:solidFill>
                <a:latin typeface="UD デジタル 教科書体 N-R" panose="02020400000000000000" pitchFamily="17" charset="-128"/>
                <a:ea typeface="UD デジタル 教科書体 N-R" panose="02020400000000000000" pitchFamily="17" charset="-128"/>
              </a:rPr>
              <a:t>「ＳＯＳの出し方に関する教育」を年１回受けられるよう全国の教育委員会等に周知</a:t>
            </a:r>
            <a:r>
              <a:rPr lang="ja-JP" altLang="en-US" sz="1600" dirty="0">
                <a:latin typeface="UD デジタル 教科書体 N-R" panose="02020400000000000000" pitchFamily="17" charset="-128"/>
                <a:ea typeface="UD デジタル 教科書体 N-R" panose="02020400000000000000" pitchFamily="17" charset="-128"/>
              </a:rPr>
              <a:t>するとともに、学校が行うＳＯＳの出し方に関する教育を含む自殺予防教育のモデル構築や啓発資料を国において作成・周知を行う。また、こどもがＳＯＳを出した際に、教員や保護者といった周囲の大人が受け止められることが求められるため、</a:t>
            </a:r>
            <a:r>
              <a:rPr lang="ja-JP" altLang="en-US" sz="1600" b="1" u="sng" dirty="0">
                <a:solidFill>
                  <a:schemeClr val="accent6">
                    <a:lumMod val="75000"/>
                  </a:schemeClr>
                </a:solidFill>
                <a:latin typeface="UD デジタル 教科書体 N-R" panose="02020400000000000000" pitchFamily="17" charset="-128"/>
                <a:ea typeface="UD デジタル 教科書体 N-R" panose="02020400000000000000" pitchFamily="17" charset="-128"/>
              </a:rPr>
              <a:t>こどものＳＯＳをどのように受け止めるかについて学ぶ機会の設定</a:t>
            </a:r>
            <a:r>
              <a:rPr lang="ja-JP" altLang="en-US" sz="1600" dirty="0">
                <a:latin typeface="UD デジタル 教科書体 N-R" panose="02020400000000000000" pitchFamily="17" charset="-128"/>
                <a:ea typeface="UD デジタル 教科書体 N-R" panose="02020400000000000000" pitchFamily="17" charset="-128"/>
              </a:rPr>
              <a:t>などの取組を確実に進める。</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文部科学省・厚生労働省</a:t>
            </a:r>
            <a:r>
              <a:rPr lang="en-US" altLang="ja-JP" sz="1600" dirty="0">
                <a:latin typeface="UD デジタル 教科書体 N-R" panose="02020400000000000000" pitchFamily="17" charset="-128"/>
                <a:ea typeface="UD デジタル 教科書体 N-R" panose="02020400000000000000" pitchFamily="17" charset="-128"/>
              </a:rPr>
              <a:t>】</a:t>
            </a:r>
          </a:p>
          <a:p>
            <a:pPr marL="285750" indent="-285750">
              <a:spcBef>
                <a:spcPts val="600"/>
              </a:spcBef>
              <a:buFont typeface="Wingdings" panose="05000000000000000000" pitchFamily="2" charset="2"/>
              <a:buChar char="p"/>
            </a:pPr>
            <a:r>
              <a:rPr lang="ja-JP" altLang="en-US" sz="1600" u="sng" dirty="0">
                <a:latin typeface="UD デジタル 教科書体 N-R" panose="02020400000000000000" pitchFamily="17" charset="-128"/>
                <a:ea typeface="UD デジタル 教科書体 N-R" panose="02020400000000000000" pitchFamily="17" charset="-128"/>
              </a:rPr>
              <a:t>小中高等学校において、</a:t>
            </a:r>
            <a:r>
              <a:rPr lang="ja-JP" altLang="en-US" sz="1600" b="1" u="sng" dirty="0">
                <a:solidFill>
                  <a:schemeClr val="accent6">
                    <a:lumMod val="75000"/>
                  </a:schemeClr>
                </a:solidFill>
                <a:latin typeface="UD デジタル 教科書体 N-R" panose="02020400000000000000" pitchFamily="17" charset="-128"/>
                <a:ea typeface="UD デジタル 教科書体 N-R" panose="02020400000000000000" pitchFamily="17" charset="-128"/>
              </a:rPr>
              <a:t>学習指導要領に基づき、心身の機能の発達や、不安、悩み、ストレスへの対処、精神疾患の予防と回復など、「心の健康」に関する内容について、発達段階に応じて系統性をもって指導する。</a:t>
            </a:r>
            <a:r>
              <a:rPr lang="ja-JP" altLang="en-US" sz="1600" dirty="0">
                <a:latin typeface="UD デジタル 教科書体 N-R" panose="02020400000000000000" pitchFamily="17" charset="-128"/>
                <a:ea typeface="UD デジタル 教科書体 N-R" panose="02020400000000000000" pitchFamily="17" charset="-128"/>
              </a:rPr>
              <a:t>児童生徒が、自身の心の状態を見つめ対処できるよう、小中学生を対象とした「心の健康」に関する啓発資料を作成・周知する。</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文部科学省</a:t>
            </a:r>
            <a:r>
              <a:rPr lang="en-US" altLang="ja-JP" sz="1600" dirty="0">
                <a:latin typeface="UD デジタル 教科書体 N-R" panose="02020400000000000000" pitchFamily="17" charset="-128"/>
                <a:ea typeface="UD デジタル 教科書体 N-R" panose="02020400000000000000" pitchFamily="17" charset="-128"/>
              </a:rPr>
              <a:t>】</a:t>
            </a:r>
          </a:p>
          <a:p>
            <a:pPr marL="285750" indent="-285750">
              <a:spcBef>
                <a:spcPts val="600"/>
              </a:spcBef>
              <a:buFont typeface="Wingdings" panose="05000000000000000000" pitchFamily="2" charset="2"/>
              <a:buChar char="p"/>
            </a:pPr>
            <a:r>
              <a:rPr lang="ja-JP" altLang="en-US" sz="1600" dirty="0">
                <a:latin typeface="UD デジタル 教科書体 N-R" panose="02020400000000000000" pitchFamily="17" charset="-128"/>
                <a:ea typeface="UD デジタル 教科書体 N-R" panose="02020400000000000000" pitchFamily="17" charset="-128"/>
              </a:rPr>
              <a:t>こども家庭庁及び文部科学省を共同議長とする「いじめ防止対策に関する関係府省連絡会議」において整理した、いじめ防止対策に係る検討課題をについて順次対応していくとともに、各教育委員会や私立学校主管課の担当者向けの研修会等を通じ、いじめ防止対策推進法や「いじめの防止等に関する基本的な方針」を周知し、</a:t>
            </a:r>
            <a:r>
              <a:rPr lang="ja-JP" altLang="en-US" sz="1600" b="1" u="sng" dirty="0">
                <a:solidFill>
                  <a:schemeClr val="accent5"/>
                </a:solidFill>
                <a:latin typeface="UD デジタル 教科書体 N-R" panose="02020400000000000000" pitchFamily="17" charset="-128"/>
                <a:ea typeface="UD デジタル 教科書体 N-R" panose="02020400000000000000" pitchFamily="17" charset="-128"/>
              </a:rPr>
              <a:t>学校におけるいじめの積極的な認知や組織的な対応を徹底する。</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文部科学省</a:t>
            </a:r>
            <a:r>
              <a:rPr lang="en-US" altLang="ja-JP" sz="1600" dirty="0">
                <a:latin typeface="UD デジタル 教科書体 N-R" panose="02020400000000000000" pitchFamily="17" charset="-128"/>
                <a:ea typeface="UD デジタル 教科書体 N-R" panose="02020400000000000000" pitchFamily="17" charset="-128"/>
              </a:rPr>
              <a:t>】</a:t>
            </a:r>
          </a:p>
          <a:p>
            <a:pPr marL="285750" indent="-285750">
              <a:spcBef>
                <a:spcPts val="600"/>
              </a:spcBef>
              <a:buFont typeface="Wingdings" panose="05000000000000000000" pitchFamily="2" charset="2"/>
              <a:buChar char="p"/>
            </a:pPr>
            <a:r>
              <a:rPr lang="ja-JP" altLang="en-US" sz="1600" b="1" u="sng" dirty="0">
                <a:solidFill>
                  <a:schemeClr val="accent5"/>
                </a:solidFill>
                <a:latin typeface="UD デジタル 教科書体 N-R" panose="02020400000000000000" pitchFamily="17" charset="-128"/>
                <a:ea typeface="UD デジタル 教科書体 N-R" panose="02020400000000000000" pitchFamily="17" charset="-128"/>
              </a:rPr>
              <a:t>道徳教育の抜本的改善・充実</a:t>
            </a:r>
            <a:r>
              <a:rPr lang="ja-JP" altLang="en-US" sz="1600" dirty="0">
                <a:latin typeface="UD デジタル 教科書体 N-R" panose="02020400000000000000" pitchFamily="17" charset="-128"/>
                <a:ea typeface="UD デジタル 教科書体 N-R" panose="02020400000000000000" pitchFamily="17" charset="-128"/>
              </a:rPr>
              <a:t>のため、道徳教育アーカイブの充実や学校地域等が抱える課題に応じた支援などの取組を進める</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文部科学省</a:t>
            </a:r>
            <a:r>
              <a:rPr lang="en-US" altLang="ja-JP" sz="1600" dirty="0">
                <a:latin typeface="UD デジタル 教科書体 N-R" panose="02020400000000000000" pitchFamily="17" charset="-128"/>
                <a:ea typeface="UD デジタル 教科書体 N-R" panose="02020400000000000000" pitchFamily="17" charset="-128"/>
              </a:rPr>
              <a:t>】</a:t>
            </a:r>
          </a:p>
        </p:txBody>
      </p:sp>
      <p:sp>
        <p:nvSpPr>
          <p:cNvPr id="2" name="四角形: 角を丸くする 1">
            <a:extLst>
              <a:ext uri="{FF2B5EF4-FFF2-40B4-BE49-F238E27FC236}">
                <a16:creationId xmlns:a16="http://schemas.microsoft.com/office/drawing/2014/main" id="{05863416-03AC-CA8F-2AEB-3182874883EC}"/>
              </a:ext>
            </a:extLst>
          </p:cNvPr>
          <p:cNvSpPr/>
          <p:nvPr/>
        </p:nvSpPr>
        <p:spPr>
          <a:xfrm>
            <a:off x="292518" y="1250946"/>
            <a:ext cx="8451431" cy="2025654"/>
          </a:xfrm>
          <a:prstGeom prst="roundRect">
            <a:avLst>
              <a:gd name="adj" fmla="val 0"/>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Tree>
    <p:extLst>
      <p:ext uri="{BB962C8B-B14F-4D97-AF65-F5344CB8AC3E}">
        <p14:creationId xmlns:p14="http://schemas.microsoft.com/office/powerpoint/2010/main" val="2041367142"/>
      </p:ext>
    </p:extLst>
  </p:cSld>
  <p:clrMapOvr>
    <a:masterClrMapping/>
  </p:clrMapOvr>
  <mc:AlternateContent xmlns:mc="http://schemas.openxmlformats.org/markup-compatibility/2006" xmlns:p14="http://schemas.microsoft.com/office/powerpoint/2010/main">
    <mc:Choice Requires="p14">
      <p:transition p14:dur="10" advTm="22442"/>
    </mc:Choice>
    <mc:Fallback xmlns="">
      <p:transition advTm="2244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BC83B43-D110-C572-017C-52D7D811ACE6}"/>
              </a:ext>
            </a:extLst>
          </p:cNvPr>
          <p:cNvSpPr>
            <a:spLocks noGrp="1"/>
          </p:cNvSpPr>
          <p:nvPr>
            <p:ph type="sldNum" sz="quarter" idx="12"/>
          </p:nvPr>
        </p:nvSpPr>
        <p:spPr/>
        <p:txBody>
          <a:bodyPr/>
          <a:lstStyle/>
          <a:p>
            <a:fld id="{9E2A29CB-BA86-48A6-80E1-CB8750A963B5}" type="slidenum">
              <a:rPr kumimoji="1" lang="ja-JP" altLang="en-US" smtClean="0"/>
              <a:t>8</a:t>
            </a:fld>
            <a:endParaRPr kumimoji="1" lang="ja-JP" altLang="en-US"/>
          </a:p>
        </p:txBody>
      </p:sp>
      <p:sp>
        <p:nvSpPr>
          <p:cNvPr id="7" name="テキスト ボックス 6">
            <a:extLst>
              <a:ext uri="{FF2B5EF4-FFF2-40B4-BE49-F238E27FC236}">
                <a16:creationId xmlns:a16="http://schemas.microsoft.com/office/drawing/2014/main" id="{FE88AE9F-0B71-2439-F8D5-1BB2C1E22D57}"/>
              </a:ext>
            </a:extLst>
          </p:cNvPr>
          <p:cNvSpPr txBox="1"/>
          <p:nvPr/>
        </p:nvSpPr>
        <p:spPr>
          <a:xfrm>
            <a:off x="446088" y="289679"/>
            <a:ext cx="8229600" cy="6586418"/>
          </a:xfrm>
          <a:prstGeom prst="rect">
            <a:avLst/>
          </a:prstGeom>
          <a:noFill/>
        </p:spPr>
        <p:txBody>
          <a:bodyPr wrap="square">
            <a:spAutoFit/>
          </a:bodyPr>
          <a:lstStyle/>
          <a:p>
            <a:pPr>
              <a:spcBef>
                <a:spcPts val="600"/>
              </a:spcBef>
            </a:pPr>
            <a:r>
              <a:rPr lang="ja-JP" altLang="en-US" dirty="0">
                <a:latin typeface="UD デジタル 教科書体 N-R" panose="02020400000000000000" pitchFamily="17" charset="-128"/>
                <a:ea typeface="UD デジタル 教科書体 N-R" panose="02020400000000000000" pitchFamily="17" charset="-128"/>
              </a:rPr>
              <a:t>＜自殺リスクの早期発見＞</a:t>
            </a:r>
            <a:endParaRPr lang="en-US" altLang="ja-JP" dirty="0">
              <a:latin typeface="UD デジタル 教科書体 N-R" panose="02020400000000000000" pitchFamily="17" charset="-128"/>
              <a:ea typeface="UD デジタル 教科書体 N-R" panose="02020400000000000000" pitchFamily="17" charset="-128"/>
            </a:endParaRPr>
          </a:p>
          <a:p>
            <a:pPr marL="285750" indent="-285750">
              <a:spcBef>
                <a:spcPts val="600"/>
              </a:spcBef>
              <a:buFont typeface="Wingdings" panose="05000000000000000000" pitchFamily="2" charset="2"/>
              <a:buChar char="p"/>
            </a:pPr>
            <a:r>
              <a:rPr lang="ja-JP" altLang="en-US" sz="1600" b="1" u="sng" dirty="0">
                <a:solidFill>
                  <a:schemeClr val="accent6">
                    <a:lumMod val="75000"/>
                  </a:schemeClr>
                </a:solidFill>
                <a:latin typeface="UD デジタル 教科書体 N-R" panose="02020400000000000000" pitchFamily="17" charset="-128"/>
                <a:ea typeface="UD デジタル 教科書体 N-R" panose="02020400000000000000" pitchFamily="17" charset="-128"/>
              </a:rPr>
              <a:t>１人１台端末の活用等により、自殺リスクの把握や適切な支援につなげる</a:t>
            </a:r>
            <a:r>
              <a:rPr lang="ja-JP" altLang="en-US" sz="1600" dirty="0">
                <a:latin typeface="UD デジタル 教科書体 N-R" panose="02020400000000000000" pitchFamily="17" charset="-128"/>
                <a:ea typeface="UD デジタル 教科書体 N-R" panose="02020400000000000000" pitchFamily="17" charset="-128"/>
              </a:rPr>
              <a:t>ため、　　有償・無償で利用できるシステムやその活用方法、マニュアル等を整理・作成し、　全国の教育委員会等に周知し、全国の学校での実施を目指すとともに、科学的根拠に基づいた対応や支援を可能とするための調査研究を実施し成果を普及する</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文部科学省</a:t>
            </a:r>
            <a:r>
              <a:rPr lang="en-US" altLang="ja-JP" sz="1600" dirty="0">
                <a:latin typeface="UD デジタル 教科書体 N-R" panose="02020400000000000000" pitchFamily="17" charset="-128"/>
                <a:ea typeface="UD デジタル 教科書体 N-R" panose="02020400000000000000" pitchFamily="17" charset="-128"/>
              </a:rPr>
              <a:t>】</a:t>
            </a:r>
          </a:p>
          <a:p>
            <a:pPr marL="285750" indent="-285750">
              <a:spcBef>
                <a:spcPts val="600"/>
              </a:spcBef>
              <a:buFont typeface="Wingdings" panose="05000000000000000000" pitchFamily="2" charset="2"/>
              <a:buChar char="p"/>
            </a:pPr>
            <a:r>
              <a:rPr lang="ja-JP" altLang="en-US" sz="1600" dirty="0">
                <a:latin typeface="UD デジタル 教科書体 N-R" panose="02020400000000000000" pitchFamily="17" charset="-128"/>
                <a:ea typeface="UD デジタル 教科書体 N-R" panose="02020400000000000000" pitchFamily="17" charset="-128"/>
              </a:rPr>
              <a:t>公立の小学校、中学校等にスクールカウンセラーやスクールソーシャルワーカー等の配置を促進する等により、</a:t>
            </a:r>
            <a:r>
              <a:rPr lang="ja-JP" altLang="en-US" sz="1600" b="1" u="sng" dirty="0">
                <a:solidFill>
                  <a:schemeClr val="accent5"/>
                </a:solidFill>
                <a:latin typeface="UD デジタル 教科書体 N-R" panose="02020400000000000000" pitchFamily="17" charset="-128"/>
                <a:ea typeface="UD デジタル 教科書体 N-R" panose="02020400000000000000" pitchFamily="17" charset="-128"/>
              </a:rPr>
              <a:t>教育相談体制の充実</a:t>
            </a:r>
            <a:r>
              <a:rPr lang="ja-JP" altLang="en-US" sz="1600" dirty="0">
                <a:latin typeface="UD デジタル 教科書体 N-R" panose="02020400000000000000" pitchFamily="17" charset="-128"/>
                <a:ea typeface="UD デジタル 教科書体 N-R" panose="02020400000000000000" pitchFamily="17" charset="-128"/>
              </a:rPr>
              <a:t>を図る。</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文部科学省</a:t>
            </a:r>
            <a:r>
              <a:rPr lang="en-US" altLang="ja-JP" sz="1600" dirty="0">
                <a:latin typeface="UD デジタル 教科書体 N-R" panose="02020400000000000000" pitchFamily="17" charset="-128"/>
                <a:ea typeface="UD デジタル 教科書体 N-R" panose="02020400000000000000" pitchFamily="17" charset="-128"/>
              </a:rPr>
              <a:t>】</a:t>
            </a:r>
          </a:p>
          <a:p>
            <a:pPr marL="285750" indent="-285750">
              <a:spcBef>
                <a:spcPts val="600"/>
              </a:spcBef>
              <a:buFont typeface="Wingdings" panose="05000000000000000000" pitchFamily="2" charset="2"/>
              <a:buChar char="p"/>
            </a:pPr>
            <a:r>
              <a:rPr lang="ja-JP" altLang="en-US" sz="1600" b="1" u="sng" dirty="0">
                <a:solidFill>
                  <a:schemeClr val="accent5"/>
                </a:solidFill>
                <a:latin typeface="UD デジタル 教科書体 N-R" panose="02020400000000000000" pitchFamily="17" charset="-128"/>
                <a:ea typeface="UD デジタル 教科書体 N-R" panose="02020400000000000000" pitchFamily="17" charset="-128"/>
              </a:rPr>
              <a:t>学校における情報モラル教育の充実</a:t>
            </a:r>
            <a:r>
              <a:rPr lang="ja-JP" altLang="en-US" sz="1600" dirty="0">
                <a:latin typeface="UD デジタル 教科書体 N-R" panose="02020400000000000000" pitchFamily="17" charset="-128"/>
                <a:ea typeface="UD デジタル 教科書体 N-R" panose="02020400000000000000" pitchFamily="17" charset="-128"/>
              </a:rPr>
              <a:t>を目指すため、教員等を対象とした情報モラル教育指導者セミナーを実施するとともに、情報モラル教育に関するコンテンツ（動画教材等）を作成する。</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文部科学省</a:t>
            </a:r>
            <a:r>
              <a:rPr lang="en-US" altLang="ja-JP" sz="1600" dirty="0">
                <a:latin typeface="UD デジタル 教科書体 N-R" panose="02020400000000000000" pitchFamily="17" charset="-128"/>
                <a:ea typeface="UD デジタル 教科書体 N-R" panose="02020400000000000000" pitchFamily="17" charset="-128"/>
              </a:rPr>
              <a:t>】</a:t>
            </a:r>
          </a:p>
          <a:p>
            <a:pPr marL="285750" indent="-285750">
              <a:spcBef>
                <a:spcPts val="600"/>
              </a:spcBef>
              <a:buFont typeface="Wingdings" panose="05000000000000000000" pitchFamily="2" charset="2"/>
              <a:buChar char="p"/>
            </a:pPr>
            <a:r>
              <a:rPr lang="ja-JP" altLang="en-US" sz="1600" dirty="0">
                <a:latin typeface="UD デジタル 教科書体 N-R" panose="02020400000000000000" pitchFamily="17" charset="-128"/>
                <a:ea typeface="UD デジタル 教科書体 N-R" panose="02020400000000000000" pitchFamily="17" charset="-128"/>
              </a:rPr>
              <a:t>インターネット上の有害環境から青少年を守るため、</a:t>
            </a:r>
            <a:r>
              <a:rPr lang="ja-JP" altLang="en-US" sz="1600" b="1" u="sng" dirty="0">
                <a:solidFill>
                  <a:schemeClr val="accent5"/>
                </a:solidFill>
                <a:latin typeface="UD デジタル 教科書体 N-R" panose="02020400000000000000" pitchFamily="17" charset="-128"/>
                <a:ea typeface="UD デジタル 教科書体 N-R" panose="02020400000000000000" pitchFamily="17" charset="-128"/>
              </a:rPr>
              <a:t>ＰＴＡと連携したネット利用に関する保護者向けシンポジウムの開催や、地域における情報モラルやメディアリテラシーを身に付ける先進的な啓発活動等への支援</a:t>
            </a:r>
            <a:r>
              <a:rPr lang="ja-JP" altLang="en-US" sz="1600" dirty="0">
                <a:latin typeface="UD デジタル 教科書体 N-R" panose="02020400000000000000" pitchFamily="17" charset="-128"/>
                <a:ea typeface="UD デジタル 教科書体 N-R" panose="02020400000000000000" pitchFamily="17" charset="-128"/>
              </a:rPr>
              <a:t>を行う。</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文部科学省</a:t>
            </a:r>
            <a:r>
              <a:rPr lang="en-US" altLang="ja-JP" sz="1600" dirty="0">
                <a:latin typeface="UD デジタル 教科書体 N-R" panose="02020400000000000000" pitchFamily="17" charset="-128"/>
                <a:ea typeface="UD デジタル 教科書体 N-R" panose="02020400000000000000" pitchFamily="17" charset="-128"/>
              </a:rPr>
              <a:t>】</a:t>
            </a:r>
          </a:p>
          <a:p>
            <a:pPr>
              <a:spcBef>
                <a:spcPts val="600"/>
              </a:spcBef>
            </a:pPr>
            <a:r>
              <a:rPr lang="ja-JP" altLang="en-US" sz="1600" dirty="0">
                <a:latin typeface="UD デジタル 教科書体 N-R" panose="02020400000000000000" pitchFamily="17" charset="-128"/>
                <a:ea typeface="UD デジタル 教科書体 N-R" panose="02020400000000000000" pitchFamily="17" charset="-128"/>
              </a:rPr>
              <a:t>＜電話・ＳＮＳ等を活用した相談体制の整備＞</a:t>
            </a:r>
            <a:endParaRPr lang="en-US" altLang="ja-JP" sz="1600" dirty="0">
              <a:latin typeface="UD デジタル 教科書体 N-R" panose="02020400000000000000" pitchFamily="17" charset="-128"/>
              <a:ea typeface="UD デジタル 教科書体 N-R" panose="02020400000000000000" pitchFamily="17" charset="-128"/>
            </a:endParaRPr>
          </a:p>
          <a:p>
            <a:pPr marL="285750" indent="-285750">
              <a:spcBef>
                <a:spcPts val="600"/>
              </a:spcBef>
              <a:buFont typeface="Wingdings" panose="05000000000000000000" pitchFamily="2" charset="2"/>
              <a:buChar char="p"/>
            </a:pPr>
            <a:r>
              <a:rPr lang="ja-JP" altLang="en-US" sz="1600" b="1" u="sng" dirty="0">
                <a:solidFill>
                  <a:schemeClr val="accent5"/>
                </a:solidFill>
                <a:latin typeface="UD デジタル 教科書体 N-R" panose="02020400000000000000" pitchFamily="17" charset="-128"/>
                <a:ea typeface="UD デジタル 教科書体 N-R" panose="02020400000000000000" pitchFamily="17" charset="-128"/>
              </a:rPr>
              <a:t>教育委員会等でＳＮＳ等を活用した双方向の文字情報等による相談を推進</a:t>
            </a:r>
            <a:r>
              <a:rPr lang="ja-JP" altLang="en-US" sz="1600" dirty="0">
                <a:latin typeface="UD デジタル 教科書体 N-R" panose="02020400000000000000" pitchFamily="17" charset="-128"/>
                <a:ea typeface="UD デジタル 教科書体 N-R" panose="02020400000000000000" pitchFamily="17" charset="-128"/>
              </a:rPr>
              <a:t>するとともに、相談員の専門性を向上させる研修の実施等を支援する。</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文部科学省</a:t>
            </a:r>
            <a:r>
              <a:rPr lang="en-US" altLang="ja-JP" sz="1600" dirty="0">
                <a:latin typeface="UD デジタル 教科書体 N-R" panose="02020400000000000000" pitchFamily="17" charset="-128"/>
                <a:ea typeface="UD デジタル 教科書体 N-R" panose="02020400000000000000" pitchFamily="17" charset="-128"/>
              </a:rPr>
              <a:t>】</a:t>
            </a:r>
          </a:p>
          <a:p>
            <a:pPr>
              <a:spcBef>
                <a:spcPts val="600"/>
              </a:spcBef>
            </a:pPr>
            <a:r>
              <a:rPr lang="ja-JP" altLang="en-US" dirty="0">
                <a:latin typeface="UD デジタル 教科書体 N-R" panose="02020400000000000000" pitchFamily="17" charset="-128"/>
                <a:ea typeface="UD デジタル 教科書体 N-R" panose="02020400000000000000" pitchFamily="17" charset="-128"/>
              </a:rPr>
              <a:t>＜自殺予防のための対応＞</a:t>
            </a:r>
            <a:endParaRPr lang="en-US" altLang="ja-JP" dirty="0">
              <a:latin typeface="UD デジタル 教科書体 N-R" panose="02020400000000000000" pitchFamily="17" charset="-128"/>
              <a:ea typeface="UD デジタル 教科書体 N-R" panose="02020400000000000000" pitchFamily="17" charset="-128"/>
            </a:endParaRPr>
          </a:p>
          <a:p>
            <a:pPr marL="285750" indent="-285750">
              <a:spcBef>
                <a:spcPts val="600"/>
              </a:spcBef>
              <a:buFont typeface="Wingdings" panose="05000000000000000000" pitchFamily="2" charset="2"/>
              <a:buChar char="p"/>
            </a:pPr>
            <a:r>
              <a:rPr lang="ja-JP" altLang="en-US" sz="1600" b="1" u="sng" dirty="0">
                <a:solidFill>
                  <a:schemeClr val="accent5"/>
                </a:solidFill>
                <a:latin typeface="UD デジタル 教科書体 N-R" panose="02020400000000000000" pitchFamily="17" charset="-128"/>
                <a:ea typeface="UD デジタル 教科書体 N-R" panose="02020400000000000000" pitchFamily="17" charset="-128"/>
              </a:rPr>
              <a:t>不登校児童生徒への多様で適切な教育機会の確保</a:t>
            </a:r>
            <a:r>
              <a:rPr lang="ja-JP" altLang="en-US" sz="1600" dirty="0">
                <a:latin typeface="UD デジタル 教科書体 N-R" panose="02020400000000000000" pitchFamily="17" charset="-128"/>
                <a:ea typeface="UD デジタル 教科書体 N-R" panose="02020400000000000000" pitchFamily="17" charset="-128"/>
              </a:rPr>
              <a:t>のため、関係機関の連携体制の整備や、不登校特例校の設置促進・充実を図る。</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文部科学省</a:t>
            </a:r>
            <a:r>
              <a:rPr lang="en-US" altLang="ja-JP" sz="1600" dirty="0">
                <a:latin typeface="UD デジタル 教科書体 N-R" panose="02020400000000000000" pitchFamily="17" charset="-128"/>
                <a:ea typeface="UD デジタル 教科書体 N-R" panose="02020400000000000000" pitchFamily="17" charset="-128"/>
              </a:rPr>
              <a:t>】</a:t>
            </a:r>
          </a:p>
          <a:p>
            <a:pPr>
              <a:spcBef>
                <a:spcPts val="600"/>
              </a:spcBef>
            </a:pPr>
            <a:r>
              <a:rPr lang="ja-JP" altLang="en-US" sz="1600" dirty="0">
                <a:latin typeface="UD デジタル 教科書体 N-R" panose="02020400000000000000" pitchFamily="17" charset="-128"/>
                <a:ea typeface="UD デジタル 教科書体 N-R" panose="02020400000000000000" pitchFamily="17" charset="-128"/>
              </a:rPr>
              <a:t>＜遺されたこどもへの支援＞	</a:t>
            </a:r>
            <a:endParaRPr lang="en-US" altLang="ja-JP" sz="1600" dirty="0">
              <a:latin typeface="UD デジタル 教科書体 N-R" panose="02020400000000000000" pitchFamily="17" charset="-128"/>
              <a:ea typeface="UD デジタル 教科書体 N-R" panose="02020400000000000000" pitchFamily="17" charset="-128"/>
            </a:endParaRPr>
          </a:p>
          <a:p>
            <a:pPr marL="285750" indent="-285750">
              <a:spcBef>
                <a:spcPts val="600"/>
              </a:spcBef>
              <a:buFont typeface="Wingdings" panose="05000000000000000000" pitchFamily="2" charset="2"/>
              <a:buChar char="p"/>
            </a:pPr>
            <a:r>
              <a:rPr lang="ja-JP" altLang="en-US" sz="1600" b="1" dirty="0">
                <a:solidFill>
                  <a:schemeClr val="accent6"/>
                </a:solidFill>
                <a:latin typeface="UD デジタル 教科書体 N-R" panose="02020400000000000000" pitchFamily="17" charset="-128"/>
                <a:ea typeface="UD デジタル 教科書体 N-R" panose="02020400000000000000" pitchFamily="17" charset="-128"/>
              </a:rPr>
              <a:t>遺児等に対するケアも含め</a:t>
            </a:r>
            <a:r>
              <a:rPr lang="ja-JP" altLang="en-US" sz="1600" dirty="0">
                <a:latin typeface="UD デジタル 教科書体 N-R" panose="02020400000000000000" pitchFamily="17" charset="-128"/>
                <a:ea typeface="UD デジタル 教科書体 N-R" panose="02020400000000000000" pitchFamily="17" charset="-128"/>
              </a:rPr>
              <a:t>教育相談を担当する教職員の資質向上のための研修等を実施する。</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文部科学省</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　　</a:t>
            </a:r>
            <a:endParaRPr lang="en-US" altLang="ja-JP" sz="16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413477084"/>
      </p:ext>
    </p:extLst>
  </p:cSld>
  <p:clrMapOvr>
    <a:masterClrMapping/>
  </p:clrMapOvr>
  <mc:AlternateContent xmlns:mc="http://schemas.openxmlformats.org/markup-compatibility/2006" xmlns:p14="http://schemas.microsoft.com/office/powerpoint/2010/main">
    <mc:Choice Requires="p14">
      <p:transition p14:dur="10" advTm="35294"/>
    </mc:Choice>
    <mc:Fallback xmlns="">
      <p:transition advTm="35294"/>
    </mc:Fallback>
  </mc:AlternateContent>
</p:sld>
</file>

<file path=ppt/theme/theme1.xml><?xml version="1.0" encoding="utf-8"?>
<a:theme xmlns:a="http://schemas.openxmlformats.org/drawingml/2006/main" name="2_JSCP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Dデジタル教科書体">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50B8C0"/>
          </a:solidFill>
        </a:ln>
      </a:spPr>
      <a:bodyPr rtlCol="0" anchor="ctr"/>
      <a:lstStyle>
        <a:defPPr algn="ctr">
          <a:lnSpc>
            <a:spcPts val="2200"/>
          </a:lnSpc>
          <a:defRPr sz="2000" dirty="0">
            <a:solidFill>
              <a:srgbClr val="50B8C0"/>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50B8C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kumimoji="1" sz="2000" dirty="0" smtClean="0">
            <a:solidFill>
              <a:schemeClr val="tx1">
                <a:lumMod val="75000"/>
                <a:lumOff val="25000"/>
              </a:schemeClr>
            </a:solidFill>
            <a:latin typeface="+mn-ea"/>
          </a:defRPr>
        </a:defPPr>
      </a:lstStyle>
    </a:tx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1_JSCP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Dデジタル教科書体">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50B8C0"/>
          </a:solidFill>
        </a:ln>
      </a:spPr>
      <a:bodyPr rtlCol="0" anchor="ctr"/>
      <a:lstStyle>
        <a:defPPr algn="ctr">
          <a:lnSpc>
            <a:spcPts val="2200"/>
          </a:lnSpc>
          <a:defRPr sz="2000" dirty="0">
            <a:solidFill>
              <a:srgbClr val="50B8C0"/>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50B8C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kumimoji="1" sz="2000" dirty="0" smtClean="0">
            <a:solidFill>
              <a:schemeClr val="tx1">
                <a:lumMod val="75000"/>
                <a:lumOff val="25000"/>
              </a:schemeClr>
            </a:solidFill>
            <a:latin typeface="+mn-ea"/>
          </a:defRPr>
        </a:defPPr>
      </a:lstStyle>
    </a:tx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3.xml><?xml version="1.0" encoding="utf-8"?>
<a:theme xmlns:a="http://schemas.openxmlformats.org/drawingml/2006/main" name="JSCP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Dデジタル教科書体">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50B8C0"/>
          </a:solidFill>
        </a:ln>
      </a:spPr>
      <a:bodyPr rtlCol="0" anchor="ctr"/>
      <a:lstStyle>
        <a:defPPr algn="ctr">
          <a:lnSpc>
            <a:spcPts val="2200"/>
          </a:lnSpc>
          <a:defRPr sz="2000" dirty="0">
            <a:solidFill>
              <a:srgbClr val="50B8C0"/>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50B8C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chor="ctr">
        <a:spAutoFit/>
      </a:bodyPr>
      <a:lstStyle>
        <a:defPPr algn="l">
          <a:defRPr kumimoji="1" sz="2000" dirty="0" smtClean="0">
            <a:solidFill>
              <a:schemeClr val="tx1">
                <a:lumMod val="75000"/>
                <a:lumOff val="25000"/>
              </a:schemeClr>
            </a:solidFill>
            <a:latin typeface="+mn-ea"/>
          </a:defRPr>
        </a:defPPr>
      </a:lstStyle>
    </a:txDef>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5339F88AF049A45B3DC5BFAB257AEA9" ma:contentTypeVersion="13" ma:contentTypeDescription="新しいドキュメントを作成します。" ma:contentTypeScope="" ma:versionID="1619b5da0b4ff1b8c2f5daf0c438eed5">
  <xsd:schema xmlns:xsd="http://www.w3.org/2001/XMLSchema" xmlns:xs="http://www.w3.org/2001/XMLSchema" xmlns:p="http://schemas.microsoft.com/office/2006/metadata/properties" xmlns:ns3="24934748-d9c1-43e7-873a-8dadb8d58243" xmlns:ns4="b0f6aca0-8502-4a3a-97fa-3152c6808097" targetNamespace="http://schemas.microsoft.com/office/2006/metadata/properties" ma:root="true" ma:fieldsID="2a3c70ff31442776fea482b5605fe63b" ns3:_="" ns4:_="">
    <xsd:import namespace="24934748-d9c1-43e7-873a-8dadb8d58243"/>
    <xsd:import namespace="b0f6aca0-8502-4a3a-97fa-3152c68080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activity" minOccurs="0"/>
                <xsd:element ref="ns4:SharedWithUsers" minOccurs="0"/>
                <xsd:element ref="ns4:SharedWithDetails" minOccurs="0"/>
                <xsd:element ref="ns4:SharingHintHash"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34748-d9c1-43e7-873a-8dadb8d58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f6aca0-8502-4a3a-97fa-3152c6808097"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SharingHintHash" ma:index="18"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4934748-d9c1-43e7-873a-8dadb8d58243" xsi:nil="true"/>
  </documentManagement>
</p:properties>
</file>

<file path=customXml/itemProps1.xml><?xml version="1.0" encoding="utf-8"?>
<ds:datastoreItem xmlns:ds="http://schemas.openxmlformats.org/officeDocument/2006/customXml" ds:itemID="{20AB9EC5-9B81-4E11-825F-95A5D6B94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34748-d9c1-43e7-873a-8dadb8d58243"/>
    <ds:schemaRef ds:uri="b0f6aca0-8502-4a3a-97fa-3152c68080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4B3CC1-8F72-41C3-AFF3-0BFE3271EB26}">
  <ds:schemaRefs>
    <ds:schemaRef ds:uri="http://schemas.microsoft.com/sharepoint/v3/contenttype/forms"/>
  </ds:schemaRefs>
</ds:datastoreItem>
</file>

<file path=customXml/itemProps3.xml><?xml version="1.0" encoding="utf-8"?>
<ds:datastoreItem xmlns:ds="http://schemas.openxmlformats.org/officeDocument/2006/customXml" ds:itemID="{F4AEE857-99A5-4FE7-B50A-13F9858119D1}">
  <ds:schemaRefs>
    <ds:schemaRef ds:uri="http://purl.org/dc/terms/"/>
    <ds:schemaRef ds:uri="24934748-d9c1-43e7-873a-8dadb8d58243"/>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b0f6aca0-8502-4a3a-97fa-3152c6808097"/>
    <ds:schemaRef ds:uri="http://purl.org/dc/dcmitype/"/>
  </ds:schemaRefs>
</ds:datastoreItem>
</file>

<file path=docMetadata/LabelInfo.xml><?xml version="1.0" encoding="utf-8"?>
<clbl:labelList xmlns:clbl="http://schemas.microsoft.com/office/2020/mipLabelMetadata">
  <clbl:label id="{51369a77-dfbc-4f7e-88e0-b4e95c92e63e}" enabled="0" method="" siteId="{51369a77-dfbc-4f7e-88e0-b4e95c92e63e}" removed="1"/>
</clbl:labelList>
</file>

<file path=docProps/app.xml><?xml version="1.0" encoding="utf-8"?>
<Properties xmlns="http://schemas.openxmlformats.org/officeDocument/2006/extended-properties" xmlns:vt="http://schemas.openxmlformats.org/officeDocument/2006/docPropsVTypes">
  <TotalTime>8954</TotalTime>
  <Words>2480</Words>
  <Application>Microsoft Office PowerPoint</Application>
  <PresentationFormat>画面に合わせる (4:3)</PresentationFormat>
  <Paragraphs>111</Paragraphs>
  <Slides>9</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9</vt:i4>
      </vt:variant>
    </vt:vector>
  </HeadingPairs>
  <TitlesOfParts>
    <vt:vector size="20" baseType="lpstr">
      <vt:lpstr>ＭＳ 明朝</vt:lpstr>
      <vt:lpstr>UD デジタル 教科書体 NK-R</vt:lpstr>
      <vt:lpstr>UD デジタル 教科書体 N-R</vt:lpstr>
      <vt:lpstr>メイリオ</vt:lpstr>
      <vt:lpstr>游ゴシック</vt:lpstr>
      <vt:lpstr>Arial</vt:lpstr>
      <vt:lpstr>Calibri</vt:lpstr>
      <vt:lpstr>Wingdings</vt:lpstr>
      <vt:lpstr>2_JSCPテンプレート</vt:lpstr>
      <vt:lpstr>1_JSCPテンプレート</vt:lpstr>
      <vt:lpstr>JSCPテンプレート</vt:lpstr>
      <vt:lpstr>PowerPoint プレゼンテーション</vt:lpstr>
      <vt:lpstr>法的な位置づけ （根　　拠）</vt:lpstr>
      <vt:lpstr>PowerPoint プレゼンテーション</vt:lpstr>
      <vt:lpstr>SOSの出し方に関する教育とは</vt:lpstr>
      <vt:lpstr>SOSの出し方に関する教育とは</vt:lpstr>
      <vt:lpstr>SOSの出し方に関する教育とは</vt:lpstr>
      <vt:lpstr>PowerPoint プレゼンテーション</vt:lpstr>
      <vt:lpstr>教育委員会事務局や学校が直接行うこと／例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生水 裕美</dc:creator>
  <cp:lastModifiedBy>松田 芳明</cp:lastModifiedBy>
  <cp:revision>114</cp:revision>
  <cp:lastPrinted>2024-09-27T05:03:14Z</cp:lastPrinted>
  <dcterms:created xsi:type="dcterms:W3CDTF">2023-02-14T01:53:36Z</dcterms:created>
  <dcterms:modified xsi:type="dcterms:W3CDTF">2025-07-23T07:58:39Z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0x010100C5339F88AF049A45B3DC5BFAB257AEA9</vt:lpwstr>
  </property>
</Properties>
</file>