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6" r:id="rId4"/>
    <p:sldMasterId id="2147483724" r:id="rId5"/>
    <p:sldMasterId id="2147483721" r:id="rId6"/>
  </p:sldMasterIdLst>
  <p:notesMasterIdLst>
    <p:notesMasterId r:id="rId13"/>
  </p:notesMasterIdLst>
  <p:handoutMasterIdLst>
    <p:handoutMasterId r:id="rId14"/>
  </p:handoutMasterIdLst>
  <p:sldIdLst>
    <p:sldId id="4738" r:id="rId7"/>
    <p:sldId id="4755" r:id="rId8"/>
    <p:sldId id="897" r:id="rId9"/>
    <p:sldId id="4776" r:id="rId10"/>
    <p:sldId id="905" r:id="rId11"/>
    <p:sldId id="4775" r:id="rId12"/>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55BC09-4313-2038-EF1F-590064EBA8F1}" name="菅沼 舞" initials="菅沼" userId="S::suganuma@jscp.or.jp::babd8382-b282-410a-ab4f-dd9e9b0dec05" providerId="AD"/>
  <p188:author id="{86F8AEE2-CD90-BFD8-E778-771D24773458}" name="松田 芳明" initials="芳松" userId="S::matsuda.yoshiaki@jscp.or.jp::9969eb2e-458a-4832-a876-7bf944cac8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9E77B"/>
    <a:srgbClr val="FF9933"/>
    <a:srgbClr val="00CC99"/>
    <a:srgbClr val="33CCFF"/>
    <a:srgbClr val="00FFFF"/>
    <a:srgbClr val="FFCC99"/>
    <a:srgbClr val="33CC33"/>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5026" autoAdjust="0"/>
  </p:normalViewPr>
  <p:slideViewPr>
    <p:cSldViewPr snapToGrid="0">
      <p:cViewPr varScale="1">
        <p:scale>
          <a:sx n="79" d="100"/>
          <a:sy n="79" d="100"/>
        </p:scale>
        <p:origin x="1368"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4640"/>
    </p:cViewPr>
  </p:sorterViewPr>
  <p:notesViewPr>
    <p:cSldViewPr snapToGrid="0" showGuides="1">
      <p:cViewPr varScale="1">
        <p:scale>
          <a:sx n="73" d="100"/>
          <a:sy n="73" d="100"/>
        </p:scale>
        <p:origin x="39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CE1C326-349F-71B4-1728-B6D4B5A60D91}"/>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CF09944-2FC8-DAB8-8971-F6C95E1E9F53}"/>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2C732692-4D1C-477A-81AC-2EE7ED9ECEBC}" type="datetimeFigureOut">
              <a:rPr kumimoji="1" lang="ja-JP" altLang="en-US" smtClean="0"/>
              <a:t>2025/7/23</a:t>
            </a:fld>
            <a:endParaRPr kumimoji="1" lang="ja-JP" altLang="en-US"/>
          </a:p>
        </p:txBody>
      </p:sp>
      <p:sp>
        <p:nvSpPr>
          <p:cNvPr id="4" name="フッター プレースホルダー 3">
            <a:extLst>
              <a:ext uri="{FF2B5EF4-FFF2-40B4-BE49-F238E27FC236}">
                <a16:creationId xmlns:a16="http://schemas.microsoft.com/office/drawing/2014/main" id="{0F85D6C3-6866-B789-F998-FC7A868F2C7C}"/>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28146A9-E015-4123-0E3D-B41A9463C6C9}"/>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59AF1D7A-B948-4F38-A16D-561A9572CB2D}" type="slidenum">
              <a:rPr kumimoji="1" lang="ja-JP" altLang="en-US" smtClean="0"/>
              <a:t>‹#›</a:t>
            </a:fld>
            <a:endParaRPr kumimoji="1" lang="ja-JP" altLang="en-US"/>
          </a:p>
        </p:txBody>
      </p:sp>
    </p:spTree>
    <p:extLst>
      <p:ext uri="{BB962C8B-B14F-4D97-AF65-F5344CB8AC3E}">
        <p14:creationId xmlns:p14="http://schemas.microsoft.com/office/powerpoint/2010/main" val="11221239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A12FC802-A218-4FB3-9B1D-ED8101AF4219}" type="datetimeFigureOut">
              <a:rPr kumimoji="1" lang="ja-JP" altLang="en-US" smtClean="0"/>
              <a:t>2025/7/23</a:t>
            </a:fld>
            <a:endParaRPr kumimoji="1" lang="ja-JP" altLang="en-US"/>
          </a:p>
        </p:txBody>
      </p:sp>
      <p:sp>
        <p:nvSpPr>
          <p:cNvPr id="4" name="スライド イメージ プレースホルダー 3"/>
          <p:cNvSpPr>
            <a:spLocks noGrp="1" noRot="1" noChangeAspect="1"/>
          </p:cNvSpPr>
          <p:nvPr>
            <p:ph type="sldImg" idx="2"/>
          </p:nvPr>
        </p:nvSpPr>
        <p:spPr>
          <a:xfrm>
            <a:off x="1406119" y="639447"/>
            <a:ext cx="4289288" cy="3216966"/>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088674"/>
            <a:ext cx="5681980" cy="5408023"/>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A9E238EE-05F2-40C0-9BD7-93123F2990C9}" type="slidenum">
              <a:rPr kumimoji="1" lang="ja-JP" altLang="en-US" smtClean="0"/>
              <a:t>‹#›</a:t>
            </a:fld>
            <a:endParaRPr kumimoji="1" lang="ja-JP" altLang="en-US"/>
          </a:p>
        </p:txBody>
      </p:sp>
    </p:spTree>
    <p:extLst>
      <p:ext uri="{BB962C8B-B14F-4D97-AF65-F5344CB8AC3E}">
        <p14:creationId xmlns:p14="http://schemas.microsoft.com/office/powerpoint/2010/main" val="3277013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2400" y="649288"/>
            <a:ext cx="4289425" cy="3216275"/>
          </a:xfrm>
        </p:spPr>
      </p:sp>
      <p:sp>
        <p:nvSpPr>
          <p:cNvPr id="3" name="ノート プレースホルダー 2"/>
          <p:cNvSpPr>
            <a:spLocks noGrp="1"/>
          </p:cNvSpPr>
          <p:nvPr>
            <p:ph type="body" idx="1"/>
          </p:nvPr>
        </p:nvSpPr>
        <p:spPr/>
        <p:txBody>
          <a:bodyPr/>
          <a:lstStyle/>
          <a:p>
            <a:r>
              <a:rPr kumimoji="1" lang="ja-JP" altLang="en-US" dirty="0"/>
              <a:t>ここからのセクションでは、学校における　児童生徒の　自殺関連行動発見時　の対応　について　見ていきましょう。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5956B0C1-2C1D-4B9E-A829-A8B0C45D2256}" type="slidenum">
              <a:rPr lang="ja-JP" altLang="en-US" smtClean="0"/>
              <a:pPr/>
              <a:t>0</a:t>
            </a:fld>
            <a:endParaRPr lang="ja-JP" altLang="en-US" dirty="0"/>
          </a:p>
        </p:txBody>
      </p:sp>
    </p:spTree>
    <p:extLst>
      <p:ext uri="{BB962C8B-B14F-4D97-AF65-F5344CB8AC3E}">
        <p14:creationId xmlns:p14="http://schemas.microsoft.com/office/powerpoint/2010/main" val="329096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ます、学校では、</a:t>
            </a:r>
            <a:r>
              <a:rPr lang="ja-JP" altLang="en-US" sz="1800" dirty="0">
                <a:effectLst/>
                <a:latin typeface="Meiryo UI" panose="020B0604030504040204" pitchFamily="50" charset="-128"/>
                <a:ea typeface="Meiryo UI" panose="020B0604030504040204" pitchFamily="50" charset="-128"/>
              </a:rPr>
              <a:t>児童生徒の　自殺関連行動を発見した場合　を想定</a:t>
            </a:r>
            <a:r>
              <a:rPr kumimoji="1" lang="ja-JP" altLang="en-US" dirty="0"/>
              <a:t>して、マニュアルやフロー図などをもっているのでしょうか。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文部科学省が、「児童生徒の自殺予防に関する調査研究協力者会議」名にて、平成</a:t>
            </a:r>
            <a:r>
              <a:rPr kumimoji="1" lang="en-US" altLang="ja-JP" dirty="0"/>
              <a:t>21</a:t>
            </a:r>
            <a:r>
              <a:rPr kumimoji="1" lang="ja-JP" altLang="en-US" dirty="0"/>
              <a:t>年</a:t>
            </a:r>
            <a:r>
              <a:rPr kumimoji="1" lang="en-US" altLang="ja-JP" dirty="0"/>
              <a:t>3</a:t>
            </a:r>
            <a:r>
              <a:rPr kumimoji="1" lang="ja-JP" altLang="en-US" dirty="0"/>
              <a:t>月</a:t>
            </a:r>
            <a:r>
              <a:rPr kumimoji="1" lang="en-US" altLang="ja-JP" dirty="0"/>
              <a:t>27</a:t>
            </a:r>
            <a:r>
              <a:rPr kumimoji="1" lang="ja-JP" altLang="en-US" dirty="0"/>
              <a:t>日付で、</a:t>
            </a:r>
            <a:endParaRPr kumimoji="1" lang="en-US" altLang="ja-JP" dirty="0"/>
          </a:p>
          <a:p>
            <a:r>
              <a:rPr kumimoji="1" lang="ja-JP" altLang="en-US" dirty="0"/>
              <a:t>平成</a:t>
            </a:r>
            <a:r>
              <a:rPr kumimoji="1" lang="en-US" altLang="ja-JP" dirty="0"/>
              <a:t>18</a:t>
            </a:r>
            <a:r>
              <a:rPr kumimoji="1" lang="ja-JP" altLang="en-US" dirty="0"/>
              <a:t>年</a:t>
            </a:r>
            <a:r>
              <a:rPr kumimoji="1" lang="en-US" altLang="ja-JP" dirty="0"/>
              <a:t>6</a:t>
            </a:r>
            <a:r>
              <a:rPr kumimoji="1" lang="ja-JP" altLang="en-US" dirty="0"/>
              <a:t>月に成立した自殺対策基本法等の趣旨を踏まえ、「教師が知っておきたい子どもの自殺予防」のマニュアルを作成・発行しています。</a:t>
            </a:r>
            <a:endParaRPr kumimoji="1" lang="en-US" altLang="ja-JP" dirty="0"/>
          </a:p>
          <a:p>
            <a:r>
              <a:rPr kumimoji="1" lang="ja-JP" altLang="en-US" dirty="0"/>
              <a:t>その中で、第</a:t>
            </a:r>
            <a:r>
              <a:rPr kumimoji="1" lang="en-US" altLang="ja-JP" dirty="0"/>
              <a:t>3</a:t>
            </a:r>
            <a:r>
              <a:rPr kumimoji="1" lang="ja-JP" altLang="en-US" dirty="0"/>
              <a:t>章「自殺予防のための校内体制」のところで、</a:t>
            </a:r>
            <a:endParaRPr kumimoji="1" lang="en-US" altLang="ja-JP" dirty="0"/>
          </a:p>
          <a:p>
            <a:r>
              <a:rPr kumimoji="1" lang="ja-JP" altLang="en-US" dirty="0"/>
              <a:t>校内の体制だけでなく、自殺の危機が高まった際の対応フローを掲載しております。</a:t>
            </a:r>
            <a:endParaRPr kumimoji="1" lang="en-US" altLang="ja-JP" dirty="0"/>
          </a:p>
          <a:p>
            <a:r>
              <a:rPr kumimoji="1" lang="ja-JP" altLang="en-US" dirty="0"/>
              <a:t>また、第</a:t>
            </a:r>
            <a:r>
              <a:rPr kumimoji="1" lang="en-US" altLang="ja-JP" dirty="0"/>
              <a:t>4</a:t>
            </a:r>
            <a:r>
              <a:rPr kumimoji="1" lang="ja-JP" altLang="en-US" dirty="0"/>
              <a:t>章「自殺予防のための校外における連携」において、</a:t>
            </a:r>
            <a:endParaRPr kumimoji="1" lang="en-US" altLang="ja-JP" dirty="0"/>
          </a:p>
          <a:p>
            <a:r>
              <a:rPr kumimoji="1" lang="ja-JP" altLang="en-US" dirty="0"/>
              <a:t>学校、家庭、医療機関、さらには地域との連携について、記載されています。</a:t>
            </a:r>
            <a:endParaRPr kumimoji="1" lang="en-US" altLang="ja-JP" dirty="0"/>
          </a:p>
          <a:p>
            <a:r>
              <a:rPr kumimoji="1" lang="ja-JP" altLang="en-US" dirty="0"/>
              <a:t>ただ、残念ですが、具体的な首長部局の自殺対策関連機関との具体的な連携については、述べられてはいません。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1</a:t>
            </a:fld>
            <a:endParaRPr kumimoji="1" lang="ja-JP" altLang="en-US"/>
          </a:p>
        </p:txBody>
      </p:sp>
    </p:spTree>
    <p:extLst>
      <p:ext uri="{BB962C8B-B14F-4D97-AF65-F5344CB8AC3E}">
        <p14:creationId xmlns:p14="http://schemas.microsoft.com/office/powerpoint/2010/main" val="391221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生徒指導提要　、第</a:t>
            </a:r>
            <a:r>
              <a:rPr kumimoji="1" lang="en-US" altLang="ja-JP" dirty="0"/>
              <a:t>8</a:t>
            </a:r>
            <a:r>
              <a:rPr kumimoji="1" lang="ja-JP" altLang="en-US" dirty="0"/>
              <a:t>章の　「自殺予防に　関する内容」　についての　目次です。</a:t>
            </a:r>
            <a:endParaRPr kumimoji="1" lang="en-US" altLang="ja-JP" dirty="0"/>
          </a:p>
          <a:p>
            <a:r>
              <a:rPr kumimoji="1" lang="ja-JP" altLang="en-US" dirty="0"/>
              <a:t>自殺予防教育を　進める上での、大切な視点が　示されています。</a:t>
            </a:r>
          </a:p>
          <a:p>
            <a:r>
              <a:rPr kumimoji="1" lang="ja-JP" altLang="en-US" dirty="0"/>
              <a:t>ともすると、「自殺」という言葉から、「不安を感じられる方も　いるかもしれません」など、懐疑的な方も多いのは否めません。</a:t>
            </a:r>
          </a:p>
          <a:p>
            <a:endParaRPr kumimoji="1" lang="en-US" altLang="ja-JP" dirty="0"/>
          </a:p>
          <a:p>
            <a:r>
              <a:rPr kumimoji="1" lang="ja-JP" altLang="en-US" dirty="0"/>
              <a:t>しかし、先ほども述べましたが、希死念慮をもつ、たくさんの　児童生徒が居ることを前提に、自殺予防教育を進めることは、法令でも定められていることです。</a:t>
            </a:r>
            <a:endParaRPr kumimoji="1" lang="en-US" altLang="ja-JP" dirty="0"/>
          </a:p>
          <a:p>
            <a:r>
              <a:rPr kumimoji="1" lang="ja-JP" altLang="en-US" dirty="0"/>
              <a:t>学校組織全体で、共通理解し、意図的・計画的に取り組んでいくことが大切です</a:t>
            </a:r>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2</a:t>
            </a:fld>
            <a:endParaRPr kumimoji="1" lang="ja-JP" altLang="en-US"/>
          </a:p>
        </p:txBody>
      </p:sp>
    </p:spTree>
    <p:extLst>
      <p:ext uri="{BB962C8B-B14F-4D97-AF65-F5344CB8AC3E}">
        <p14:creationId xmlns:p14="http://schemas.microsoft.com/office/powerpoint/2010/main" val="75422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東京都教育委員会による図です。</a:t>
            </a:r>
            <a:endParaRPr kumimoji="1" lang="en-US" altLang="ja-JP" dirty="0"/>
          </a:p>
          <a:p>
            <a:endParaRPr kumimoji="1" lang="ja-JP" altLang="en-US" dirty="0"/>
          </a:p>
          <a:p>
            <a:r>
              <a:rPr kumimoji="1" lang="ja-JP" altLang="en-US" dirty="0"/>
              <a:t>今回は、</a:t>
            </a:r>
            <a:r>
              <a:rPr kumimoji="1" lang="en-US" altLang="ja-JP" dirty="0"/>
              <a:t>『</a:t>
            </a:r>
            <a:r>
              <a:rPr kumimoji="1" lang="ja-JP" altLang="en-US" dirty="0"/>
              <a:t>困難課題対応的　生徒指導</a:t>
            </a:r>
            <a:r>
              <a:rPr kumimoji="1" lang="en-US" altLang="ja-JP" dirty="0"/>
              <a:t>』</a:t>
            </a:r>
            <a:r>
              <a:rPr kumimoji="1" lang="ja-JP" altLang="en-US" dirty="0"/>
              <a:t>　に焦点を置き、</a:t>
            </a:r>
            <a:endParaRPr kumimoji="1" lang="en-US" altLang="ja-JP" dirty="0"/>
          </a:p>
          <a:p>
            <a:r>
              <a:rPr kumimoji="1" lang="ja-JP" altLang="en-US" dirty="0"/>
              <a:t>学校として　具体的に、どの様に　チームとして　対応して　いくのか　について　解説をしていきます。</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3</a:t>
            </a:fld>
            <a:endParaRPr kumimoji="1" lang="ja-JP" altLang="en-US"/>
          </a:p>
        </p:txBody>
      </p:sp>
    </p:spTree>
    <p:extLst>
      <p:ext uri="{BB962C8B-B14F-4D97-AF65-F5344CB8AC3E}">
        <p14:creationId xmlns:p14="http://schemas.microsoft.com/office/powerpoint/2010/main" val="216429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解説編でも、ご紹介しました　「自殺予防の　</a:t>
            </a:r>
            <a:r>
              <a:rPr kumimoji="1" lang="en-US" altLang="ja-JP" dirty="0"/>
              <a:t>3</a:t>
            </a:r>
            <a:r>
              <a:rPr kumimoji="1" lang="ja-JP" altLang="en-US" dirty="0"/>
              <a:t>段階に応じた　学校の取組」　ですが、その中でも　本研修では、危機介入、事後対応に　焦点をあてていきます。</a:t>
            </a:r>
            <a:endParaRPr kumimoji="1" lang="en-US" altLang="ja-JP" dirty="0"/>
          </a:p>
          <a:p>
            <a:r>
              <a:rPr kumimoji="1" lang="ja-JP" altLang="en-US" b="1" u="sng" dirty="0">
                <a:solidFill>
                  <a:srgbClr val="FF0000"/>
                </a:solidFill>
              </a:rPr>
              <a:t>危機介入</a:t>
            </a:r>
            <a:r>
              <a:rPr kumimoji="1" lang="ja-JP" altLang="en-US" dirty="0"/>
              <a:t>は、自殺の危険の高まった　児童生徒を　スクリーニングし、アセスメント　に基づいて、自殺企図　への対応や　自殺未遂直後　の処置や　心のケア　などを行います。</a:t>
            </a:r>
            <a:endParaRPr kumimoji="1" lang="en-US" altLang="ja-JP" dirty="0"/>
          </a:p>
          <a:p>
            <a:r>
              <a:rPr kumimoji="1" lang="ja-JP" altLang="en-US" b="1" u="sng" dirty="0"/>
              <a:t>事後対応</a:t>
            </a:r>
            <a:r>
              <a:rPr kumimoji="1" lang="ja-JP" altLang="en-US" dirty="0"/>
              <a:t>には、学校危機への対応　と併せて　周囲への心のケアが含まれます。</a:t>
            </a:r>
            <a:endParaRPr kumimoji="1" lang="en-US" altLang="ja-JP" dirty="0"/>
          </a:p>
          <a:p>
            <a:r>
              <a:rPr kumimoji="1" lang="ja-JP" altLang="en-US" dirty="0"/>
              <a:t>遺された者への　心のケア　が不十分であると、将来的に自殺の危険　を高めたり、最悪の場合には　自殺の連鎖　を引き起こしたり　してしまうこともあります。</a:t>
            </a:r>
            <a:endParaRPr kumimoji="1" lang="en-US" altLang="ja-JP" dirty="0"/>
          </a:p>
          <a:p>
            <a:endParaRPr kumimoji="1" lang="en-US" altLang="ja-JP" dirty="0"/>
          </a:p>
          <a:p>
            <a:r>
              <a:rPr kumimoji="1" lang="ja-JP" altLang="en-US" b="1" u="sng" dirty="0"/>
              <a:t>予防活動</a:t>
            </a:r>
            <a:r>
              <a:rPr kumimoji="1" lang="ja-JP" altLang="en-US" dirty="0"/>
              <a:t>について、通信制高校の場合は、カリキュラム化しにくいところであります。どうされていますでしょうか？</a:t>
            </a:r>
            <a:endParaRPr kumimoji="1" lang="en-US" altLang="ja-JP" dirty="0"/>
          </a:p>
          <a:p>
            <a:endParaRPr kumimoji="1" lang="en-US" altLang="ja-JP" dirty="0"/>
          </a:p>
          <a:p>
            <a:r>
              <a:rPr kumimoji="1" lang="ja-JP" altLang="en-US" dirty="0"/>
              <a:t>ただ、様々な事情を抱えて、通信制高校を選択された、生徒さん・ご家庭もあるので、どの様に連携するかは大切な観点ですし、</a:t>
            </a:r>
            <a:endParaRPr kumimoji="1" lang="en-US" altLang="ja-JP" dirty="0"/>
          </a:p>
          <a:p>
            <a:r>
              <a:rPr kumimoji="1" lang="ja-JP" altLang="en-US" dirty="0"/>
              <a:t>全て個別の対応で行くのか、一定の共通授業を作り出すか？　ここは、よく考える必要があると思います。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4</a:t>
            </a:fld>
            <a:endParaRPr kumimoji="1" lang="ja-JP" altLang="en-US"/>
          </a:p>
        </p:txBody>
      </p:sp>
    </p:spTree>
    <p:extLst>
      <p:ext uri="{BB962C8B-B14F-4D97-AF65-F5344CB8AC3E}">
        <p14:creationId xmlns:p14="http://schemas.microsoft.com/office/powerpoint/2010/main" val="237829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図を、もう少し　詳しく、学校の対応と　取組例を確認します。</a:t>
            </a:r>
            <a:endParaRPr kumimoji="1" lang="en-US" altLang="ja-JP" dirty="0"/>
          </a:p>
          <a:p>
            <a:endParaRPr kumimoji="1" lang="en-US" altLang="ja-JP" dirty="0"/>
          </a:p>
          <a:p>
            <a:r>
              <a:rPr kumimoji="1" lang="ja-JP" altLang="en-US" dirty="0"/>
              <a:t>ここで、赤文字と青文字の　２つのチームがあります。</a:t>
            </a:r>
            <a:endParaRPr kumimoji="1" lang="en-US" altLang="ja-JP" dirty="0"/>
          </a:p>
          <a:p>
            <a:r>
              <a:rPr kumimoji="1" lang="ja-JP" altLang="en-US" dirty="0"/>
              <a:t>「校内連携型　危機対応チーム」　と　「ネットワーク型　緊急支援チーム」　の　２つのチーム　になります。</a:t>
            </a:r>
            <a:endParaRPr kumimoji="1" lang="en-US" altLang="ja-JP" dirty="0"/>
          </a:p>
          <a:p>
            <a:pPr marL="0" algn="l" rtl="0" eaLnBrk="1" fontAlgn="t" latinLnBrk="0" hangingPunct="1">
              <a:spcBef>
                <a:spcPts val="0"/>
              </a:spcBef>
              <a:spcAft>
                <a:spcPts val="0"/>
              </a:spcAft>
            </a:pPr>
            <a:r>
              <a:rPr kumimoji="1" lang="ja-JP" altLang="en-US"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a:t>
            </a:r>
            <a:r>
              <a:rPr kumimoji="1" lang="ja-JP" altLang="ja-JP"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校内連携型</a:t>
            </a:r>
            <a:r>
              <a:rPr kumimoji="1" lang="ja-JP" altLang="en-US"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危機対応チーム</a:t>
            </a:r>
            <a:r>
              <a:rPr kumimoji="1" lang="ja-JP" altLang="en-US" sz="1800" b="1" i="0" u="none" strike="noStrike" kern="1200" dirty="0">
                <a:solidFill>
                  <a:srgbClr val="C00000"/>
                </a:solidFill>
                <a:effectLst/>
                <a:latin typeface="UD デジタル 教科書体 NP-R" panose="02020400000000000000" pitchFamily="18" charset="-128"/>
                <a:ea typeface="UD デジタル 教科書体 NP-R" panose="02020400000000000000" pitchFamily="18" charset="-128"/>
              </a:rPr>
              <a:t>」</a:t>
            </a:r>
            <a:r>
              <a:rPr kumimoji="1" lang="ja-JP" altLang="en-US" sz="1800" b="0" i="0" u="none" strike="noStrike" kern="1200" dirty="0">
                <a:solidFill>
                  <a:schemeClr val="tx1"/>
                </a:solidFill>
                <a:effectLst/>
                <a:latin typeface="Arial" panose="020B0604020202020204" pitchFamily="34" charset="0"/>
                <a:ea typeface="+mn-ea"/>
              </a:rPr>
              <a:t>　　は、学校の職員で構成します。　当然、</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教育委員会等への</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支援要請</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を行うことが　前提です</a:t>
            </a:r>
            <a:endParaRPr lang="ja-JP" altLang="ja-JP"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en-US"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a:t>
            </a:r>
            <a:r>
              <a:rPr kumimoji="1" lang="ja-JP" altLang="ja-JP"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ネットワーク型</a:t>
            </a:r>
            <a:r>
              <a:rPr kumimoji="1" lang="ja-JP" altLang="en-US"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緊急支援チーム</a:t>
            </a:r>
            <a:r>
              <a:rPr kumimoji="1" lang="ja-JP" altLang="en-US" sz="1800" b="1"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　</a:t>
            </a:r>
            <a:r>
              <a:rPr kumimoji="1" lang="ja-JP" altLang="en-US" sz="1800" b="0" i="0" u="none" strike="noStrike" kern="1200" dirty="0">
                <a:solidFill>
                  <a:srgbClr val="0070C0"/>
                </a:solidFill>
                <a:effectLst/>
                <a:latin typeface="UD デジタル 教科書体 NP-R" panose="02020400000000000000" pitchFamily="18" charset="-128"/>
                <a:ea typeface="UD デジタル 教科書体 NP-R" panose="02020400000000000000" pitchFamily="18" charset="-128"/>
              </a:rPr>
              <a:t>については、「</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校内連携型</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危機対応チーム</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教育委員会</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」に加えて</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、関係機関の</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連携・協働による</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　</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危機管理体制</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を</a:t>
            </a:r>
            <a:r>
              <a:rPr kumimoji="1" lang="ja-JP"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構築</a:t>
            </a:r>
            <a:r>
              <a:rPr kumimoji="1" lang="ja-JP" altLang="en-US"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rPr>
              <a:t>するものです。</a:t>
            </a:r>
            <a:endParaRPr kumimoji="1" lang="en-US" altLang="ja-JP" sz="1800" b="0" i="0" u="none" strike="noStrike" kern="1200" dirty="0">
              <a:solidFill>
                <a:srgbClr val="404040"/>
              </a:solidFill>
              <a:effectLst/>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5</a:t>
            </a:fld>
            <a:endParaRPr kumimoji="1" lang="ja-JP" altLang="en-US"/>
          </a:p>
        </p:txBody>
      </p:sp>
    </p:spTree>
    <p:extLst>
      <p:ext uri="{BB962C8B-B14F-4D97-AF65-F5344CB8AC3E}">
        <p14:creationId xmlns:p14="http://schemas.microsoft.com/office/powerpoint/2010/main" val="241787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1704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103738767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2020/11</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C21E64-8481-41E9-8D52-8F84C20010B7}" type="slidenum">
              <a:rPr kumimoji="1" lang="ja-JP" altLang="en-US" smtClean="0"/>
              <a:t>‹#›</a:t>
            </a:fld>
            <a:endParaRPr kumimoji="1" lang="ja-JP" altLang="en-US"/>
          </a:p>
        </p:txBody>
      </p:sp>
    </p:spTree>
    <p:extLst>
      <p:ext uri="{BB962C8B-B14F-4D97-AF65-F5344CB8AC3E}">
        <p14:creationId xmlns:p14="http://schemas.microsoft.com/office/powerpoint/2010/main" val="294565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1892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sp>
        <p:nvSpPr>
          <p:cNvPr id="2" name="Rectangle 5">
            <a:extLst>
              <a:ext uri="{FF2B5EF4-FFF2-40B4-BE49-F238E27FC236}">
                <a16:creationId xmlns:a16="http://schemas.microsoft.com/office/drawing/2014/main" id="{C61787D0-C875-2854-C817-D35532F556E1}"/>
              </a:ext>
            </a:extLst>
          </p:cNvPr>
          <p:cNvSpPr>
            <a:spLocks noChangeArrowheads="1"/>
          </p:cNvSpPr>
          <p:nvPr userDrawn="1"/>
        </p:nvSpPr>
        <p:spPr bwMode="auto">
          <a:xfrm>
            <a:off x="0" y="6540531"/>
            <a:ext cx="9143998" cy="17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33062" rtl="0" eaLnBrk="0" fontAlgn="base" latinLnBrk="0" hangingPunct="0">
              <a:lnSpc>
                <a:spcPct val="100000"/>
              </a:lnSpc>
              <a:spcBef>
                <a:spcPct val="0"/>
              </a:spcBef>
              <a:spcAft>
                <a:spcPct val="0"/>
              </a:spcAft>
              <a:buClrTx/>
              <a:buSzTx/>
              <a:buFontTx/>
              <a:buNone/>
              <a:tabLst/>
              <a:defRPr/>
            </a:pPr>
            <a:r>
              <a:rPr kumimoji="0" lang="en-US" altLang="ja-JP"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©202</a:t>
            </a:r>
            <a:r>
              <a:rPr kumimoji="0" lang="ja-JP" altLang="en-US"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５</a:t>
            </a:r>
            <a:r>
              <a:rPr kumimoji="0" lang="en-US" altLang="ja-JP"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 JSCP</a:t>
            </a:r>
            <a:endParaRPr kumimoji="0" lang="ja-JP" altLang="ja-JP" sz="525"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234008924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2025/7/23</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163254993"/>
      </p:ext>
    </p:extLst>
  </p:cSld>
  <p:clrMap bg1="lt1" tx1="dk1" bg2="lt2" tx2="dk2" accent1="accent1" accent2="accent2" accent3="accent3" accent4="accent4" accent5="accent5" accent6="accent6" hlink="hlink" folHlink="folHlink"/>
  <p:sldLayoutIdLst>
    <p:sldLayoutId id="2147483727" r:id="rId1"/>
    <p:sldLayoutId id="2147483735" r:id="rId2"/>
    <p:sldLayoutId id="2147483739" r:id="rId3"/>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2025/7/23</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886738299"/>
      </p:ext>
    </p:extLst>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2025/7/23</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113355160"/>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2DEBDE3-7947-735F-2140-63B1E9FE0060}"/>
              </a:ext>
            </a:extLst>
          </p:cNvPr>
          <p:cNvSpPr>
            <a:spLocks noGrp="1"/>
          </p:cNvSpPr>
          <p:nvPr>
            <p:ph type="title" idx="4294967295"/>
          </p:nvPr>
        </p:nvSpPr>
        <p:spPr>
          <a:xfrm>
            <a:off x="628650" y="2495550"/>
            <a:ext cx="7886700" cy="1866900"/>
          </a:xfrm>
        </p:spPr>
        <p:txBody>
          <a:bodyPr>
            <a:normAutofit/>
          </a:bodyPr>
          <a:lstStyle/>
          <a:p>
            <a:pPr algn="ct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学校における</a:t>
            </a:r>
            <a:br>
              <a:rPr lang="en-US" altLang="ja-JP"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36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自殺</a:t>
            </a: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予防の</a:t>
            </a:r>
            <a:r>
              <a:rPr lang="ja-JP" altLang="en-US" sz="36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ための</a:t>
            </a:r>
            <a:r>
              <a:rPr lang="ja-JP" altLang="en-US" sz="3600"/>
              <a:t>校内</a:t>
            </a: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体制</a:t>
            </a:r>
            <a:br>
              <a:rPr lang="en-US" altLang="ja-JP"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～文部科学省の資料より</a:t>
            </a:r>
            <a:r>
              <a:rPr lang="ja-JP" altLang="en-US" sz="2800" dirty="0"/>
              <a:t>～</a:t>
            </a:r>
            <a:endPar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4275765A-52A3-BF8D-C2B9-C3DB978C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 y="0"/>
            <a:ext cx="877598" cy="1020800"/>
          </a:xfrm>
          <a:prstGeom prst="rect">
            <a:avLst/>
          </a:prstGeom>
          <a:noFill/>
          <a:ln w="9525">
            <a:noFill/>
            <a:miter lim="800000"/>
            <a:headEnd/>
            <a:tailEnd/>
          </a:ln>
        </p:spPr>
      </p:pic>
      <p:sp>
        <p:nvSpPr>
          <p:cNvPr id="9" name="スライド番号プレースホルダー 4">
            <a:extLst>
              <a:ext uri="{FF2B5EF4-FFF2-40B4-BE49-F238E27FC236}">
                <a16:creationId xmlns:a16="http://schemas.microsoft.com/office/drawing/2014/main" id="{EF053B88-60A7-19A9-4491-B7C7BDBC6CA4}"/>
              </a:ext>
            </a:extLst>
          </p:cNvPr>
          <p:cNvSpPr txBox="1">
            <a:spLocks/>
          </p:cNvSpPr>
          <p:nvPr/>
        </p:nvSpPr>
        <p:spPr>
          <a:xfrm>
            <a:off x="6974904" y="645333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26F011-1D1E-4A20-8193-E3E01D574FB1}"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1331485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34D9317B-AE5F-ADDC-543F-73A45CF50F18}"/>
              </a:ext>
            </a:extLst>
          </p:cNvPr>
          <p:cNvSpPr>
            <a:spLocks noGrp="1"/>
          </p:cNvSpPr>
          <p:nvPr>
            <p:ph idx="1"/>
          </p:nvPr>
        </p:nvSpPr>
        <p:spPr>
          <a:xfrm>
            <a:off x="457200" y="980730"/>
            <a:ext cx="8229600" cy="5472607"/>
          </a:xfrm>
        </p:spPr>
        <p:txBody>
          <a:bodyPr>
            <a:normAutofit fontScale="70000" lnSpcReduction="20000"/>
          </a:bodyPr>
          <a:lstStyle/>
          <a:p>
            <a:pPr marL="360363" indent="-360363">
              <a:lnSpc>
                <a:spcPct val="120000"/>
              </a:lnSpc>
              <a:buFont typeface="Wingdings" panose="05000000000000000000" pitchFamily="2" charset="2"/>
              <a:buChar char="u"/>
            </a:pPr>
            <a:r>
              <a:rPr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「教師が知っておきたい子どもの自殺予防」（平成２１年３月発行）</a:t>
            </a:r>
            <a:endParaRPr lang="en-US" altLang="ja-JP"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46088" indent="0">
              <a:lnSpc>
                <a:spcPct val="100000"/>
              </a:lnSpc>
              <a:buNone/>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46088" indent="0">
              <a:lnSpc>
                <a:spcPct val="100000"/>
              </a:lnSpc>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はじめに</a:t>
            </a: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子どもの自殺の実態</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2</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自殺のサインと対応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１．自殺の心理　　       ２．自殺の危険因子</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３．自殺直前のサイン</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４．対応の原則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５．対応の留意点</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６．子どもに必要な自殺予防の知識</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■第</a:t>
            </a:r>
            <a:r>
              <a:rPr lang="en-US" altLang="ja-JP" dirty="0">
                <a:solidFill>
                  <a:srgbClr val="C00000"/>
                </a:solidFill>
                <a:latin typeface="UD デジタル 教科書体 NK-R" panose="02020400000000000000" pitchFamily="18" charset="-128"/>
                <a:ea typeface="UD デジタル 教科書体 NK-R" panose="02020400000000000000" pitchFamily="18" charset="-128"/>
              </a:rPr>
              <a:t>3</a:t>
            </a: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章　自殺予防のための校内体制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１．子どもの</a:t>
            </a:r>
            <a:r>
              <a:rPr lang="en-US" altLang="ja-JP" dirty="0">
                <a:solidFill>
                  <a:srgbClr val="C00000"/>
                </a:solidFill>
                <a:latin typeface="UD デジタル 教科書体 NK-R" panose="02020400000000000000" pitchFamily="18" charset="-128"/>
                <a:ea typeface="UD デジタル 教科書体 NK-R" panose="02020400000000000000" pitchFamily="18" charset="-128"/>
              </a:rPr>
              <a:t>SOS</a:t>
            </a: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に気づく校内体制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solidFill>
                  <a:srgbClr val="C00000"/>
                </a:solidFill>
                <a:latin typeface="UD デジタル 教科書体 NK-R" panose="02020400000000000000" pitchFamily="18" charset="-128"/>
                <a:ea typeface="UD デジタル 教科書体 NK-R" panose="02020400000000000000" pitchFamily="18" charset="-128"/>
              </a:rPr>
              <a:t>２．自殺予防のための教育相談体制</a:t>
            </a:r>
            <a:endParaRPr lang="en-US" altLang="ja-JP" dirty="0">
              <a:solidFill>
                <a:srgbClr val="C00000"/>
              </a:solidFill>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latin typeface="UD デジタル 教科書体 NK-R" panose="02020400000000000000" pitchFamily="18" charset="-128"/>
                <a:ea typeface="UD デジタル 教科書体 NK-R" panose="02020400000000000000" pitchFamily="18" charset="-128"/>
              </a:rPr>
              <a:t>３．危機対応のための校内体制</a:t>
            </a:r>
            <a:endParaRPr lang="en-US" altLang="ja-JP" dirty="0">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latin typeface="UD デジタル 教科書体 NK-R" panose="02020400000000000000" pitchFamily="18" charset="-128"/>
                <a:ea typeface="UD デジタル 教科書体 NK-R" panose="02020400000000000000" pitchFamily="18" charset="-128"/>
              </a:rPr>
              <a:t>■ 第</a:t>
            </a:r>
            <a:r>
              <a:rPr lang="en-US" altLang="ja-JP" dirty="0">
                <a:latin typeface="UD デジタル 教科書体 NK-R" panose="02020400000000000000" pitchFamily="18" charset="-128"/>
                <a:ea typeface="UD デジタル 教科書体 NK-R" panose="02020400000000000000" pitchFamily="18" charset="-128"/>
              </a:rPr>
              <a:t>4</a:t>
            </a:r>
            <a:r>
              <a:rPr lang="ja-JP" altLang="en-US" dirty="0">
                <a:latin typeface="UD デジタル 教科書体 NK-R" panose="02020400000000000000" pitchFamily="18" charset="-128"/>
                <a:ea typeface="UD デジタル 教科書体 NK-R" panose="02020400000000000000" pitchFamily="18" charset="-128"/>
              </a:rPr>
              <a:t>章　自殺予防のための校外における連携</a:t>
            </a:r>
            <a:endParaRPr lang="en-US" altLang="ja-JP" dirty="0">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latin typeface="UD デジタル 教科書体 NK-R" panose="02020400000000000000" pitchFamily="18" charset="-128"/>
                <a:ea typeface="UD デジタル 教科書体 NK-R" panose="02020400000000000000" pitchFamily="18" charset="-128"/>
              </a:rPr>
              <a:t>１．学校</a:t>
            </a:r>
            <a:r>
              <a:rPr lang="en-US" altLang="ja-JP"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２．家庭</a:t>
            </a:r>
            <a:endParaRPr lang="en-US" altLang="ja-JP" dirty="0">
              <a:latin typeface="UD デジタル 教科書体 NK-R" panose="02020400000000000000" pitchFamily="18" charset="-128"/>
              <a:ea typeface="UD デジタル 教科書体 NK-R" panose="02020400000000000000" pitchFamily="18" charset="-128"/>
            </a:endParaRPr>
          </a:p>
          <a:p>
            <a:pPr marL="1254125" lvl="1" indent="0">
              <a:lnSpc>
                <a:spcPct val="120000"/>
              </a:lnSpc>
              <a:spcBef>
                <a:spcPts val="0"/>
              </a:spcBef>
              <a:buNone/>
            </a:pPr>
            <a:r>
              <a:rPr lang="ja-JP" altLang="en-US" dirty="0">
                <a:latin typeface="UD デジタル 教科書体 NK-R" panose="02020400000000000000" pitchFamily="18" charset="-128"/>
                <a:ea typeface="UD デジタル 教科書体 NK-R" panose="02020400000000000000" pitchFamily="18" charset="-128"/>
              </a:rPr>
              <a:t>３．医療機関　　　　　　　　４．地域のさまざまな人々</a:t>
            </a:r>
            <a:endParaRPr lang="en-US" altLang="ja-JP" dirty="0">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5</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不幸にして自殺が起きてしまったときの対応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6</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自殺の危険の高い子どもへの対応事例</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a:t>
            </a: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7</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章　自殺予防に関するＱ＆Ａ</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265113" indent="0">
              <a:lnSpc>
                <a:spcPct val="120000"/>
              </a:lnSpc>
              <a:spcBef>
                <a:spcPts val="0"/>
              </a:spcBef>
              <a:buNone/>
            </a:pPr>
            <a:r>
              <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参考資料</a:t>
            </a:r>
          </a:p>
        </p:txBody>
      </p:sp>
      <p:sp>
        <p:nvSpPr>
          <p:cNvPr id="5" name="スライド番号プレースホルダー 4">
            <a:extLst>
              <a:ext uri="{FF2B5EF4-FFF2-40B4-BE49-F238E27FC236}">
                <a16:creationId xmlns:a16="http://schemas.microsoft.com/office/drawing/2014/main" id="{7605DED0-1A1D-364D-7036-4A6C8EB71113}"/>
              </a:ext>
            </a:extLst>
          </p:cNvPr>
          <p:cNvSpPr>
            <a:spLocks noGrp="1"/>
          </p:cNvSpPr>
          <p:nvPr>
            <p:ph type="sldNum" sz="quarter" idx="12"/>
          </p:nvPr>
        </p:nvSpPr>
        <p:spPr/>
        <p:txBody>
          <a:bodyPr/>
          <a:lstStyle/>
          <a:p>
            <a:fld id="{C026F011-1D1E-4A20-8193-E3E01D574FB1}" type="slidenum">
              <a:rPr kumimoji="1" lang="ja-JP" altLang="en-US" smtClean="0"/>
              <a:t>1</a:t>
            </a:fld>
            <a:endParaRPr kumimoji="1" lang="ja-JP" altLang="en-US"/>
          </a:p>
        </p:txBody>
      </p:sp>
      <p:pic>
        <p:nvPicPr>
          <p:cNvPr id="8" name="図 7" descr="ダイアグラム&#10;&#10;中程度の精度で自動的に生成された説明">
            <a:extLst>
              <a:ext uri="{FF2B5EF4-FFF2-40B4-BE49-F238E27FC236}">
                <a16:creationId xmlns:a16="http://schemas.microsoft.com/office/drawing/2014/main" id="{192D6495-8DDE-8681-A00A-4AE80EDA0EEA}"/>
              </a:ext>
            </a:extLst>
          </p:cNvPr>
          <p:cNvPicPr>
            <a:picLocks noChangeAspect="1"/>
          </p:cNvPicPr>
          <p:nvPr/>
        </p:nvPicPr>
        <p:blipFill rotWithShape="1">
          <a:blip r:embed="rId3">
            <a:extLst>
              <a:ext uri="{28A0092B-C50C-407E-A947-70E740481C1C}">
                <a14:useLocalDpi xmlns:a14="http://schemas.microsoft.com/office/drawing/2010/main" val="0"/>
              </a:ext>
            </a:extLst>
          </a:blip>
          <a:srcRect t="1394"/>
          <a:stretch/>
        </p:blipFill>
        <p:spPr>
          <a:xfrm>
            <a:off x="5979081" y="2535143"/>
            <a:ext cx="2571532" cy="3604860"/>
          </a:xfrm>
          <a:prstGeom prst="rect">
            <a:avLst/>
          </a:prstGeom>
        </p:spPr>
      </p:pic>
      <p:sp>
        <p:nvSpPr>
          <p:cNvPr id="10" name="タイトル 1">
            <a:extLst>
              <a:ext uri="{FF2B5EF4-FFF2-40B4-BE49-F238E27FC236}">
                <a16:creationId xmlns:a16="http://schemas.microsoft.com/office/drawing/2014/main" id="{CA7B21D2-62D2-3D35-8C43-73FAC8988285}"/>
              </a:ext>
            </a:extLst>
          </p:cNvPr>
          <p:cNvSpPr>
            <a:spLocks noGrp="1"/>
          </p:cNvSpPr>
          <p:nvPr>
            <p:ph type="title"/>
          </p:nvPr>
        </p:nvSpPr>
        <p:spPr>
          <a:xfrm>
            <a:off x="265938" y="202630"/>
            <a:ext cx="8420862" cy="634082"/>
          </a:xfrm>
        </p:spPr>
        <p:txBody>
          <a:bodyPr>
            <a:noAutofit/>
          </a:bodyPr>
          <a:lstStyle/>
          <a:p>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児童生徒の自殺関連行動を発見した際の対応にかかる</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課題</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629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1C60164-454E-E903-045A-2B4A29877D24}"/>
              </a:ext>
            </a:extLst>
          </p:cNvPr>
          <p:cNvSpPr>
            <a:spLocks noGrp="1"/>
          </p:cNvSpPr>
          <p:nvPr>
            <p:ph sz="half" idx="2"/>
          </p:nvPr>
        </p:nvSpPr>
        <p:spPr>
          <a:xfrm>
            <a:off x="3057963" y="1217744"/>
            <a:ext cx="5818090" cy="5138607"/>
          </a:xfrm>
        </p:spPr>
        <p:txBody>
          <a:bodyPr>
            <a:normAutofit lnSpcReduction="10000"/>
          </a:bodyPr>
          <a:lstStyle/>
          <a:p>
            <a:pPr marL="0" indent="0">
              <a:buNone/>
            </a:pPr>
            <a:r>
              <a:rPr lang="ja-JP" altLang="en-US" sz="1700" b="1" dirty="0">
                <a:latin typeface="UD デジタル 教科書体 N-R" panose="02020400000000000000" pitchFamily="17" charset="-128"/>
                <a:ea typeface="UD デジタル 教科書体 N-R" panose="02020400000000000000" pitchFamily="17" charset="-128"/>
              </a:rPr>
              <a:t>第</a:t>
            </a:r>
            <a:r>
              <a:rPr lang="en-US" altLang="ja-JP" sz="1700" b="1" dirty="0">
                <a:latin typeface="UD デジタル 教科書体 N-R" panose="02020400000000000000" pitchFamily="17" charset="-128"/>
                <a:ea typeface="UD デジタル 教科書体 N-R" panose="02020400000000000000" pitchFamily="17" charset="-128"/>
              </a:rPr>
              <a:t>8</a:t>
            </a:r>
            <a:r>
              <a:rPr lang="ja-JP" altLang="en-US" sz="1700" b="1" dirty="0">
                <a:latin typeface="UD デジタル 教科書体 N-R" panose="02020400000000000000" pitchFamily="17" charset="-128"/>
                <a:ea typeface="UD デジタル 教科書体 N-R" panose="02020400000000000000" pitchFamily="17" charset="-128"/>
              </a:rPr>
              <a:t>章 自殺 </a:t>
            </a:r>
            <a:endParaRPr lang="en-US" altLang="ja-JP" sz="1700" b="1"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8.1 </a:t>
            </a:r>
            <a:r>
              <a:rPr lang="ja-JP" altLang="en-US" sz="1500" b="1" dirty="0">
                <a:latin typeface="UD デジタル 教科書体 N-R" panose="02020400000000000000" pitchFamily="17" charset="-128"/>
                <a:ea typeface="UD デジタル 教科書体 N-R" panose="02020400000000000000" pitchFamily="17" charset="-128"/>
              </a:rPr>
              <a:t>自殺対策基本法等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8.1.1 </a:t>
            </a:r>
            <a:r>
              <a:rPr lang="ja-JP" altLang="en-US" sz="1500" dirty="0">
                <a:latin typeface="UD デジタル 教科書体 N-R" panose="02020400000000000000" pitchFamily="17" charset="-128"/>
                <a:ea typeface="UD デジタル 教科書体 N-R" panose="02020400000000000000" pitchFamily="17" charset="-128"/>
              </a:rPr>
              <a:t>自殺対策基本法の成立と改正までの経緯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8.1.2 </a:t>
            </a:r>
            <a:r>
              <a:rPr lang="ja-JP" altLang="en-US" sz="1500" dirty="0">
                <a:latin typeface="UD デジタル 教科書体 N-R" panose="02020400000000000000" pitchFamily="17" charset="-128"/>
                <a:ea typeface="UD デジタル 教科書体 N-R" panose="02020400000000000000" pitchFamily="17" charset="-128"/>
              </a:rPr>
              <a:t>法の下での学校における自殺予防の取組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8.2 </a:t>
            </a:r>
            <a:r>
              <a:rPr lang="ja-JP" altLang="en-US" sz="1500" b="1" dirty="0">
                <a:latin typeface="UD デジタル 教科書体 N-R" panose="02020400000000000000" pitchFamily="17" charset="-128"/>
                <a:ea typeface="UD デジタル 教科書体 N-R" panose="02020400000000000000" pitchFamily="17" charset="-128"/>
              </a:rPr>
              <a:t>自殺予防のための学校の組織体制と計画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8.2.1 </a:t>
            </a:r>
            <a:r>
              <a:rPr lang="ja-JP" altLang="en-US" sz="1500" dirty="0">
                <a:latin typeface="UD デジタル 教科書体 N-R" panose="02020400000000000000" pitchFamily="17" charset="-128"/>
                <a:ea typeface="UD デジタル 教科書体 N-R" panose="02020400000000000000" pitchFamily="17" charset="-128"/>
              </a:rPr>
              <a:t>自殺予防のための教育相談体制の構築  </a:t>
            </a:r>
            <a:endParaRPr lang="en-US" altLang="ja-JP" sz="1500" dirty="0">
              <a:latin typeface="UD デジタル 教科書体 N-R" panose="02020400000000000000" pitchFamily="17" charset="-128"/>
              <a:ea typeface="UD デジタル 教科書体 N-R" panose="02020400000000000000" pitchFamily="17" charset="-128"/>
            </a:endParaRPr>
          </a:p>
          <a:p>
            <a:pPr marL="622300" indent="-622300">
              <a:buNone/>
              <a:tabLst>
                <a:tab pos="273050" algn="l"/>
              </a:tabLst>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8.2.2 </a:t>
            </a:r>
            <a:r>
              <a:rPr lang="ja-JP" altLang="en-US" sz="1500" dirty="0">
                <a:latin typeface="UD デジタル 教科書体 N-R" panose="02020400000000000000" pitchFamily="17" charset="-128"/>
                <a:ea typeface="UD デジタル 教科書体 N-R" panose="02020400000000000000" pitchFamily="17" charset="-128"/>
              </a:rPr>
              <a:t>自殺のリスクマネジメントとクライシスマネジメント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8.2.3 </a:t>
            </a:r>
            <a:r>
              <a:rPr lang="ja-JP" altLang="en-US" sz="1500" dirty="0">
                <a:latin typeface="UD デジタル 教科書体 N-R" panose="02020400000000000000" pitchFamily="17" charset="-128"/>
                <a:ea typeface="UD デジタル 教科書体 N-R" panose="02020400000000000000" pitchFamily="17" charset="-128"/>
              </a:rPr>
              <a:t>自殺予防の３段階に応じた学校の取組  </a:t>
            </a:r>
            <a:endParaRPr lang="en-US" altLang="ja-JP" sz="1500" dirty="0">
              <a:latin typeface="UD デジタル 教科書体 N-R" panose="02020400000000000000" pitchFamily="17" charset="-128"/>
              <a:ea typeface="UD デジタル 教科書体 N-R" panose="02020400000000000000" pitchFamily="17" charset="-128"/>
            </a:endParaRPr>
          </a:p>
          <a:p>
            <a:pPr marL="622300" indent="-62230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8.2.4 </a:t>
            </a:r>
            <a:r>
              <a:rPr lang="ja-JP" altLang="en-US" sz="1500" dirty="0">
                <a:latin typeface="UD デジタル 教科書体 N-R" panose="02020400000000000000" pitchFamily="17" charset="-128"/>
                <a:ea typeface="UD デジタル 教科書体 N-R" panose="02020400000000000000" pitchFamily="17" charset="-128"/>
              </a:rPr>
              <a:t>児童生徒の自殺の原因・動機から考える取組の方向性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solidFill>
                  <a:srgbClr val="C00000"/>
                </a:solidFill>
                <a:latin typeface="UD デジタル 教科書体 N-R" panose="02020400000000000000" pitchFamily="17" charset="-128"/>
                <a:ea typeface="UD デジタル 教科書体 N-R" panose="02020400000000000000" pitchFamily="17" charset="-128"/>
              </a:rPr>
              <a:t>8.3 </a:t>
            </a:r>
            <a:r>
              <a:rPr lang="ja-JP" altLang="en-US" sz="1500" b="1" dirty="0">
                <a:solidFill>
                  <a:srgbClr val="C00000"/>
                </a:solidFill>
                <a:latin typeface="UD デジタル 教科書体 N-R" panose="02020400000000000000" pitchFamily="17" charset="-128"/>
                <a:ea typeface="UD デジタル 教科書体 N-R" panose="02020400000000000000" pitchFamily="17" charset="-128"/>
              </a:rPr>
              <a:t>自殺予防に関する生徒指導の重層的支援構造  </a:t>
            </a:r>
            <a:endParaRPr lang="en-US" altLang="ja-JP" sz="1500" b="1" dirty="0">
              <a:solidFill>
                <a:srgbClr val="C00000"/>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solidFill>
                  <a:srgbClr val="C00000"/>
                </a:solidFill>
                <a:latin typeface="UD デジタル 教科書体 N-R" panose="02020400000000000000" pitchFamily="17" charset="-128"/>
                <a:ea typeface="UD デジタル 教科書体 N-R" panose="02020400000000000000" pitchFamily="17" charset="-128"/>
              </a:rPr>
              <a:t>　</a:t>
            </a:r>
            <a:r>
              <a:rPr lang="en-US" altLang="ja-JP" sz="1500" dirty="0">
                <a:solidFill>
                  <a:srgbClr val="C00000"/>
                </a:solidFill>
                <a:latin typeface="UD デジタル 教科書体 N-R" panose="02020400000000000000" pitchFamily="17" charset="-128"/>
                <a:ea typeface="UD デジタル 教科書体 N-R" panose="02020400000000000000" pitchFamily="17" charset="-128"/>
              </a:rPr>
              <a:t>8.3.1 </a:t>
            </a:r>
            <a:r>
              <a:rPr lang="ja-JP" altLang="en-US" sz="1500" dirty="0">
                <a:solidFill>
                  <a:srgbClr val="C00000"/>
                </a:solidFill>
                <a:latin typeface="UD デジタル 教科書体 N-R" panose="02020400000000000000" pitchFamily="17" charset="-128"/>
                <a:ea typeface="UD デジタル 教科書体 N-R" panose="02020400000000000000" pitchFamily="17" charset="-128"/>
              </a:rPr>
              <a:t>自殺予防につながる発達支持的生徒指導  </a:t>
            </a:r>
            <a:endParaRPr lang="en-US" altLang="ja-JP" sz="1500" dirty="0">
              <a:solidFill>
                <a:srgbClr val="C00000"/>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solidFill>
                  <a:srgbClr val="C00000"/>
                </a:solidFill>
                <a:latin typeface="UD デジタル 教科書体 N-R" panose="02020400000000000000" pitchFamily="17" charset="-128"/>
                <a:ea typeface="UD デジタル 教科書体 N-R" panose="02020400000000000000" pitchFamily="17" charset="-128"/>
              </a:rPr>
              <a:t>　</a:t>
            </a:r>
            <a:r>
              <a:rPr lang="en-US" altLang="ja-JP" sz="1500" dirty="0">
                <a:solidFill>
                  <a:srgbClr val="C00000"/>
                </a:solidFill>
                <a:latin typeface="UD デジタル 教科書体 N-R" panose="02020400000000000000" pitchFamily="17" charset="-128"/>
                <a:ea typeface="UD デジタル 教科書体 N-R" panose="02020400000000000000" pitchFamily="17" charset="-128"/>
              </a:rPr>
              <a:t>8.3.2 </a:t>
            </a:r>
            <a:r>
              <a:rPr lang="ja-JP" altLang="en-US" sz="1500" dirty="0">
                <a:solidFill>
                  <a:srgbClr val="C00000"/>
                </a:solidFill>
                <a:latin typeface="UD デジタル 教科書体 N-R" panose="02020400000000000000" pitchFamily="17" charset="-128"/>
                <a:ea typeface="UD デジタル 教科書体 N-R" panose="02020400000000000000" pitchFamily="17" charset="-128"/>
              </a:rPr>
              <a:t>自殺の未然防止教育の展開  </a:t>
            </a:r>
            <a:endParaRPr lang="en-US" altLang="ja-JP" sz="1500" dirty="0">
              <a:solidFill>
                <a:srgbClr val="C00000"/>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8.3.3 </a:t>
            </a:r>
            <a:r>
              <a:rPr lang="ja-JP" altLang="en-US" sz="1500" dirty="0">
                <a:latin typeface="UD デジタル 教科書体 N-R" panose="02020400000000000000" pitchFamily="17" charset="-128"/>
                <a:ea typeface="UD デジタル 教科書体 N-R" panose="02020400000000000000" pitchFamily="17" charset="-128"/>
              </a:rPr>
              <a:t>自殺の危険の高まった児童生徒の早期発見・早期対応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8.3.4 </a:t>
            </a:r>
            <a:r>
              <a:rPr lang="ja-JP" altLang="en-US" sz="1500" dirty="0">
                <a:latin typeface="UD デジタル 教科書体 N-R" panose="02020400000000000000" pitchFamily="17" charset="-128"/>
                <a:ea typeface="UD デジタル 教科書体 N-R" panose="02020400000000000000" pitchFamily="17" charset="-128"/>
              </a:rPr>
              <a:t>自殺行動が生じた場合の困難課題対応的生徒指導の実際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1500" b="1" dirty="0">
                <a:latin typeface="UD デジタル 教科書体 N-R" panose="02020400000000000000" pitchFamily="17" charset="-128"/>
                <a:ea typeface="UD デジタル 教科書体 N-R" panose="02020400000000000000" pitchFamily="17" charset="-128"/>
              </a:rPr>
              <a:t>8.4 </a:t>
            </a:r>
            <a:r>
              <a:rPr lang="ja-JP" altLang="en-US" sz="1500" b="1" dirty="0">
                <a:latin typeface="UD デジタル 教科書体 N-R" panose="02020400000000000000" pitchFamily="17" charset="-128"/>
                <a:ea typeface="UD デジタル 教科書体 N-R" panose="02020400000000000000" pitchFamily="17" charset="-128"/>
              </a:rPr>
              <a:t>関係機関等との連携に基づく自殺予防の体制  </a:t>
            </a:r>
            <a:endParaRPr lang="en-US" altLang="ja-JP" sz="1500" b="1"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8.4.1 </a:t>
            </a:r>
            <a:r>
              <a:rPr lang="ja-JP" altLang="en-US" sz="1500" dirty="0">
                <a:latin typeface="UD デジタル 教科書体 N-R" panose="02020400000000000000" pitchFamily="17" charset="-128"/>
                <a:ea typeface="UD デジタル 教科書体 N-R" panose="02020400000000000000" pitchFamily="17" charset="-128"/>
              </a:rPr>
              <a:t>保護者との連携  </a:t>
            </a:r>
            <a:r>
              <a:rPr lang="en-US" altLang="ja-JP" sz="1500" dirty="0">
                <a:latin typeface="UD デジタル 教科書体 N-R" panose="02020400000000000000" pitchFamily="17" charset="-128"/>
                <a:ea typeface="UD デジタル 教科書体 N-R" panose="02020400000000000000" pitchFamily="17" charset="-128"/>
              </a:rPr>
              <a:t>8.4.2 </a:t>
            </a:r>
            <a:r>
              <a:rPr lang="ja-JP" altLang="en-US" sz="1500" dirty="0">
                <a:latin typeface="UD デジタル 教科書体 N-R" panose="02020400000000000000" pitchFamily="17" charset="-128"/>
                <a:ea typeface="UD デジタル 教科書体 N-R" panose="02020400000000000000" pitchFamily="17" charset="-128"/>
              </a:rPr>
              <a:t>医療機関、福祉機関との連携・協働  </a:t>
            </a:r>
            <a:endParaRPr lang="en-US" altLang="ja-JP" sz="15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500" dirty="0">
                <a:latin typeface="UD デジタル 教科書体 N-R" panose="02020400000000000000" pitchFamily="17" charset="-128"/>
                <a:ea typeface="UD デジタル 教科書体 N-R" panose="02020400000000000000" pitchFamily="17" charset="-128"/>
              </a:rPr>
              <a:t>　</a:t>
            </a:r>
            <a:r>
              <a:rPr lang="en-US" altLang="ja-JP" sz="1500" dirty="0">
                <a:latin typeface="UD デジタル 教科書体 N-R" panose="02020400000000000000" pitchFamily="17" charset="-128"/>
                <a:ea typeface="UD デジタル 教科書体 N-R" panose="02020400000000000000" pitchFamily="17" charset="-128"/>
              </a:rPr>
              <a:t>8.4.3 ICT </a:t>
            </a:r>
            <a:r>
              <a:rPr lang="ja-JP" altLang="en-US" sz="1500" dirty="0">
                <a:latin typeface="UD デジタル 教科書体 N-R" panose="02020400000000000000" pitchFamily="17" charset="-128"/>
                <a:ea typeface="UD デジタル 教科書体 N-R" panose="02020400000000000000" pitchFamily="17" charset="-128"/>
              </a:rPr>
              <a:t>を利活用した自殺予防体制 </a:t>
            </a:r>
            <a:endParaRPr lang="en-US" altLang="ja-JP" sz="15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4A6D8B5C-D1B8-02B1-FE06-F863B8D377C1}"/>
              </a:ext>
            </a:extLst>
          </p:cNvPr>
          <p:cNvSpPr>
            <a:spLocks noGrp="1"/>
          </p:cNvSpPr>
          <p:nvPr>
            <p:ph type="sldNum" sz="quarter" idx="12"/>
          </p:nvPr>
        </p:nvSpPr>
        <p:spPr/>
        <p:txBody>
          <a:bodyPr/>
          <a:lstStyle/>
          <a:p>
            <a:fld id="{9E2A29CB-BA86-48A6-80E1-CB8750A963B5}" type="slidenum">
              <a:rPr kumimoji="1" lang="ja-JP" altLang="en-US" smtClean="0"/>
              <a:t>2</a:t>
            </a:fld>
            <a:endParaRPr kumimoji="1" lang="ja-JP" altLang="en-US"/>
          </a:p>
        </p:txBody>
      </p:sp>
      <p:sp>
        <p:nvSpPr>
          <p:cNvPr id="2" name="タイトル 1">
            <a:extLst>
              <a:ext uri="{FF2B5EF4-FFF2-40B4-BE49-F238E27FC236}">
                <a16:creationId xmlns:a16="http://schemas.microsoft.com/office/drawing/2014/main" id="{D1C690E2-0802-CEBA-2032-F584A5A6E000}"/>
              </a:ext>
            </a:extLst>
          </p:cNvPr>
          <p:cNvSpPr>
            <a:spLocks noGrp="1"/>
          </p:cNvSpPr>
          <p:nvPr>
            <p:ph type="title"/>
          </p:nvPr>
        </p:nvSpPr>
        <p:spPr>
          <a:xfrm>
            <a:off x="251012" y="17926"/>
            <a:ext cx="8633012" cy="955586"/>
          </a:xfrm>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「生徒指導提要」</a:t>
            </a:r>
            <a:r>
              <a:rPr kumimoji="1" lang="ja-JP" altLang="en-US" sz="1800" dirty="0">
                <a:latin typeface="UD デジタル 教科書体 N-R" panose="02020400000000000000" pitchFamily="17" charset="-128"/>
                <a:ea typeface="UD デジタル 教科書体 N-R" panose="02020400000000000000" pitchFamily="17" charset="-128"/>
              </a:rPr>
              <a:t>（令和</a:t>
            </a:r>
            <a:r>
              <a:rPr kumimoji="1" lang="en-US" altLang="ja-JP" sz="1800" dirty="0">
                <a:latin typeface="UD デジタル 教科書体 N-R" panose="02020400000000000000" pitchFamily="17" charset="-128"/>
                <a:ea typeface="UD デジタル 教科書体 N-R" panose="02020400000000000000" pitchFamily="17" charset="-128"/>
              </a:rPr>
              <a:t>4 </a:t>
            </a:r>
            <a:r>
              <a:rPr kumimoji="1" lang="ja-JP" altLang="en-US" sz="1800" dirty="0">
                <a:latin typeface="UD デジタル 教科書体 N-R" panose="02020400000000000000" pitchFamily="17" charset="-128"/>
                <a:ea typeface="UD デジタル 教科書体 N-R" panose="02020400000000000000" pitchFamily="17" charset="-128"/>
              </a:rPr>
              <a:t>年</a:t>
            </a:r>
            <a:r>
              <a:rPr kumimoji="1" lang="en-US" altLang="ja-JP" sz="1800" dirty="0">
                <a:latin typeface="UD デジタル 教科書体 N-R" panose="02020400000000000000" pitchFamily="17" charset="-128"/>
                <a:ea typeface="UD デジタル 教科書体 N-R" panose="02020400000000000000" pitchFamily="17" charset="-128"/>
              </a:rPr>
              <a:t>12 </a:t>
            </a:r>
            <a:r>
              <a:rPr kumimoji="1" lang="ja-JP" altLang="en-US" sz="1800" dirty="0">
                <a:latin typeface="UD デジタル 教科書体 N-R" panose="02020400000000000000" pitchFamily="17" charset="-128"/>
                <a:ea typeface="UD デジタル 教科書体 N-R" panose="02020400000000000000" pitchFamily="17" charset="-128"/>
              </a:rPr>
              <a:t>月 文部科学省発行）</a:t>
            </a:r>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7" name="図 6">
            <a:extLst>
              <a:ext uri="{FF2B5EF4-FFF2-40B4-BE49-F238E27FC236}">
                <a16:creationId xmlns:a16="http://schemas.microsoft.com/office/drawing/2014/main" id="{F19BBADB-A410-85A9-2368-58C484AA8E27}"/>
              </a:ext>
            </a:extLst>
          </p:cNvPr>
          <p:cNvPicPr>
            <a:picLocks noChangeAspect="1"/>
          </p:cNvPicPr>
          <p:nvPr/>
        </p:nvPicPr>
        <p:blipFill>
          <a:blip r:embed="rId3"/>
          <a:stretch>
            <a:fillRect/>
          </a:stretch>
        </p:blipFill>
        <p:spPr>
          <a:xfrm>
            <a:off x="251012" y="1303850"/>
            <a:ext cx="2645468" cy="3752244"/>
          </a:xfrm>
          <a:prstGeom prst="rect">
            <a:avLst/>
          </a:prstGeom>
        </p:spPr>
      </p:pic>
    </p:spTree>
    <p:extLst>
      <p:ext uri="{BB962C8B-B14F-4D97-AF65-F5344CB8AC3E}">
        <p14:creationId xmlns:p14="http://schemas.microsoft.com/office/powerpoint/2010/main" val="342699233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A94F6-B1DF-0708-742C-F74640F4E441}"/>
              </a:ext>
            </a:extLst>
          </p:cNvPr>
          <p:cNvSpPr>
            <a:spLocks noGrp="1"/>
          </p:cNvSpPr>
          <p:nvPr>
            <p:ph type="title"/>
          </p:nvPr>
        </p:nvSpPr>
        <p:spPr>
          <a:xfrm>
            <a:off x="296809" y="212726"/>
            <a:ext cx="8550381" cy="728577"/>
          </a:xfrm>
        </p:spPr>
        <p:txBody>
          <a:bodyPr/>
          <a:lstStyle/>
          <a:p>
            <a:r>
              <a:rPr kumimoji="1" lang="en-US" altLang="ja-JP" sz="3200" spc="-3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8.3 </a:t>
            </a:r>
            <a:r>
              <a:rPr kumimoji="1" lang="ja-JP" altLang="en-US" sz="3200" spc="-3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自殺予防に関する生徒指導の重層的支援構造</a:t>
            </a:r>
          </a:p>
        </p:txBody>
      </p:sp>
      <p:sp>
        <p:nvSpPr>
          <p:cNvPr id="4" name="スライド番号プレースホルダー 3">
            <a:extLst>
              <a:ext uri="{FF2B5EF4-FFF2-40B4-BE49-F238E27FC236}">
                <a16:creationId xmlns:a16="http://schemas.microsoft.com/office/drawing/2014/main" id="{09F6CB90-8B42-A098-5733-C7ACE517C499}"/>
              </a:ext>
            </a:extLst>
          </p:cNvPr>
          <p:cNvSpPr>
            <a:spLocks noGrp="1"/>
          </p:cNvSpPr>
          <p:nvPr>
            <p:ph type="sldNum" sz="quarter" idx="12"/>
          </p:nvPr>
        </p:nvSpPr>
        <p:spPr/>
        <p:txBody>
          <a:bodyPr/>
          <a:lstStyle/>
          <a:p>
            <a:fld id="{9E2A29CB-BA86-48A6-80E1-CB8750A963B5}" type="slidenum">
              <a:rPr kumimoji="1" lang="ja-JP" altLang="en-US" smtClean="0"/>
              <a:t>3</a:t>
            </a:fld>
            <a:endParaRPr kumimoji="1" lang="ja-JP" altLang="en-US" dirty="0"/>
          </a:p>
        </p:txBody>
      </p:sp>
      <p:sp>
        <p:nvSpPr>
          <p:cNvPr id="7" name="テキスト ボックス 6">
            <a:extLst>
              <a:ext uri="{FF2B5EF4-FFF2-40B4-BE49-F238E27FC236}">
                <a16:creationId xmlns:a16="http://schemas.microsoft.com/office/drawing/2014/main" id="{BB65232C-E2AE-B8A9-5D54-DA3474FB9F3E}"/>
              </a:ext>
            </a:extLst>
          </p:cNvPr>
          <p:cNvSpPr txBox="1"/>
          <p:nvPr/>
        </p:nvSpPr>
        <p:spPr>
          <a:xfrm>
            <a:off x="121921" y="6093379"/>
            <a:ext cx="8847190" cy="338554"/>
          </a:xfrm>
          <a:prstGeom prst="rect">
            <a:avLst/>
          </a:prstGeom>
          <a:noFill/>
        </p:spPr>
        <p:txBody>
          <a:bodyPr wrap="square" rtlCol="0">
            <a:spAutoFit/>
          </a:bodyPr>
          <a:lstStyle/>
          <a:p>
            <a:pPr algn="ctr"/>
            <a:r>
              <a:rPr kumimoji="1" lang="ja-JP" altLang="en-US" sz="1600" dirty="0">
                <a:latin typeface="UD デジタル 教科書体 NP-R" panose="02020400000000000000" pitchFamily="18" charset="-128"/>
                <a:ea typeface="UD デジタル 教科書体 NP-R" panose="02020400000000000000" pitchFamily="18" charset="-128"/>
              </a:rPr>
              <a:t>図：東京都教育委員会発行「生徒指導提要（令和</a:t>
            </a:r>
            <a:r>
              <a:rPr kumimoji="1" lang="en-US" altLang="ja-JP" sz="1600" dirty="0">
                <a:latin typeface="UD デジタル 教科書体 NP-R" panose="02020400000000000000" pitchFamily="18" charset="-128"/>
                <a:ea typeface="UD デジタル 教科書体 NP-R" panose="02020400000000000000" pitchFamily="18" charset="-128"/>
              </a:rPr>
              <a:t>4</a:t>
            </a:r>
            <a:r>
              <a:rPr kumimoji="1" lang="ja-JP" altLang="en-US" sz="1600" dirty="0">
                <a:latin typeface="UD デジタル 教科書体 NP-R" panose="02020400000000000000" pitchFamily="18" charset="-128"/>
                <a:ea typeface="UD デジタル 教科書体 NP-R" panose="02020400000000000000" pitchFamily="18" charset="-128"/>
              </a:rPr>
              <a:t>年 </a:t>
            </a:r>
            <a:r>
              <a:rPr kumimoji="1" lang="en-US" altLang="ja-JP" sz="1600" dirty="0">
                <a:latin typeface="UD デジタル 教科書体 NP-R" panose="02020400000000000000" pitchFamily="18" charset="-128"/>
                <a:ea typeface="UD デジタル 教科書体 NP-R" panose="02020400000000000000" pitchFamily="18" charset="-128"/>
              </a:rPr>
              <a:t>12</a:t>
            </a:r>
            <a:r>
              <a:rPr kumimoji="1" lang="ja-JP" altLang="en-US" sz="1600" dirty="0">
                <a:latin typeface="UD デジタル 教科書体 NP-R" panose="02020400000000000000" pitchFamily="18" charset="-128"/>
                <a:ea typeface="UD デジタル 教科書体 NP-R" panose="02020400000000000000" pitchFamily="18" charset="-128"/>
              </a:rPr>
              <a:t>月）」のポイント（基礎編）</a:t>
            </a:r>
          </a:p>
        </p:txBody>
      </p:sp>
      <p:grpSp>
        <p:nvGrpSpPr>
          <p:cNvPr id="13" name="グループ化 12">
            <a:extLst>
              <a:ext uri="{FF2B5EF4-FFF2-40B4-BE49-F238E27FC236}">
                <a16:creationId xmlns:a16="http://schemas.microsoft.com/office/drawing/2014/main" id="{E6837C5F-081A-B1AB-E948-EF24ED99AF72}"/>
              </a:ext>
            </a:extLst>
          </p:cNvPr>
          <p:cNvGrpSpPr/>
          <p:nvPr/>
        </p:nvGrpSpPr>
        <p:grpSpPr>
          <a:xfrm>
            <a:off x="457920" y="952189"/>
            <a:ext cx="8162844" cy="5082216"/>
            <a:chOff x="457920" y="952189"/>
            <a:chExt cx="8162844" cy="5082216"/>
          </a:xfrm>
        </p:grpSpPr>
        <p:grpSp>
          <p:nvGrpSpPr>
            <p:cNvPr id="12" name="グループ化 11">
              <a:extLst>
                <a:ext uri="{FF2B5EF4-FFF2-40B4-BE49-F238E27FC236}">
                  <a16:creationId xmlns:a16="http://schemas.microsoft.com/office/drawing/2014/main" id="{834ED33F-25DE-7704-A970-F5EB88A8AABF}"/>
                </a:ext>
              </a:extLst>
            </p:cNvPr>
            <p:cNvGrpSpPr/>
            <p:nvPr/>
          </p:nvGrpSpPr>
          <p:grpSpPr>
            <a:xfrm>
              <a:off x="457920" y="952189"/>
              <a:ext cx="8162844" cy="5082216"/>
              <a:chOff x="457920" y="952189"/>
              <a:chExt cx="8162844" cy="5082216"/>
            </a:xfrm>
          </p:grpSpPr>
          <p:grpSp>
            <p:nvGrpSpPr>
              <p:cNvPr id="10" name="グループ化 9">
                <a:extLst>
                  <a:ext uri="{FF2B5EF4-FFF2-40B4-BE49-F238E27FC236}">
                    <a16:creationId xmlns:a16="http://schemas.microsoft.com/office/drawing/2014/main" id="{12E22822-4288-D3A5-38D1-3C2D785CEA1C}"/>
                  </a:ext>
                </a:extLst>
              </p:cNvPr>
              <p:cNvGrpSpPr/>
              <p:nvPr/>
            </p:nvGrpSpPr>
            <p:grpSpPr>
              <a:xfrm>
                <a:off x="457920" y="952189"/>
                <a:ext cx="8142513" cy="5082216"/>
                <a:chOff x="457920" y="952189"/>
                <a:chExt cx="8142513" cy="5082216"/>
              </a:xfrm>
            </p:grpSpPr>
            <p:grpSp>
              <p:nvGrpSpPr>
                <p:cNvPr id="9" name="グループ化 8">
                  <a:extLst>
                    <a:ext uri="{FF2B5EF4-FFF2-40B4-BE49-F238E27FC236}">
                      <a16:creationId xmlns:a16="http://schemas.microsoft.com/office/drawing/2014/main" id="{1D1D867C-4605-BCE7-E7CA-EAA15E995F10}"/>
                    </a:ext>
                  </a:extLst>
                </p:cNvPr>
                <p:cNvGrpSpPr/>
                <p:nvPr/>
              </p:nvGrpSpPr>
              <p:grpSpPr>
                <a:xfrm>
                  <a:off x="457920" y="952189"/>
                  <a:ext cx="8142513" cy="5082216"/>
                  <a:chOff x="457920" y="952189"/>
                  <a:chExt cx="8142513" cy="5082216"/>
                </a:xfrm>
              </p:grpSpPr>
              <p:pic>
                <p:nvPicPr>
                  <p:cNvPr id="5" name="図 4">
                    <a:extLst>
                      <a:ext uri="{FF2B5EF4-FFF2-40B4-BE49-F238E27FC236}">
                        <a16:creationId xmlns:a16="http://schemas.microsoft.com/office/drawing/2014/main" id="{44262EAF-3F14-F49B-2714-817BB7AB674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26428" t="9287"/>
                  <a:stretch/>
                </p:blipFill>
                <p:spPr>
                  <a:xfrm>
                    <a:off x="457920" y="967421"/>
                    <a:ext cx="8142513" cy="5066984"/>
                  </a:xfrm>
                  <a:prstGeom prst="rect">
                    <a:avLst/>
                  </a:prstGeom>
                </p:spPr>
              </p:pic>
              <p:sp>
                <p:nvSpPr>
                  <p:cNvPr id="3" name="テキスト ボックス 2">
                    <a:extLst>
                      <a:ext uri="{FF2B5EF4-FFF2-40B4-BE49-F238E27FC236}">
                        <a16:creationId xmlns:a16="http://schemas.microsoft.com/office/drawing/2014/main" id="{3479EDB5-13FF-5861-D85F-E7E119CF4CA1}"/>
                      </a:ext>
                    </a:extLst>
                  </p:cNvPr>
                  <p:cNvSpPr txBox="1"/>
                  <p:nvPr/>
                </p:nvSpPr>
                <p:spPr>
                  <a:xfrm>
                    <a:off x="4217496" y="952189"/>
                    <a:ext cx="4297854" cy="1323439"/>
                  </a:xfrm>
                  <a:prstGeom prst="rect">
                    <a:avLst/>
                  </a:prstGeom>
                  <a:solidFill>
                    <a:srgbClr val="FFF5EE"/>
                  </a:solidFill>
                </p:spPr>
                <p:txBody>
                  <a:bodyPr wrap="square" rtlCol="0">
                    <a:spAutoFit/>
                  </a:bodyPr>
                  <a:lstStyle/>
                  <a:p>
                    <a:r>
                      <a:rPr kumimoji="1" lang="ja-JP" altLang="en-US" sz="1600" dirty="0">
                        <a:latin typeface="UD デジタル 教科書体 NP-R" panose="02020400000000000000" pitchFamily="18" charset="-128"/>
                        <a:ea typeface="UD デジタル 教科書体 NP-R" panose="02020400000000000000" pitchFamily="18" charset="-128"/>
                      </a:rPr>
                      <a:t>自殺の行動化を水際で防ぐ組織的な危機介入、及び自殺未遂者への心のケア、自殺発生（未遂・既遂</a:t>
                    </a:r>
                    <a:r>
                      <a:rPr lang="ja-JP" altLang="en-US" sz="1600" dirty="0">
                        <a:latin typeface="UD デジタル 教科書体 NP-R" panose="02020400000000000000" pitchFamily="18" charset="-128"/>
                        <a:ea typeface="UD デジタル 教科書体 NP-R" panose="02020400000000000000" pitchFamily="18" charset="-128"/>
                      </a:rPr>
                      <a:t>時の周囲への心のケアの実施（専門家・関係機関との連携・協働に基づく危機対応態勢の構築）</a:t>
                    </a:r>
                    <a:endParaRPr kumimoji="1" lang="en-US" altLang="ja-JP" sz="1600" dirty="0">
                      <a:latin typeface="UD デジタル 教科書体 NP-R" panose="02020400000000000000" pitchFamily="18" charset="-128"/>
                      <a:ea typeface="UD デジタル 教科書体 NP-R" panose="02020400000000000000" pitchFamily="18" charset="-128"/>
                    </a:endParaRPr>
                  </a:p>
                </p:txBody>
              </p:sp>
            </p:grpSp>
            <p:sp>
              <p:nvSpPr>
                <p:cNvPr id="6" name="テキスト ボックス 5">
                  <a:extLst>
                    <a:ext uri="{FF2B5EF4-FFF2-40B4-BE49-F238E27FC236}">
                      <a16:creationId xmlns:a16="http://schemas.microsoft.com/office/drawing/2014/main" id="{A6D8D6DA-286B-77A5-E91E-E17E63474A6F}"/>
                    </a:ext>
                  </a:extLst>
                </p:cNvPr>
                <p:cNvSpPr txBox="1"/>
                <p:nvPr/>
              </p:nvSpPr>
              <p:spPr>
                <a:xfrm>
                  <a:off x="4963889" y="2575340"/>
                  <a:ext cx="3494313" cy="707886"/>
                </a:xfrm>
                <a:prstGeom prst="rect">
                  <a:avLst/>
                </a:prstGeom>
                <a:solidFill>
                  <a:srgbClr val="FFF5EE"/>
                </a:solidFill>
              </p:spPr>
              <p:txBody>
                <a:bodyPr wrap="square" rtlCol="0">
                  <a:spAutoFit/>
                </a:bodyPr>
                <a:lstStyle/>
                <a:p>
                  <a:r>
                    <a:rPr kumimoji="1" lang="ja-JP" altLang="en-US" sz="1400" dirty="0">
                      <a:latin typeface="UD デジタル 教科書体 NP-R" panose="02020400000000000000" pitchFamily="18" charset="-128"/>
                      <a:ea typeface="UD デジタル 教科書体 NP-R" panose="02020400000000000000" pitchFamily="18" charset="-128"/>
                    </a:rPr>
                    <a:t>自殺の危機が高まった児童生徒の早期発見と迅速な対応</a:t>
                  </a:r>
                  <a:r>
                    <a:rPr kumimoji="1" lang="ja-JP" altLang="en-US" sz="1200" dirty="0">
                      <a:latin typeface="UD デジタル 教科書体 NP-R" panose="02020400000000000000" pitchFamily="18" charset="-128"/>
                      <a:ea typeface="UD デジタル 教科書体 NP-R" panose="02020400000000000000" pitchFamily="18" charset="-128"/>
                    </a:rPr>
                    <a:t>（アンケート、面談、健康観察等によるスクリーニングと安全確保等）</a:t>
                  </a:r>
                  <a:endParaRPr kumimoji="1" lang="en-US" altLang="ja-JP" sz="1400" dirty="0">
                    <a:latin typeface="UD デジタル 教科書体 NP-R" panose="02020400000000000000" pitchFamily="18" charset="-128"/>
                    <a:ea typeface="UD デジタル 教科書体 NP-R" panose="02020400000000000000" pitchFamily="18" charset="-128"/>
                  </a:endParaRPr>
                </a:p>
              </p:txBody>
            </p:sp>
          </p:grpSp>
          <p:sp>
            <p:nvSpPr>
              <p:cNvPr id="11" name="テキスト ボックス 10">
                <a:extLst>
                  <a:ext uri="{FF2B5EF4-FFF2-40B4-BE49-F238E27FC236}">
                    <a16:creationId xmlns:a16="http://schemas.microsoft.com/office/drawing/2014/main" id="{F6E6051E-58D2-A8A3-80A5-B7E77FEE649D}"/>
                  </a:ext>
                </a:extLst>
              </p:cNvPr>
              <p:cNvSpPr txBox="1"/>
              <p:nvPr/>
            </p:nvSpPr>
            <p:spPr>
              <a:xfrm>
                <a:off x="5355771" y="4448353"/>
                <a:ext cx="3264993" cy="954107"/>
              </a:xfrm>
              <a:prstGeom prst="rect">
                <a:avLst/>
              </a:prstGeom>
              <a:solidFill>
                <a:srgbClr val="FFF5EE"/>
              </a:solidFill>
            </p:spPr>
            <p:txBody>
              <a:bodyPr wrap="square" rtlCol="0">
                <a:spAutoFit/>
              </a:bodyPr>
              <a:lstStyle/>
              <a:p>
                <a:r>
                  <a:rPr kumimoji="1" lang="ja-JP" altLang="en-US" sz="1400" dirty="0">
                    <a:latin typeface="UD デジタル 教科書体 NP-R" panose="02020400000000000000" pitchFamily="18" charset="-128"/>
                    <a:ea typeface="UD デジタル 教科書体 NP-R" panose="02020400000000000000" pitchFamily="18" charset="-128"/>
                  </a:rPr>
                  <a:t>児童生徒が「未来を生き抜く力」を身に付けるように働きかける「命の授業」等の実施、及び安全・安心な学級環境づくり</a:t>
                </a:r>
                <a:endParaRPr kumimoji="1" lang="en-US" altLang="ja-JP" sz="1400" dirty="0">
                  <a:latin typeface="UD デジタル 教科書体 NP-R" panose="02020400000000000000" pitchFamily="18" charset="-128"/>
                  <a:ea typeface="UD デジタル 教科書体 NP-R" panose="02020400000000000000" pitchFamily="18" charset="-128"/>
                </a:endParaRPr>
              </a:p>
            </p:txBody>
          </p:sp>
        </p:grpSp>
        <p:sp>
          <p:nvSpPr>
            <p:cNvPr id="8" name="テキスト ボックス 7">
              <a:extLst>
                <a:ext uri="{FF2B5EF4-FFF2-40B4-BE49-F238E27FC236}">
                  <a16:creationId xmlns:a16="http://schemas.microsoft.com/office/drawing/2014/main" id="{0DB7EEBA-8208-8AD0-C16A-2964D799B18D}"/>
                </a:ext>
              </a:extLst>
            </p:cNvPr>
            <p:cNvSpPr txBox="1"/>
            <p:nvPr/>
          </p:nvSpPr>
          <p:spPr>
            <a:xfrm>
              <a:off x="5355771" y="3572769"/>
              <a:ext cx="3264993" cy="707886"/>
            </a:xfrm>
            <a:prstGeom prst="rect">
              <a:avLst/>
            </a:prstGeom>
            <a:solidFill>
              <a:srgbClr val="FFF5EE"/>
            </a:solidFill>
          </p:spPr>
          <p:txBody>
            <a:bodyPr wrap="square" rtlCol="0">
              <a:spAutoFit/>
            </a:bodyPr>
            <a:lstStyle/>
            <a:p>
              <a:r>
                <a:rPr kumimoji="1" lang="en-US" altLang="ja-JP" sz="1400" b="1" dirty="0">
                  <a:solidFill>
                    <a:srgbClr val="C00000"/>
                  </a:solidFill>
                  <a:latin typeface="UD デジタル 教科書体 NP-R" panose="02020400000000000000" pitchFamily="18" charset="-128"/>
                  <a:ea typeface="UD デジタル 教科書体 NP-R" panose="02020400000000000000" pitchFamily="18" charset="-128"/>
                </a:rPr>
                <a:t>SOS</a:t>
              </a:r>
              <a:r>
                <a:rPr kumimoji="1" lang="ja-JP" altLang="en-US" sz="1400" b="1" dirty="0">
                  <a:solidFill>
                    <a:srgbClr val="C00000"/>
                  </a:solidFill>
                  <a:latin typeface="UD デジタル 教科書体 NP-R" panose="02020400000000000000" pitchFamily="18" charset="-128"/>
                  <a:ea typeface="UD デジタル 教科書体 NP-R" panose="02020400000000000000" pitchFamily="18" charset="-128"/>
                </a:rPr>
                <a:t>の出し方に関する教育を含む自殺予防教育の実施</a:t>
              </a:r>
              <a:r>
                <a:rPr kumimoji="1" lang="ja-JP" altLang="en-US" sz="1200" b="1" dirty="0">
                  <a:solidFill>
                    <a:srgbClr val="C00000"/>
                  </a:solidFill>
                  <a:latin typeface="UD デジタル 教科書体 NP-R" panose="02020400000000000000" pitchFamily="18" charset="-128"/>
                  <a:ea typeface="UD デジタル 教科書体 NP-R" panose="02020400000000000000" pitchFamily="18" charset="-128"/>
                </a:rPr>
                <a:t>（保健体育の授業や学級・ホームルーム活動等における取組）</a:t>
              </a:r>
              <a:endParaRPr kumimoji="1" lang="en-US" altLang="ja-JP" sz="1400" b="1" dirty="0">
                <a:solidFill>
                  <a:srgbClr val="C00000"/>
                </a:solidFill>
                <a:latin typeface="UD デジタル 教科書体 NP-R" panose="02020400000000000000" pitchFamily="18" charset="-128"/>
                <a:ea typeface="UD デジタル 教科書体 NP-R" panose="02020400000000000000" pitchFamily="18" charset="-128"/>
              </a:endParaRPr>
            </a:p>
          </p:txBody>
        </p:sp>
      </p:grpSp>
      <p:sp>
        <p:nvSpPr>
          <p:cNvPr id="14" name="正方形/長方形 13">
            <a:extLst>
              <a:ext uri="{FF2B5EF4-FFF2-40B4-BE49-F238E27FC236}">
                <a16:creationId xmlns:a16="http://schemas.microsoft.com/office/drawing/2014/main" id="{408BCEFC-E843-2FD8-A178-D7A74771D78B}"/>
              </a:ext>
            </a:extLst>
          </p:cNvPr>
          <p:cNvSpPr/>
          <p:nvPr/>
        </p:nvSpPr>
        <p:spPr>
          <a:xfrm>
            <a:off x="451412" y="2214511"/>
            <a:ext cx="8228160" cy="2357489"/>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796012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C31A7-1A11-08B7-4FA1-EF0BF9CD94A3}"/>
              </a:ext>
            </a:extLst>
          </p:cNvPr>
          <p:cNvSpPr>
            <a:spLocks noGrp="1"/>
          </p:cNvSpPr>
          <p:nvPr>
            <p:ph type="title"/>
          </p:nvPr>
        </p:nvSpPr>
        <p:spPr>
          <a:xfrm>
            <a:off x="233082" y="215153"/>
            <a:ext cx="8606488" cy="824754"/>
          </a:xfrm>
        </p:spPr>
        <p:txBody>
          <a:bodyPr/>
          <a:lstStyle/>
          <a:p>
            <a:r>
              <a:rPr kumimoji="1"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8.2.3 </a:t>
            </a:r>
            <a:r>
              <a:rPr kumimoji="1"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自殺予防の３段階に応じた学校の取組</a:t>
            </a:r>
          </a:p>
        </p:txBody>
      </p:sp>
      <p:sp>
        <p:nvSpPr>
          <p:cNvPr id="4" name="スライド番号プレースホルダー 3">
            <a:extLst>
              <a:ext uri="{FF2B5EF4-FFF2-40B4-BE49-F238E27FC236}">
                <a16:creationId xmlns:a16="http://schemas.microsoft.com/office/drawing/2014/main" id="{8D6D4C5A-3D47-62AB-176E-9AF020396E52}"/>
              </a:ext>
            </a:extLst>
          </p:cNvPr>
          <p:cNvSpPr>
            <a:spLocks noGrp="1"/>
          </p:cNvSpPr>
          <p:nvPr>
            <p:ph type="sldNum" sz="quarter" idx="12"/>
          </p:nvPr>
        </p:nvSpPr>
        <p:spPr/>
        <p:txBody>
          <a:bodyPr/>
          <a:lstStyle/>
          <a:p>
            <a:fld id="{9E2A29CB-BA86-48A6-80E1-CB8750A963B5}" type="slidenum">
              <a:rPr kumimoji="1" lang="ja-JP" altLang="en-US" smtClean="0"/>
              <a:t>4</a:t>
            </a:fld>
            <a:endParaRPr kumimoji="1" lang="ja-JP" altLang="en-US" dirty="0"/>
          </a:p>
        </p:txBody>
      </p:sp>
      <p:pic>
        <p:nvPicPr>
          <p:cNvPr id="6" name="図 5">
            <a:extLst>
              <a:ext uri="{FF2B5EF4-FFF2-40B4-BE49-F238E27FC236}">
                <a16:creationId xmlns:a16="http://schemas.microsoft.com/office/drawing/2014/main" id="{315F19F1-D855-FFD6-B579-5EAF4B05E4E7}"/>
              </a:ext>
            </a:extLst>
          </p:cNvPr>
          <p:cNvPicPr>
            <a:picLocks noChangeAspect="1"/>
          </p:cNvPicPr>
          <p:nvPr/>
        </p:nvPicPr>
        <p:blipFill>
          <a:blip r:embed="rId3"/>
          <a:stretch>
            <a:fillRect/>
          </a:stretch>
        </p:blipFill>
        <p:spPr>
          <a:xfrm>
            <a:off x="116215" y="1201271"/>
            <a:ext cx="8911557" cy="4670611"/>
          </a:xfrm>
          <a:prstGeom prst="rect">
            <a:avLst/>
          </a:prstGeom>
        </p:spPr>
      </p:pic>
      <p:sp>
        <p:nvSpPr>
          <p:cNvPr id="3" name="正方形/長方形 2">
            <a:extLst>
              <a:ext uri="{FF2B5EF4-FFF2-40B4-BE49-F238E27FC236}">
                <a16:creationId xmlns:a16="http://schemas.microsoft.com/office/drawing/2014/main" id="{3AC89119-10C7-A031-959F-3CF2B5E56CBF}"/>
              </a:ext>
            </a:extLst>
          </p:cNvPr>
          <p:cNvSpPr/>
          <p:nvPr/>
        </p:nvSpPr>
        <p:spPr>
          <a:xfrm>
            <a:off x="233082" y="1590986"/>
            <a:ext cx="8663748" cy="16152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8757705"/>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C31A7-1A11-08B7-4FA1-EF0BF9CD94A3}"/>
              </a:ext>
            </a:extLst>
          </p:cNvPr>
          <p:cNvSpPr>
            <a:spLocks noGrp="1"/>
          </p:cNvSpPr>
          <p:nvPr>
            <p:ph type="title"/>
          </p:nvPr>
        </p:nvSpPr>
        <p:spPr>
          <a:xfrm>
            <a:off x="233082" y="215153"/>
            <a:ext cx="8606488" cy="824754"/>
          </a:xfrm>
        </p:spPr>
        <p:txBody>
          <a:bodyPr/>
          <a:lstStyle/>
          <a:p>
            <a:r>
              <a:rPr kumimoji="1"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8.2.3 </a:t>
            </a:r>
            <a:r>
              <a:rPr kumimoji="1"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自殺予防の３段階に応じた学校の取組</a:t>
            </a:r>
          </a:p>
        </p:txBody>
      </p:sp>
      <p:sp>
        <p:nvSpPr>
          <p:cNvPr id="4" name="スライド番号プレースホルダー 3">
            <a:extLst>
              <a:ext uri="{FF2B5EF4-FFF2-40B4-BE49-F238E27FC236}">
                <a16:creationId xmlns:a16="http://schemas.microsoft.com/office/drawing/2014/main" id="{8D6D4C5A-3D47-62AB-176E-9AF020396E52}"/>
              </a:ext>
            </a:extLst>
          </p:cNvPr>
          <p:cNvSpPr>
            <a:spLocks noGrp="1"/>
          </p:cNvSpPr>
          <p:nvPr>
            <p:ph type="sldNum" sz="quarter" idx="12"/>
          </p:nvPr>
        </p:nvSpPr>
        <p:spPr/>
        <p:txBody>
          <a:bodyPr/>
          <a:lstStyle/>
          <a:p>
            <a:fld id="{9E2A29CB-BA86-48A6-80E1-CB8750A963B5}" type="slidenum">
              <a:rPr kumimoji="1" lang="ja-JP" altLang="en-US" smtClean="0"/>
              <a:t>5</a:t>
            </a:fld>
            <a:endParaRPr kumimoji="1" lang="ja-JP" altLang="en-US" dirty="0"/>
          </a:p>
        </p:txBody>
      </p:sp>
      <p:graphicFrame>
        <p:nvGraphicFramePr>
          <p:cNvPr id="3" name="表 2">
            <a:extLst>
              <a:ext uri="{FF2B5EF4-FFF2-40B4-BE49-F238E27FC236}">
                <a16:creationId xmlns:a16="http://schemas.microsoft.com/office/drawing/2014/main" id="{103FAC0F-3539-9D4C-6209-EA0AE03EF615}"/>
              </a:ext>
            </a:extLst>
          </p:cNvPr>
          <p:cNvGraphicFramePr>
            <a:graphicFrameLocks noGrp="1"/>
          </p:cNvGraphicFramePr>
          <p:nvPr>
            <p:extLst>
              <p:ext uri="{D42A27DB-BD31-4B8C-83A1-F6EECF244321}">
                <p14:modId xmlns:p14="http://schemas.microsoft.com/office/powerpoint/2010/main" val="2356251578"/>
              </p:ext>
            </p:extLst>
          </p:nvPr>
        </p:nvGraphicFramePr>
        <p:xfrm>
          <a:off x="247170" y="1044687"/>
          <a:ext cx="8624687" cy="4721734"/>
        </p:xfrm>
        <a:graphic>
          <a:graphicData uri="http://schemas.openxmlformats.org/drawingml/2006/table">
            <a:tbl>
              <a:tblPr firstRow="1" bandRow="1">
                <a:tableStyleId>{5940675A-B579-460E-94D1-54222C63F5DA}</a:tableStyleId>
              </a:tblPr>
              <a:tblGrid>
                <a:gridCol w="1153367">
                  <a:extLst>
                    <a:ext uri="{9D8B030D-6E8A-4147-A177-3AD203B41FA5}">
                      <a16:colId xmlns:a16="http://schemas.microsoft.com/office/drawing/2014/main" val="2262772871"/>
                    </a:ext>
                  </a:extLst>
                </a:gridCol>
                <a:gridCol w="2511706">
                  <a:extLst>
                    <a:ext uri="{9D8B030D-6E8A-4147-A177-3AD203B41FA5}">
                      <a16:colId xmlns:a16="http://schemas.microsoft.com/office/drawing/2014/main" val="3307865320"/>
                    </a:ext>
                  </a:extLst>
                </a:gridCol>
                <a:gridCol w="4959614">
                  <a:extLst>
                    <a:ext uri="{9D8B030D-6E8A-4147-A177-3AD203B41FA5}">
                      <a16:colId xmlns:a16="http://schemas.microsoft.com/office/drawing/2014/main" val="2780485579"/>
                    </a:ext>
                  </a:extLst>
                </a:gridCol>
              </a:tblGrid>
              <a:tr h="370840">
                <a:tc>
                  <a:txBody>
                    <a:bodyPr/>
                    <a:lstStyle/>
                    <a:p>
                      <a:pPr algn="ctr"/>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段階</a:t>
                      </a:r>
                    </a:p>
                  </a:txBody>
                  <a:tcPr anchor="ctr"/>
                </a:tc>
                <a:tc>
                  <a:txBody>
                    <a:bodyPr/>
                    <a:lstStyle/>
                    <a:p>
                      <a:pPr algn="ctr"/>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学校の対応</a:t>
                      </a:r>
                    </a:p>
                  </a:txBody>
                  <a:tcPr anchor="ctr"/>
                </a:tc>
                <a:tc>
                  <a:txBody>
                    <a:bodyPr/>
                    <a:lstStyle/>
                    <a:p>
                      <a:pPr algn="ctr"/>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具体的な対応・取組例</a:t>
                      </a:r>
                    </a:p>
                  </a:txBody>
                  <a:tcPr anchor="ctr"/>
                </a:tc>
                <a:extLst>
                  <a:ext uri="{0D108BD9-81ED-4DB2-BD59-A6C34878D82A}">
                    <a16:rowId xmlns:a16="http://schemas.microsoft.com/office/drawing/2014/main" val="791184799"/>
                  </a:ext>
                </a:extLst>
              </a:tr>
              <a:tr h="370840">
                <a:tc rowSpan="3">
                  <a:txBody>
                    <a:bodyPr/>
                    <a:lstStyle/>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予防活動</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プリ</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ベンション</a:t>
                      </a:r>
                    </a:p>
                  </a:txBody>
                  <a:tcPr anchor="ctr"/>
                </a:tc>
                <a:tc rowSpan="3">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自殺予防教育</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児童生徒の心の安定</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285750" indent="-198438">
                        <a:buFont typeface="Arial" panose="020B0604020202020204" pitchFamily="34" charset="0"/>
                        <a:buChar char="•"/>
                      </a:pPr>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授業によるアプローチ</a:t>
                      </a:r>
                      <a:endParaRPr kumimoji="1" lang="en-US" altLang="ja-JP"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285750" indent="-198438">
                        <a:buFont typeface="Arial" panose="020B0604020202020204" pitchFamily="34" charset="0"/>
                        <a:buChar char="•"/>
                      </a:pPr>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日常的教育相談活動によるアプローチ</a:t>
                      </a:r>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教職員向けゲートキーパー研修</a:t>
                      </a:r>
                    </a:p>
                  </a:txBody>
                  <a:tcPr/>
                </a:tc>
                <a:extLst>
                  <a:ext uri="{0D108BD9-81ED-4DB2-BD59-A6C34878D82A}">
                    <a16:rowId xmlns:a16="http://schemas.microsoft.com/office/drawing/2014/main" val="3543683960"/>
                  </a:ext>
                </a:extLst>
              </a:tr>
              <a:tr h="370840">
                <a:tc vMerge="1">
                  <a:txBody>
                    <a:bodyPr/>
                    <a:lstStyle/>
                    <a:p>
                      <a:pPr algn="ctr"/>
                      <a:endParaRPr kumimoji="1" lang="ja-JP" altLang="en-US" dirty="0"/>
                    </a:p>
                  </a:txBody>
                  <a:tcPr anchor="ctr"/>
                </a:tc>
                <a:tc vMerge="1">
                  <a:txBody>
                    <a:bodyPr/>
                    <a:lstStyle/>
                    <a:p>
                      <a:endPar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tc>
                  <a:txBody>
                    <a:bodyPr/>
                    <a:lstStyle/>
                    <a:p>
                      <a:r>
                        <a:rPr kumimoji="1" lang="ja-JP" altLang="en-US" sz="14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自殺予防教育</a:t>
                      </a:r>
                      <a:r>
                        <a:rPr kumimoji="1" lang="ja-JP" altLang="en-US" sz="14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r>
                        <a:rPr kumimoji="1" lang="en-US" altLang="ja-JP" sz="14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SOS</a:t>
                      </a:r>
                      <a:r>
                        <a:rPr kumimoji="1" lang="ja-JP" altLang="en-US" sz="14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の出し方に関する教育を含む）</a:t>
                      </a:r>
                      <a:endParaRPr kumimoji="1" lang="en-US" altLang="ja-JP" sz="14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・生と死の教育</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・ストレスマネジメント教育</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・教育相談研修</a:t>
                      </a:r>
                      <a:endParaRPr kumimoji="1" lang="en-US" altLang="ja-JP"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・アンケート</a:t>
                      </a:r>
                      <a:endPar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453251548"/>
                  </a:ext>
                </a:extLst>
              </a:tr>
              <a:tr h="370840">
                <a:tc vMerge="1">
                  <a:txBody>
                    <a:bodyPr/>
                    <a:lstStyle/>
                    <a:p>
                      <a:pPr algn="ctr"/>
                      <a:endParaRPr kumimoji="1" lang="ja-JP" altLang="en-US" dirty="0"/>
                    </a:p>
                  </a:txBody>
                  <a:tcPr anchor="ctr"/>
                </a:tc>
                <a:tc vMerge="1">
                  <a:txBody>
                    <a:bodyPr/>
                    <a:lstStyle/>
                    <a:p>
                      <a:endPar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保護者向けゲートキーパー研修</a:t>
                      </a:r>
                    </a:p>
                  </a:txBody>
                  <a:tcPr/>
                </a:tc>
                <a:extLst>
                  <a:ext uri="{0D108BD9-81ED-4DB2-BD59-A6C34878D82A}">
                    <a16:rowId xmlns:a16="http://schemas.microsoft.com/office/drawing/2014/main" val="1680981127"/>
                  </a:ext>
                </a:extLst>
              </a:tr>
              <a:tr h="370840">
                <a:tc rowSpan="2">
                  <a:txBody>
                    <a:bodyPr/>
                    <a:lstStyle/>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危機介入</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インター</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ベンション</a:t>
                      </a:r>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自殺の危機の早期発見</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＋リスクの軽減</a:t>
                      </a:r>
                    </a:p>
                  </a:txBody>
                  <a:tcPr anchor="ctr"/>
                </a:tc>
                <a:tc>
                  <a:txBody>
                    <a:bodyPr/>
                    <a:lstStyle/>
                    <a:p>
                      <a:r>
                        <a:rPr kumimoji="1" lang="ja-JP" altLang="en-US" b="1" dirty="0">
                          <a:solidFill>
                            <a:srgbClr val="C00000"/>
                          </a:solidFill>
                          <a:latin typeface="UD デジタル 教科書体 NP-R" panose="02020400000000000000" pitchFamily="18" charset="-128"/>
                          <a:ea typeface="UD デジタル 教科書体 NP-R" panose="02020400000000000000" pitchFamily="18" charset="-128"/>
                        </a:rPr>
                        <a:t>◆校内連携型危機対応チーム</a:t>
                      </a:r>
                      <a:endParaRPr kumimoji="1" lang="en-US" altLang="ja-JP" b="1" dirty="0">
                        <a:solidFill>
                          <a:srgbClr val="C00000"/>
                        </a:solidFill>
                        <a:latin typeface="UD デジタル 教科書体 NP-R" panose="02020400000000000000" pitchFamily="18" charset="-128"/>
                        <a:ea typeface="UD デジタル 教科書体 NP-R" panose="02020400000000000000" pitchFamily="18" charset="-128"/>
                      </a:endParaRPr>
                    </a:p>
                    <a:p>
                      <a:pPr marL="174625" indent="0"/>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（必要に応じて教育委員会等への支援要請）</a:t>
                      </a:r>
                    </a:p>
                  </a:txBody>
                  <a:tcPr/>
                </a:tc>
                <a:extLst>
                  <a:ext uri="{0D108BD9-81ED-4DB2-BD59-A6C34878D82A}">
                    <a16:rowId xmlns:a16="http://schemas.microsoft.com/office/drawing/2014/main" val="3324704769"/>
                  </a:ext>
                </a:extLst>
              </a:tr>
              <a:tr h="370840">
                <a:tc vMerge="1">
                  <a:txBody>
                    <a:bodyPr/>
                    <a:lstStyle/>
                    <a:p>
                      <a:pPr algn="ctr"/>
                      <a:endParaRPr kumimoji="1" lang="ja-JP" altLang="en-US" dirty="0"/>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自殺未遂後の対応</a:t>
                      </a:r>
                    </a:p>
                  </a:txBody>
                  <a:tcPr anchor="ctr"/>
                </a:tc>
                <a:tc>
                  <a:txBody>
                    <a:bodyPr/>
                    <a:lstStyle/>
                    <a:p>
                      <a:r>
                        <a:rPr kumimoji="1" lang="ja-JP" altLang="en-US" b="1" dirty="0">
                          <a:solidFill>
                            <a:srgbClr val="C00000"/>
                          </a:solidFill>
                          <a:latin typeface="UD デジタル 教科書体 NP-R" panose="02020400000000000000" pitchFamily="18" charset="-128"/>
                          <a:ea typeface="UD デジタル 教科書体 NP-R" panose="02020400000000000000" pitchFamily="18" charset="-128"/>
                        </a:rPr>
                        <a:t>◆校内連携型危機対応チーム</a:t>
                      </a:r>
                      <a:endParaRPr kumimoji="1" lang="en-US" altLang="ja-JP" b="1" dirty="0">
                        <a:solidFill>
                          <a:srgbClr val="C00000"/>
                        </a:solidFill>
                        <a:latin typeface="UD デジタル 教科書体 NP-R" panose="02020400000000000000" pitchFamily="18" charset="-128"/>
                        <a:ea typeface="UD デジタル 教科書体 NP-R" panose="02020400000000000000" pitchFamily="18" charset="-128"/>
                      </a:endParaRPr>
                    </a:p>
                    <a:p>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　（教育委員会等への支援要請は必須）</a:t>
                      </a:r>
                      <a:endParaRPr kumimoji="1" lang="en-US" altLang="ja-JP"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b="1" dirty="0">
                          <a:solidFill>
                            <a:srgbClr val="0070C0"/>
                          </a:solidFill>
                          <a:latin typeface="UD デジタル 教科書体 NP-R" panose="02020400000000000000" pitchFamily="18" charset="-128"/>
                          <a:ea typeface="UD デジタル 教科書体 NP-R" panose="02020400000000000000" pitchFamily="18" charset="-128"/>
                        </a:rPr>
                        <a:t>◆ネットワーク型緊急支援チーム</a:t>
                      </a:r>
                    </a:p>
                    <a:p>
                      <a:r>
                        <a:rPr kumimoji="1" lang="ja-JP" altLang="en-US" sz="1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　（校内での発生、目撃者多数などの場合）</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574383272"/>
                  </a:ext>
                </a:extLst>
              </a:tr>
              <a:tr h="370840">
                <a:tc>
                  <a:txBody>
                    <a:bodyPr/>
                    <a:lstStyle/>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事後対応</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ポスト</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ベンション</a:t>
                      </a:r>
                    </a:p>
                  </a:txBody>
                  <a:tcPr anchor="ctr"/>
                </a:tc>
                <a:tc>
                  <a:txBody>
                    <a:bodyPr/>
                    <a:lstStyle/>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自殺発生後の危機対応</a:t>
                      </a:r>
                      <a:endParaRPr kumimoji="1" lang="en-US" altLang="ja-JP"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危機管理と遺された周囲のものへの心のケア</a:t>
                      </a:r>
                    </a:p>
                  </a:txBody>
                  <a:tcPr anchor="ctr"/>
                </a:tc>
                <a:tc>
                  <a:txBody>
                    <a:bodyPr/>
                    <a:lstStyle/>
                    <a:p>
                      <a:r>
                        <a:rPr kumimoji="1" lang="ja-JP" altLang="en-US" b="1" dirty="0">
                          <a:solidFill>
                            <a:srgbClr val="0070C0"/>
                          </a:solidFill>
                          <a:latin typeface="UD デジタル 教科書体 NP-R" panose="02020400000000000000" pitchFamily="18" charset="-128"/>
                          <a:ea typeface="UD デジタル 教科書体 NP-R" panose="02020400000000000000" pitchFamily="18" charset="-128"/>
                        </a:rPr>
                        <a:t>◆ネットワーク型緊急支援チーム</a:t>
                      </a:r>
                      <a:endParaRPr kumimoji="1" lang="en-US" altLang="ja-JP" b="1" dirty="0">
                        <a:solidFill>
                          <a:srgbClr val="0070C0"/>
                        </a:solidFill>
                        <a:latin typeface="UD デジタル 教科書体 NP-R" panose="02020400000000000000" pitchFamily="18" charset="-128"/>
                        <a:ea typeface="UD デジタル 教科書体 NP-R" panose="02020400000000000000" pitchFamily="18" charset="-128"/>
                      </a:endParaRPr>
                    </a:p>
                    <a:p>
                      <a:pPr marL="271463" indent="0"/>
                      <a:r>
                        <a:rPr kumimoji="1" lang="ja-JP" altLang="en-US"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（校内連携型危機対応チーム、教育委員会等、関係機関の連携・協働による危機管理体制の構築）</a:t>
                      </a:r>
                    </a:p>
                  </a:txBody>
                  <a:tcPr/>
                </a:tc>
                <a:extLst>
                  <a:ext uri="{0D108BD9-81ED-4DB2-BD59-A6C34878D82A}">
                    <a16:rowId xmlns:a16="http://schemas.microsoft.com/office/drawing/2014/main" val="1211750081"/>
                  </a:ext>
                </a:extLst>
              </a:tr>
            </a:tbl>
          </a:graphicData>
        </a:graphic>
      </p:graphicFrame>
      <p:sp>
        <p:nvSpPr>
          <p:cNvPr id="5" name="正方形/長方形 4">
            <a:extLst>
              <a:ext uri="{FF2B5EF4-FFF2-40B4-BE49-F238E27FC236}">
                <a16:creationId xmlns:a16="http://schemas.microsoft.com/office/drawing/2014/main" id="{82EF4822-AADE-94A4-684A-80BBAA89DAAD}"/>
              </a:ext>
            </a:extLst>
          </p:cNvPr>
          <p:cNvSpPr/>
          <p:nvPr/>
        </p:nvSpPr>
        <p:spPr>
          <a:xfrm>
            <a:off x="233082" y="1368569"/>
            <a:ext cx="8663748" cy="220800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4087414"/>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1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5339F88AF049A45B3DC5BFAB257AEA9" ma:contentTypeVersion="13" ma:contentTypeDescription="新しいドキュメントを作成します。" ma:contentTypeScope="" ma:versionID="1619b5da0b4ff1b8c2f5daf0c438eed5">
  <xsd:schema xmlns:xsd="http://www.w3.org/2001/XMLSchema" xmlns:xs="http://www.w3.org/2001/XMLSchema" xmlns:p="http://schemas.microsoft.com/office/2006/metadata/properties" xmlns:ns3="24934748-d9c1-43e7-873a-8dadb8d58243" xmlns:ns4="b0f6aca0-8502-4a3a-97fa-3152c6808097" targetNamespace="http://schemas.microsoft.com/office/2006/metadata/properties" ma:root="true" ma:fieldsID="2a3c70ff31442776fea482b5605fe63b" ns3:_="" ns4:_="">
    <xsd:import namespace="24934748-d9c1-43e7-873a-8dadb8d58243"/>
    <xsd:import namespace="b0f6aca0-8502-4a3a-97fa-3152c68080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34748-d9c1-43e7-873a-8dadb8d58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f6aca0-8502-4a3a-97fa-3152c6808097"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4934748-d9c1-43e7-873a-8dadb8d58243" xsi:nil="true"/>
  </documentManagement>
</p:properties>
</file>

<file path=customXml/itemProps1.xml><?xml version="1.0" encoding="utf-8"?>
<ds:datastoreItem xmlns:ds="http://schemas.openxmlformats.org/officeDocument/2006/customXml" ds:itemID="{20AB9EC5-9B81-4E11-825F-95A5D6B94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34748-d9c1-43e7-873a-8dadb8d58243"/>
    <ds:schemaRef ds:uri="b0f6aca0-8502-4a3a-97fa-3152c6808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4B3CC1-8F72-41C3-AFF3-0BFE3271EB26}">
  <ds:schemaRefs>
    <ds:schemaRef ds:uri="http://schemas.microsoft.com/sharepoint/v3/contenttype/forms"/>
  </ds:schemaRefs>
</ds:datastoreItem>
</file>

<file path=customXml/itemProps3.xml><?xml version="1.0" encoding="utf-8"?>
<ds:datastoreItem xmlns:ds="http://schemas.openxmlformats.org/officeDocument/2006/customXml" ds:itemID="{F4AEE857-99A5-4FE7-B50A-13F9858119D1}">
  <ds:schemaRefs>
    <ds:schemaRef ds:uri="http://www.w3.org/XML/1998/namespace"/>
    <ds:schemaRef ds:uri="http://schemas.openxmlformats.org/package/2006/metadata/core-properties"/>
    <ds:schemaRef ds:uri="http://schemas.microsoft.com/office/infopath/2007/PartnerControls"/>
    <ds:schemaRef ds:uri="http://purl.org/dc/elements/1.1/"/>
    <ds:schemaRef ds:uri="24934748-d9c1-43e7-873a-8dadb8d58243"/>
    <ds:schemaRef ds:uri="http://purl.org/dc/dcmitype/"/>
    <ds:schemaRef ds:uri="http://schemas.microsoft.com/office/2006/documentManagement/types"/>
    <ds:schemaRef ds:uri="http://purl.org/dc/terms/"/>
    <ds:schemaRef ds:uri="b0f6aca0-8502-4a3a-97fa-3152c6808097"/>
    <ds:schemaRef ds:uri="http://schemas.microsoft.com/office/2006/metadata/properties"/>
  </ds:schemaRefs>
</ds:datastoreItem>
</file>

<file path=docMetadata/LabelInfo.xml><?xml version="1.0" encoding="utf-8"?>
<clbl:labelList xmlns:clbl="http://schemas.microsoft.com/office/2020/mipLabelMetadata">
  <clbl:label id="{51369a77-dfbc-4f7e-88e0-b4e95c92e63e}" enabled="0" method="" siteId="{51369a77-dfbc-4f7e-88e0-b4e95c92e63e}" removed="1"/>
</clbl:labelList>
</file>

<file path=docProps/app.xml><?xml version="1.0" encoding="utf-8"?>
<Properties xmlns="http://schemas.openxmlformats.org/officeDocument/2006/extended-properties" xmlns:vt="http://schemas.openxmlformats.org/officeDocument/2006/docPropsVTypes">
  <TotalTime>8953</TotalTime>
  <Words>1566</Words>
  <Application>Microsoft Office PowerPoint</Application>
  <PresentationFormat>画面に合わせる (4:3)</PresentationFormat>
  <Paragraphs>131</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6</vt:i4>
      </vt:variant>
    </vt:vector>
  </HeadingPairs>
  <TitlesOfParts>
    <vt:vector size="16" baseType="lpstr">
      <vt:lpstr>Meiryo UI</vt:lpstr>
      <vt:lpstr>UD デジタル 教科書体 NK-R</vt:lpstr>
      <vt:lpstr>UD デジタル 教科書体 NP-R</vt:lpstr>
      <vt:lpstr>UD デジタル 教科書体 N-R</vt:lpstr>
      <vt:lpstr>游ゴシック</vt:lpstr>
      <vt:lpstr>Arial</vt:lpstr>
      <vt:lpstr>Wingdings</vt:lpstr>
      <vt:lpstr>2_JSCPテンプレート</vt:lpstr>
      <vt:lpstr>1_JSCPテンプレート</vt:lpstr>
      <vt:lpstr>JSCPテンプレート</vt:lpstr>
      <vt:lpstr>学校における 自殺予防のための校内体制 ～文部科学省の資料より～</vt:lpstr>
      <vt:lpstr>児童生徒の自殺関連行動を発見した際の対応にかかる課題</vt:lpstr>
      <vt:lpstr>「生徒指導提要」（令和4 年12 月 文部科学省発行）</vt:lpstr>
      <vt:lpstr>8.3 自殺予防に関する生徒指導の重層的支援構造</vt:lpstr>
      <vt:lpstr>8.2.3 自殺予防の３段階に応じた学校の取組</vt:lpstr>
      <vt:lpstr>8.2.3 自殺予防の３段階に応じた学校の取組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生水 裕美</dc:creator>
  <cp:lastModifiedBy>松田 芳明</cp:lastModifiedBy>
  <cp:revision>113</cp:revision>
  <cp:lastPrinted>2024-09-27T05:03:14Z</cp:lastPrinted>
  <dcterms:created xsi:type="dcterms:W3CDTF">2023-02-14T01:53:36Z</dcterms:created>
  <dcterms:modified xsi:type="dcterms:W3CDTF">2025-07-23T07:50:32Z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0x010100C5339F88AF049A45B3DC5BFAB257AEA9</vt:lpwstr>
  </property>
</Properties>
</file>