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26" r:id="rId4"/>
    <p:sldMasterId id="2147483724" r:id="rId5"/>
    <p:sldMasterId id="2147483721" r:id="rId6"/>
  </p:sldMasterIdLst>
  <p:notesMasterIdLst>
    <p:notesMasterId r:id="rId15"/>
  </p:notesMasterIdLst>
  <p:handoutMasterIdLst>
    <p:handoutMasterId r:id="rId16"/>
  </p:handoutMasterIdLst>
  <p:sldIdLst>
    <p:sldId id="2147480137" r:id="rId7"/>
    <p:sldId id="4809" r:id="rId8"/>
    <p:sldId id="4810" r:id="rId9"/>
    <p:sldId id="4811" r:id="rId10"/>
    <p:sldId id="2147480209" r:id="rId11"/>
    <p:sldId id="971" r:id="rId12"/>
    <p:sldId id="972" r:id="rId13"/>
    <p:sldId id="896" r:id="rId14"/>
  </p:sldIdLst>
  <p:sldSz cx="9144000" cy="6858000" type="screen4x3"/>
  <p:notesSz cx="7102475" cy="102330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155BC09-4313-2038-EF1F-590064EBA8F1}" name="菅沼 舞" initials="菅沼" userId="S::suganuma@jscp.or.jp::babd8382-b282-410a-ab4f-dd9e9b0dec05" providerId="AD"/>
  <p188:author id="{86F8AEE2-CD90-BFD8-E778-771D24773458}" name="松田 芳明" initials="芳松" userId="S::matsuda.yoshiaki@jscp.or.jp::9969eb2e-458a-4832-a876-7bf944cac8b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600"/>
    <a:srgbClr val="FFFFCC"/>
    <a:srgbClr val="FF9933"/>
    <a:srgbClr val="00CC99"/>
    <a:srgbClr val="33CCFF"/>
    <a:srgbClr val="00FFFF"/>
    <a:srgbClr val="FFCC99"/>
    <a:srgbClr val="39E77B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00" autoAdjust="0"/>
    <p:restoredTop sz="95026" autoAdjust="0"/>
  </p:normalViewPr>
  <p:slideViewPr>
    <p:cSldViewPr snapToGrid="0">
      <p:cViewPr varScale="1">
        <p:scale>
          <a:sx n="79" d="100"/>
          <a:sy n="79" d="100"/>
        </p:scale>
        <p:origin x="1200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22212"/>
    </p:cViewPr>
  </p:sorterViewPr>
  <p:notesViewPr>
    <p:cSldViewPr snapToGrid="0" showGuides="1">
      <p:cViewPr varScale="1">
        <p:scale>
          <a:sx n="73" d="100"/>
          <a:sy n="73" d="100"/>
        </p:scale>
        <p:origin x="4013" y="8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FCE1C326-349F-71B4-1728-B6D4B5A60D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CF09944-2FC8-DAB8-8971-F6C95E1E9F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32692-4D1C-477A-81AC-2EE7ED9ECEBC}" type="datetimeFigureOut">
              <a:rPr kumimoji="1" lang="ja-JP" altLang="en-US" smtClean="0"/>
              <a:t>2025/7/23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F85D6C3-6866-B789-F998-FC7A868F2C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28146A9-E015-4123-0E3D-B41A9463C6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725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F1D7A-B948-4F38-A16D-561A9572CB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212393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223" userDrawn="1">
          <p15:clr>
            <a:srgbClr val="F26B43"/>
          </p15:clr>
        </p15:guide>
        <p15:guide id="2" pos="2237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A12FC802-A218-4FB3-9B1D-ED8101AF4219}" type="datetimeFigureOut">
              <a:rPr kumimoji="1" lang="ja-JP" altLang="en-US" smtClean="0"/>
              <a:t>2025/7/23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406119" y="639447"/>
            <a:ext cx="4289288" cy="3216966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248" y="4088674"/>
            <a:ext cx="5681980" cy="5408023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A9E238EE-05F2-40C0-9BD7-93123F2990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701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223" userDrawn="1">
          <p15:clr>
            <a:srgbClr val="F26B43"/>
          </p15:clr>
        </p15:guide>
        <p15:guide id="2" pos="2237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422400" y="649288"/>
            <a:ext cx="4289425" cy="32162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以上の　ことを踏まえて、</a:t>
            </a:r>
            <a:r>
              <a:rPr kumimoji="1" lang="en-US" altLang="ja-JP" dirty="0"/>
              <a:t>JSCP</a:t>
            </a:r>
            <a:r>
              <a:rPr kumimoji="1" lang="ja-JP" altLang="en-US" dirty="0"/>
              <a:t>では、教職員の皆様の支援として、</a:t>
            </a:r>
            <a:endParaRPr kumimoji="1" lang="en-US" altLang="ja-JP" dirty="0"/>
          </a:p>
          <a:p>
            <a:r>
              <a:rPr kumimoji="1" lang="ja-JP" altLang="en-US" dirty="0"/>
              <a:t>資料集や研修データなどを纏めています。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238EE-05F2-40C0-9BD7-93123F2990C9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0465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406525" y="639763"/>
            <a:ext cx="4289425" cy="32162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JSCP</a:t>
            </a:r>
            <a:r>
              <a:rPr kumimoji="1" lang="ja-JP" altLang="en-US" dirty="0"/>
              <a:t>のサイトのページにあります。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少し紹介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238EE-05F2-40C0-9BD7-93123F2990C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3147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406525" y="639763"/>
            <a:ext cx="4289425" cy="32162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研修についての詳細をお示しします。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238EE-05F2-40C0-9BD7-93123F2990C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2778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406525" y="639763"/>
            <a:ext cx="4289425" cy="32162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内容として、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238EE-05F2-40C0-9BD7-93123F2990C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6805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538FEC-2D48-3ADD-1513-437C02291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B665F6B-7AA4-59FD-9446-00EC01F819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06525" y="639763"/>
            <a:ext cx="4289425" cy="3216275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FAC4CC0-D755-B885-795B-D1B65302D5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『</a:t>
            </a:r>
            <a:r>
              <a:rPr kumimoji="1" lang="ja-JP" altLang="en-US" dirty="0"/>
              <a:t>生徒指導提要～解説編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　でもお示しした　東京都教育委員会による図です。</a:t>
            </a:r>
            <a:endParaRPr kumimoji="1" lang="en-US" altLang="ja-JP" dirty="0"/>
          </a:p>
          <a:p>
            <a:endParaRPr kumimoji="1" lang="ja-JP" altLang="en-US" dirty="0"/>
          </a:p>
          <a:p>
            <a:r>
              <a:rPr kumimoji="1" lang="ja-JP" altLang="en-US" dirty="0"/>
              <a:t>この</a:t>
            </a:r>
            <a:r>
              <a:rPr kumimoji="1" lang="en-US" altLang="ja-JP" dirty="0"/>
              <a:t>『</a:t>
            </a:r>
            <a:r>
              <a:rPr kumimoji="1" lang="ja-JP" altLang="en-US" dirty="0"/>
              <a:t>生徒指導提要～チームビルド編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では、</a:t>
            </a:r>
            <a:r>
              <a:rPr kumimoji="1" lang="en-US" altLang="ja-JP" dirty="0"/>
              <a:t>『</a:t>
            </a:r>
            <a:r>
              <a:rPr kumimoji="1" lang="ja-JP" altLang="en-US" dirty="0"/>
              <a:t>困難課題対応的　生徒指導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　に焦点を置き、</a:t>
            </a:r>
            <a:endParaRPr kumimoji="1" lang="en-US" altLang="ja-JP" dirty="0"/>
          </a:p>
          <a:p>
            <a:r>
              <a:rPr kumimoji="1" lang="ja-JP" altLang="en-US" dirty="0"/>
              <a:t>学校として　具体的に、どの様に　チームとして　対応して　いくのか　について　解説をしていきます。</a:t>
            </a: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CDB7C9-620C-BA21-8B80-6CECD4EF96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238EE-05F2-40C0-9BD7-93123F2990C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1552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406525" y="639763"/>
            <a:ext cx="4289425" cy="32162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さいごに・・・</a:t>
            </a:r>
          </a:p>
        </p:txBody>
      </p:sp>
    </p:spTree>
    <p:extLst>
      <p:ext uri="{BB962C8B-B14F-4D97-AF65-F5344CB8AC3E}">
        <p14:creationId xmlns:p14="http://schemas.microsoft.com/office/powerpoint/2010/main" val="4232575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406525" y="639763"/>
            <a:ext cx="4289425" cy="32162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先生方　ご自身の　こころと　からだのケア　を普段からしておくことが、何よりも　大切ですので、このことは　どうか忘れないでください。</a:t>
            </a:r>
            <a:endParaRPr kumimoji="1" lang="en-US" altLang="ja-JP" dirty="0"/>
          </a:p>
          <a:p>
            <a:r>
              <a:rPr kumimoji="1" lang="ja-JP" altLang="en-US" dirty="0"/>
              <a:t>先生の　心と　からだの　コンディション　が整っていて　はじめて、生徒の　心の負担に　向き合うことができます。</a:t>
            </a:r>
            <a:endParaRPr kumimoji="1" lang="en-US" altLang="ja-JP" dirty="0"/>
          </a:p>
          <a:p>
            <a:r>
              <a:rPr kumimoji="1" lang="ja-JP" altLang="en-US" dirty="0"/>
              <a:t>疲れたな　と思ったら　しっかり休む、何かあれば　周囲に</a:t>
            </a:r>
            <a:r>
              <a:rPr kumimoji="1" lang="en-US" altLang="ja-JP" dirty="0"/>
              <a:t>SOS</a:t>
            </a:r>
            <a:r>
              <a:rPr kumimoji="1" lang="ja-JP" altLang="en-US" dirty="0"/>
              <a:t>を出す、共有する、とにかく無理をしないことが大切です。</a:t>
            </a:r>
            <a:endParaRPr kumimoji="1" lang="en-US" altLang="ja-JP" dirty="0"/>
          </a:p>
          <a:p>
            <a:r>
              <a:rPr kumimoji="1" lang="ja-JP" altLang="en-US" dirty="0"/>
              <a:t>先生ご自身の　こころと　からだのケア、改めて　大事にしていただけたらと思います。</a:t>
            </a:r>
          </a:p>
        </p:txBody>
      </p:sp>
    </p:spTree>
    <p:extLst>
      <p:ext uri="{BB962C8B-B14F-4D97-AF65-F5344CB8AC3E}">
        <p14:creationId xmlns:p14="http://schemas.microsoft.com/office/powerpoint/2010/main" val="3021934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14450" y="438150"/>
            <a:ext cx="4473575" cy="33543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ご清聴ありがとうございました。</a:t>
            </a:r>
          </a:p>
          <a:p>
            <a:r>
              <a:rPr kumimoji="1" lang="ja-JP" altLang="en-US" dirty="0"/>
              <a:t>この研修は、昨年度の中上級者研修に</a:t>
            </a:r>
            <a:endParaRPr kumimoji="1" lang="en-US" altLang="ja-JP" dirty="0"/>
          </a:p>
          <a:p>
            <a:r>
              <a:rPr kumimoji="1" lang="ja-JP" altLang="en-US" dirty="0"/>
              <a:t>この動画のロングバージョンと</a:t>
            </a:r>
            <a:endParaRPr kumimoji="1" lang="en-US" altLang="ja-JP" dirty="0"/>
          </a:p>
          <a:p>
            <a:r>
              <a:rPr kumimoji="1" lang="ja-JP" altLang="en-US" dirty="0"/>
              <a:t>学校における児童生徒の自殺関連行動への対応（関係機関～事例編）</a:t>
            </a:r>
            <a:endParaRPr kumimoji="1" lang="en-US" altLang="ja-JP" dirty="0"/>
          </a:p>
          <a:p>
            <a:r>
              <a:rPr kumimoji="1" lang="ja-JP" altLang="en-US" dirty="0"/>
              <a:t>の</a:t>
            </a:r>
            <a:r>
              <a:rPr kumimoji="1" lang="en-US" altLang="ja-JP" dirty="0"/>
              <a:t>2</a:t>
            </a:r>
            <a:r>
              <a:rPr kumimoji="1" lang="ja-JP" altLang="en-US" dirty="0"/>
              <a:t>本の動画があります。</a:t>
            </a:r>
            <a:endParaRPr kumimoji="1" lang="en-US" altLang="ja-JP" dirty="0"/>
          </a:p>
          <a:p>
            <a:r>
              <a:rPr kumimoji="1" lang="ja-JP" altLang="en-US" dirty="0"/>
              <a:t>地域版ホエールで、ダウンロードすることができますので、ご利用ください。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6B0C1-2C1D-4B9E-A829-A8B0C45D2256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8462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634082"/>
          </a:xfrm>
        </p:spPr>
        <p:txBody>
          <a:bodyPr anchor="ctr" anchorCtr="0">
            <a:noAutofit/>
          </a:bodyPr>
          <a:lstStyle>
            <a:lvl1pPr algn="l"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80730"/>
            <a:ext cx="8229600" cy="5145441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defRPr sz="2400"/>
            </a:lvl1pPr>
            <a:lvl2pPr>
              <a:lnSpc>
                <a:spcPct val="110000"/>
              </a:lnSpc>
              <a:defRPr sz="2100"/>
            </a:lvl2pPr>
            <a:lvl3pPr>
              <a:lnSpc>
                <a:spcPct val="110000"/>
              </a:lnSpc>
              <a:defRPr sz="2100"/>
            </a:lvl3pPr>
            <a:lvl4pPr>
              <a:lnSpc>
                <a:spcPct val="110000"/>
              </a:lnSpc>
              <a:defRPr sz="2100"/>
            </a:lvl4pPr>
            <a:lvl5pPr>
              <a:lnSpc>
                <a:spcPct val="110000"/>
              </a:lnSpc>
              <a:defRPr sz="2100"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6C0A5A9F-3142-7982-C8C9-A5D7399B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904" y="645333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2A29CB-BA86-48A6-80E1-CB8750A963B5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EA76DB85-D0BD-16C3-05AB-8C43CAA0CB58}"/>
              </a:ext>
            </a:extLst>
          </p:cNvPr>
          <p:cNvCxnSpPr>
            <a:cxnSpLocks/>
          </p:cNvCxnSpPr>
          <p:nvPr userDrawn="1"/>
        </p:nvCxnSpPr>
        <p:spPr>
          <a:xfrm>
            <a:off x="6922" y="823530"/>
            <a:ext cx="8640000" cy="0"/>
          </a:xfrm>
          <a:prstGeom prst="line">
            <a:avLst/>
          </a:prstGeom>
          <a:ln w="28575">
            <a:solidFill>
              <a:srgbClr val="D1ED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91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2020/11</a:t>
            </a:r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1E64-8481-41E9-8D52-8F84C20010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4873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C632-5231-444B-9981-B4056F8A94FB}" type="datetime1">
              <a:rPr kumimoji="1" lang="ja-JP" altLang="en-US" smtClean="0"/>
              <a:t>2025/7/23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A29CB-BA86-48A6-80E1-CB8750A963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125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 スライド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プレースホルダー 18">
            <a:extLst>
              <a:ext uri="{FF2B5EF4-FFF2-40B4-BE49-F238E27FC236}">
                <a16:creationId xmlns:a16="http://schemas.microsoft.com/office/drawing/2014/main" id="{CC237073-DB9E-B9D0-4447-D20FD7B421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20073" y="156220"/>
            <a:ext cx="3463316" cy="496888"/>
          </a:xfrm>
        </p:spPr>
        <p:txBody>
          <a:bodyPr>
            <a:noAutofit/>
          </a:bodyPr>
          <a:lstStyle>
            <a:lvl1pPr marL="0" indent="0" algn="r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16523" indent="0">
              <a:buNone/>
              <a:defRPr/>
            </a:lvl2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3C72DDB-4BF4-B406-D7D1-2888EF5902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658" y="156220"/>
            <a:ext cx="3463316" cy="58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38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634082"/>
          </a:xfrm>
        </p:spPr>
        <p:txBody>
          <a:bodyPr anchor="ctr" anchorCtr="0">
            <a:noAutofit/>
          </a:bodyPr>
          <a:lstStyle>
            <a:lvl1pPr algn="l"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80730"/>
            <a:ext cx="8229600" cy="5145441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defRPr sz="2400"/>
            </a:lvl1pPr>
            <a:lvl2pPr>
              <a:lnSpc>
                <a:spcPct val="110000"/>
              </a:lnSpc>
              <a:defRPr sz="2100"/>
            </a:lvl2pPr>
            <a:lvl3pPr>
              <a:lnSpc>
                <a:spcPct val="110000"/>
              </a:lnSpc>
              <a:defRPr sz="2100"/>
            </a:lvl3pPr>
            <a:lvl4pPr>
              <a:lnSpc>
                <a:spcPct val="110000"/>
              </a:lnSpc>
              <a:defRPr sz="2100"/>
            </a:lvl4pPr>
            <a:lvl5pPr>
              <a:lnSpc>
                <a:spcPct val="110000"/>
              </a:lnSpc>
              <a:defRPr sz="2100"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6C0A5A9F-3142-7982-C8C9-A5D7399B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904" y="645333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2A29CB-BA86-48A6-80E1-CB8750A963B5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EA76DB85-D0BD-16C3-05AB-8C43CAA0CB58}"/>
              </a:ext>
            </a:extLst>
          </p:cNvPr>
          <p:cNvCxnSpPr>
            <a:cxnSpLocks/>
          </p:cNvCxnSpPr>
          <p:nvPr userDrawn="1"/>
        </p:nvCxnSpPr>
        <p:spPr>
          <a:xfrm>
            <a:off x="6922" y="823530"/>
            <a:ext cx="8640000" cy="0"/>
          </a:xfrm>
          <a:prstGeom prst="line">
            <a:avLst/>
          </a:prstGeom>
          <a:ln w="28575">
            <a:solidFill>
              <a:srgbClr val="D1ED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81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プレースホルダー 18">
            <a:extLst>
              <a:ext uri="{FF2B5EF4-FFF2-40B4-BE49-F238E27FC236}">
                <a16:creationId xmlns:a16="http://schemas.microsoft.com/office/drawing/2014/main" id="{CC237073-DB9E-B9D0-4447-D20FD7B421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20073" y="156220"/>
            <a:ext cx="3463316" cy="496888"/>
          </a:xfrm>
        </p:spPr>
        <p:txBody>
          <a:bodyPr>
            <a:noAutofit/>
          </a:bodyPr>
          <a:lstStyle>
            <a:lvl1pPr marL="0" indent="0" algn="r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16523" indent="0">
              <a:buNone/>
              <a:defRPr/>
            </a:lvl2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C61787D0-C875-2854-C817-D35532F556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40531"/>
            <a:ext cx="9143998" cy="17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305" tIns="31652" rIns="63305" bIns="3165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3306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7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©2025 JSCP</a:t>
            </a:r>
            <a:endParaRPr kumimoji="0" lang="ja-JP" altLang="ja-JP" sz="52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3C72DDB-4BF4-B406-D7D1-2888EF5902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658" y="156220"/>
            <a:ext cx="3463316" cy="58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8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A0036-9A5F-47E9-B72A-6D01DA54F8ED}" type="datetime1">
              <a:rPr kumimoji="1" lang="ja-JP" altLang="en-US" sz="83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2025/7/23</a:t>
            </a:fld>
            <a:endParaRPr kumimoji="1" lang="ja-JP" altLang="en-US" sz="83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83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2A29CB-BA86-48A6-80E1-CB8750A963B5}" type="slidenum">
              <a:rPr kumimoji="1" lang="ja-JP" altLang="en-US" sz="83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83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25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33" r:id="rId2"/>
    <p:sldLayoutId id="2147483734" r:id="rId3"/>
    <p:sldLayoutId id="2147483735" r:id="rId4"/>
  </p:sldLayoutIdLst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hf hdr="0" ftr="0" dt="0"/>
  <p:txStyles>
    <p:titleStyle>
      <a:lvl1pPr algn="ctr" defTabSz="633046" rtl="0" eaLnBrk="1" latinLnBrk="0" hangingPunct="1">
        <a:spcBef>
          <a:spcPct val="0"/>
        </a:spcBef>
        <a:buNone/>
        <a:defRPr kumimoji="1" sz="30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j-cs"/>
        </a:defRPr>
      </a:lvl1pPr>
    </p:titleStyle>
    <p:bodyStyle>
      <a:lvl1pPr marL="237392" indent="-237392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1pPr>
      <a:lvl2pPr marL="514351" indent="-197828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–"/>
        <a:defRPr kumimoji="1" sz="21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2pPr>
      <a:lvl3pPr marL="791308" indent="-158261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•"/>
        <a:defRPr kumimoji="1" sz="18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3pPr>
      <a:lvl4pPr marL="1107831" indent="-158261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–"/>
        <a:defRPr kumimoji="1" sz="18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4pPr>
      <a:lvl5pPr marL="1424354" indent="-158261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»"/>
        <a:defRPr kumimoji="1" sz="18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5pPr>
      <a:lvl6pPr marL="1740877" indent="-158261" algn="l" defTabSz="633046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158261" algn="l" defTabSz="633046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73923" indent="-158261" algn="l" defTabSz="633046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90447" indent="-158261" algn="l" defTabSz="633046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6523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3046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9570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6092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82616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9138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15661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32185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A0036-9A5F-47E9-B72A-6D01DA54F8ED}" type="datetime1">
              <a:rPr kumimoji="1" lang="ja-JP" altLang="en-US" sz="83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2025/7/23</a:t>
            </a:fld>
            <a:endParaRPr kumimoji="1" lang="ja-JP" altLang="en-US" sz="83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83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2A29CB-BA86-48A6-80E1-CB8750A963B5}" type="slidenum">
              <a:rPr kumimoji="1" lang="ja-JP" altLang="en-US" sz="83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83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738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hf hdr="0" ftr="0" dt="0"/>
  <p:txStyles>
    <p:titleStyle>
      <a:lvl1pPr algn="ctr" defTabSz="633046" rtl="0" eaLnBrk="1" latinLnBrk="0" hangingPunct="1">
        <a:spcBef>
          <a:spcPct val="0"/>
        </a:spcBef>
        <a:buNone/>
        <a:defRPr kumimoji="1" sz="30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j-cs"/>
        </a:defRPr>
      </a:lvl1pPr>
    </p:titleStyle>
    <p:bodyStyle>
      <a:lvl1pPr marL="237392" indent="-237392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1pPr>
      <a:lvl2pPr marL="514351" indent="-197828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–"/>
        <a:defRPr kumimoji="1" sz="21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2pPr>
      <a:lvl3pPr marL="791308" indent="-158261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•"/>
        <a:defRPr kumimoji="1" sz="18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3pPr>
      <a:lvl4pPr marL="1107831" indent="-158261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–"/>
        <a:defRPr kumimoji="1" sz="18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4pPr>
      <a:lvl5pPr marL="1424354" indent="-158261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»"/>
        <a:defRPr kumimoji="1" sz="18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5pPr>
      <a:lvl6pPr marL="1740877" indent="-158261" algn="l" defTabSz="633046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158261" algn="l" defTabSz="633046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73923" indent="-158261" algn="l" defTabSz="633046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90447" indent="-158261" algn="l" defTabSz="633046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6523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3046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9570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6092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82616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9138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15661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32185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A0036-9A5F-47E9-B72A-6D01DA54F8ED}" type="datetime1">
              <a:rPr kumimoji="1" lang="ja-JP" altLang="en-US" sz="83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2025/7/23</a:t>
            </a:fld>
            <a:endParaRPr kumimoji="1" lang="ja-JP" altLang="en-US" sz="83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83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2A29CB-BA86-48A6-80E1-CB8750A963B5}" type="slidenum">
              <a:rPr kumimoji="1" lang="ja-JP" altLang="en-US" sz="83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83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3355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hf hdr="0" ftr="0" dt="0"/>
  <p:txStyles>
    <p:titleStyle>
      <a:lvl1pPr algn="ctr" defTabSz="633046" rtl="0" eaLnBrk="1" latinLnBrk="0" hangingPunct="1">
        <a:spcBef>
          <a:spcPct val="0"/>
        </a:spcBef>
        <a:buNone/>
        <a:defRPr kumimoji="1" sz="30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j-cs"/>
        </a:defRPr>
      </a:lvl1pPr>
    </p:titleStyle>
    <p:bodyStyle>
      <a:lvl1pPr marL="237392" indent="-237392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1pPr>
      <a:lvl2pPr marL="514351" indent="-197828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–"/>
        <a:defRPr kumimoji="1" sz="21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2pPr>
      <a:lvl3pPr marL="791308" indent="-158261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•"/>
        <a:defRPr kumimoji="1" sz="18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3pPr>
      <a:lvl4pPr marL="1107831" indent="-158261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–"/>
        <a:defRPr kumimoji="1" sz="18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4pPr>
      <a:lvl5pPr marL="1424354" indent="-158261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»"/>
        <a:defRPr kumimoji="1" sz="18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5pPr>
      <a:lvl6pPr marL="1740877" indent="-158261" algn="l" defTabSz="633046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158261" algn="l" defTabSz="633046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73923" indent="-158261" algn="l" defTabSz="633046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90447" indent="-158261" algn="l" defTabSz="633046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6523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3046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9570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6092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82616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9138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15661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32185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jscp.or.jp/community/educational-institution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683A109F-7DC2-9364-9B26-56DAAEEEC5D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" y="0"/>
            <a:ext cx="877598" cy="10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4">
            <a:extLst>
              <a:ext uri="{FF2B5EF4-FFF2-40B4-BE49-F238E27FC236}">
                <a16:creationId xmlns:a16="http://schemas.microsoft.com/office/drawing/2014/main" id="{2433B90B-4119-13CE-3955-99D94B69E6D9}"/>
              </a:ext>
            </a:extLst>
          </p:cNvPr>
          <p:cNvSpPr txBox="1">
            <a:spLocks/>
          </p:cNvSpPr>
          <p:nvPr/>
        </p:nvSpPr>
        <p:spPr>
          <a:xfrm>
            <a:off x="628650" y="2495550"/>
            <a:ext cx="7886700" cy="1866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JSCP</a:t>
            </a:r>
            <a:r>
              <a:rPr lang="ja-JP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より、先生方の研修</a:t>
            </a:r>
            <a:endParaRPr lang="en-US" altLang="ja-JP" sz="3600" dirty="0">
              <a:solidFill>
                <a:schemeClr val="tx1">
                  <a:lumMod val="65000"/>
                  <a:lumOff val="3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lang="ja-JP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に関するお知らせ</a:t>
            </a:r>
            <a:endParaRPr lang="en-US" altLang="ja-JP" sz="3600" dirty="0">
              <a:solidFill>
                <a:schemeClr val="tx1">
                  <a:lumMod val="65000"/>
                  <a:lumOff val="3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4" name="スライド番号プレースホルダー 4">
            <a:extLst>
              <a:ext uri="{FF2B5EF4-FFF2-40B4-BE49-F238E27FC236}">
                <a16:creationId xmlns:a16="http://schemas.microsoft.com/office/drawing/2014/main" id="{D67F883B-1132-0C2A-617C-39AA2C7F73EE}"/>
              </a:ext>
            </a:extLst>
          </p:cNvPr>
          <p:cNvSpPr txBox="1">
            <a:spLocks/>
          </p:cNvSpPr>
          <p:nvPr/>
        </p:nvSpPr>
        <p:spPr>
          <a:xfrm>
            <a:off x="6974904" y="645333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900" kern="1200">
                <a:solidFill>
                  <a:schemeClr val="tx1">
                    <a:tint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6F011-1D1E-4A20-8193-E3E01D574FB1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8013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1F93CBB-AF78-7CA8-4300-6058515B5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1E64-8481-41E9-8D52-8F84C20010B7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5" name="図 4">
            <a:hlinkClick r:id="rId3"/>
            <a:extLst>
              <a:ext uri="{FF2B5EF4-FFF2-40B4-BE49-F238E27FC236}">
                <a16:creationId xmlns:a16="http://schemas.microsoft.com/office/drawing/2014/main" id="{FB7FED40-A8E2-6BE6-A6B2-398D503FB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6434"/>
            <a:ext cx="9289143" cy="683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52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A70E206-8E52-A3F6-BB21-6C67C7EAF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1E64-8481-41E9-8D52-8F84C20010B7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F9FAECA-A0E2-326A-E0FE-C55B5D6B0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9218"/>
            <a:ext cx="9144000" cy="683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263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94B2359-7B2A-77DC-C912-C46D1D42C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1E64-8481-41E9-8D52-8F84C20010B7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7FBE391-87D5-1098-C525-F9E9CCD1F8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2898" y="0"/>
            <a:ext cx="83782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19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5CB4C-18BE-9077-AEBB-92A845BA7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BA97C7-0B6C-0712-B8BA-6C4386C67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809" y="212726"/>
            <a:ext cx="8550381" cy="728577"/>
          </a:xfrm>
        </p:spPr>
        <p:txBody>
          <a:bodyPr/>
          <a:lstStyle/>
          <a:p>
            <a:r>
              <a:rPr kumimoji="1" lang="en-US" altLang="ja-JP" sz="3200" spc="-3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8.3 </a:t>
            </a:r>
            <a:r>
              <a:rPr kumimoji="1" lang="ja-JP" altLang="en-US" sz="3200" spc="-3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自殺予防に関する生徒指導の重層的支援構造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A5B2E7B-8464-6651-2DF7-82F2C8613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A29CB-BA86-48A6-80E1-CB8750A963B5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C50D5FC-8C82-8808-30D7-644804FE2BD2}"/>
              </a:ext>
            </a:extLst>
          </p:cNvPr>
          <p:cNvSpPr txBox="1"/>
          <p:nvPr/>
        </p:nvSpPr>
        <p:spPr>
          <a:xfrm>
            <a:off x="121921" y="6093379"/>
            <a:ext cx="8847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図：東京都教育委員会発行「生徒指導提要（令和</a:t>
            </a:r>
            <a:r>
              <a:rPr kumimoji="1" lang="en-US" altLang="ja-JP" sz="1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4</a:t>
            </a:r>
            <a:r>
              <a:rPr kumimoji="1" lang="ja-JP" altLang="en-US" sz="1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年 </a:t>
            </a:r>
            <a:r>
              <a:rPr kumimoji="1" lang="en-US" altLang="ja-JP" sz="1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12</a:t>
            </a:r>
            <a:r>
              <a:rPr kumimoji="1" lang="ja-JP" altLang="en-US" sz="1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月）」のポイント（基礎編）</a:t>
            </a: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8510BBE2-21E0-142D-C666-F7DE641CC8FE}"/>
              </a:ext>
            </a:extLst>
          </p:cNvPr>
          <p:cNvGrpSpPr/>
          <p:nvPr/>
        </p:nvGrpSpPr>
        <p:grpSpPr>
          <a:xfrm>
            <a:off x="457920" y="952189"/>
            <a:ext cx="8162844" cy="5082216"/>
            <a:chOff x="457920" y="952189"/>
            <a:chExt cx="8162844" cy="5082216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CDE5447-433B-2211-B9DF-044F48828583}"/>
                </a:ext>
              </a:extLst>
            </p:cNvPr>
            <p:cNvGrpSpPr/>
            <p:nvPr/>
          </p:nvGrpSpPr>
          <p:grpSpPr>
            <a:xfrm>
              <a:off x="457920" y="952189"/>
              <a:ext cx="8162844" cy="5082216"/>
              <a:chOff x="457920" y="952189"/>
              <a:chExt cx="8162844" cy="5082216"/>
            </a:xfrm>
          </p:grpSpPr>
          <p:grpSp>
            <p:nvGrpSpPr>
              <p:cNvPr id="10" name="グループ化 9">
                <a:extLst>
                  <a:ext uri="{FF2B5EF4-FFF2-40B4-BE49-F238E27FC236}">
                    <a16:creationId xmlns:a16="http://schemas.microsoft.com/office/drawing/2014/main" id="{6BD2B0CE-591D-C8C4-8AF3-4AECA86C704C}"/>
                  </a:ext>
                </a:extLst>
              </p:cNvPr>
              <p:cNvGrpSpPr/>
              <p:nvPr/>
            </p:nvGrpSpPr>
            <p:grpSpPr>
              <a:xfrm>
                <a:off x="457920" y="952189"/>
                <a:ext cx="8142513" cy="5082216"/>
                <a:chOff x="457920" y="952189"/>
                <a:chExt cx="8142513" cy="5082216"/>
              </a:xfrm>
            </p:grpSpPr>
            <p:grpSp>
              <p:nvGrpSpPr>
                <p:cNvPr id="9" name="グループ化 8">
                  <a:extLst>
                    <a:ext uri="{FF2B5EF4-FFF2-40B4-BE49-F238E27FC236}">
                      <a16:creationId xmlns:a16="http://schemas.microsoft.com/office/drawing/2014/main" id="{6FC02CB6-4359-0E2E-CD9E-344952C0799B}"/>
                    </a:ext>
                  </a:extLst>
                </p:cNvPr>
                <p:cNvGrpSpPr/>
                <p:nvPr/>
              </p:nvGrpSpPr>
              <p:grpSpPr>
                <a:xfrm>
                  <a:off x="457920" y="952189"/>
                  <a:ext cx="8142513" cy="5082216"/>
                  <a:chOff x="457920" y="952189"/>
                  <a:chExt cx="8142513" cy="5082216"/>
                </a:xfrm>
              </p:grpSpPr>
              <p:pic>
                <p:nvPicPr>
                  <p:cNvPr id="5" name="図 4">
                    <a:extLst>
                      <a:ext uri="{FF2B5EF4-FFF2-40B4-BE49-F238E27FC236}">
                        <a16:creationId xmlns:a16="http://schemas.microsoft.com/office/drawing/2014/main" id="{8FED5EA2-F2E8-6458-C649-4ED74EA70FF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20000"/>
                            </a14:imgEffect>
                          </a14:imgLayer>
                        </a14:imgProps>
                      </a:ext>
                    </a:extLst>
                  </a:blip>
                  <a:srcRect l="26428" t="9287"/>
                  <a:stretch/>
                </p:blipFill>
                <p:spPr>
                  <a:xfrm>
                    <a:off x="457920" y="967421"/>
                    <a:ext cx="8142513" cy="5066984"/>
                  </a:xfrm>
                  <a:prstGeom prst="rect">
                    <a:avLst/>
                  </a:prstGeom>
                </p:spPr>
              </p:pic>
              <p:sp>
                <p:nvSpPr>
                  <p:cNvPr id="3" name="テキスト ボックス 2">
                    <a:extLst>
                      <a:ext uri="{FF2B5EF4-FFF2-40B4-BE49-F238E27FC236}">
                        <a16:creationId xmlns:a16="http://schemas.microsoft.com/office/drawing/2014/main" id="{B39F2937-D274-0B6F-A5EE-E7E6B7B2358B}"/>
                      </a:ext>
                    </a:extLst>
                  </p:cNvPr>
                  <p:cNvSpPr txBox="1"/>
                  <p:nvPr/>
                </p:nvSpPr>
                <p:spPr>
                  <a:xfrm>
                    <a:off x="4217496" y="952189"/>
                    <a:ext cx="4297854" cy="1323439"/>
                  </a:xfrm>
                  <a:prstGeom prst="rect">
                    <a:avLst/>
                  </a:prstGeom>
                  <a:solidFill>
                    <a:srgbClr val="FFF5EE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ja-JP" altLang="en-US" sz="1600" dirty="0"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rPr>
                      <a:t>自殺の行動化を水際で防ぐ組織的な危機介入、及び自殺未遂者への心のケア、自殺発生（未遂・既遂</a:t>
                    </a:r>
                    <a:r>
                      <a:rPr lang="ja-JP" altLang="en-US" sz="1600" dirty="0">
                        <a:latin typeface="UD デジタル 教科書体 NP-R" panose="02020400000000000000" pitchFamily="18" charset="-128"/>
                        <a:ea typeface="UD デジタル 教科書体 NP-R" panose="02020400000000000000" pitchFamily="18" charset="-128"/>
                      </a:rPr>
                      <a:t>時の周囲への心のケアの実施（専門家・関係機関との連携・協働に基づく危機対応態勢の構築）</a:t>
                    </a:r>
                    <a:endParaRPr kumimoji="1" lang="en-US" altLang="ja-JP" sz="1600" dirty="0">
                      <a:latin typeface="UD デジタル 教科書体 NP-R" panose="02020400000000000000" pitchFamily="18" charset="-128"/>
                      <a:ea typeface="UD デジタル 教科書体 NP-R" panose="02020400000000000000" pitchFamily="18" charset="-128"/>
                    </a:endParaRPr>
                  </a:p>
                </p:txBody>
              </p:sp>
            </p:grpSp>
            <p:sp>
              <p:nvSpPr>
                <p:cNvPr id="6" name="テキスト ボックス 5">
                  <a:extLst>
                    <a:ext uri="{FF2B5EF4-FFF2-40B4-BE49-F238E27FC236}">
                      <a16:creationId xmlns:a16="http://schemas.microsoft.com/office/drawing/2014/main" id="{A2BA1D26-37B6-25B3-9D9F-E5F0B793A386}"/>
                    </a:ext>
                  </a:extLst>
                </p:cNvPr>
                <p:cNvSpPr txBox="1"/>
                <p:nvPr/>
              </p:nvSpPr>
              <p:spPr>
                <a:xfrm>
                  <a:off x="4963889" y="2575340"/>
                  <a:ext cx="3494313" cy="707886"/>
                </a:xfrm>
                <a:prstGeom prst="rect">
                  <a:avLst/>
                </a:prstGeom>
                <a:solidFill>
                  <a:srgbClr val="FFF5EE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400" dirty="0">
                      <a:latin typeface="UD デジタル 教科書体 NP-R" panose="02020400000000000000" pitchFamily="18" charset="-128"/>
                      <a:ea typeface="UD デジタル 教科書体 NP-R" panose="02020400000000000000" pitchFamily="18" charset="-128"/>
                    </a:rPr>
                    <a:t>自殺の危機が高まった児童生徒の早期発見と迅速な対応</a:t>
                  </a:r>
                  <a:r>
                    <a:rPr kumimoji="1" lang="ja-JP" altLang="en-US" sz="1200" dirty="0">
                      <a:latin typeface="UD デジタル 教科書体 NP-R" panose="02020400000000000000" pitchFamily="18" charset="-128"/>
                      <a:ea typeface="UD デジタル 教科書体 NP-R" panose="02020400000000000000" pitchFamily="18" charset="-128"/>
                    </a:rPr>
                    <a:t>（アンケート、面談、健康観察等によるスクリーニングと安全確保等）</a:t>
                  </a:r>
                  <a:endParaRPr kumimoji="1" lang="en-US" altLang="ja-JP" sz="14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endParaRPr>
                </a:p>
              </p:txBody>
            </p:sp>
          </p:grpSp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87BE9FAE-662E-2159-4C36-68B3EAEF627C}"/>
                  </a:ext>
                </a:extLst>
              </p:cNvPr>
              <p:cNvSpPr txBox="1"/>
              <p:nvPr/>
            </p:nvSpPr>
            <p:spPr>
              <a:xfrm>
                <a:off x="5355771" y="4448353"/>
                <a:ext cx="3264993" cy="954107"/>
              </a:xfrm>
              <a:prstGeom prst="rect">
                <a:avLst/>
              </a:prstGeom>
              <a:solidFill>
                <a:srgbClr val="FFF5EE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dirty="0">
                    <a:latin typeface="UD デジタル 教科書体 NP-R" panose="02020400000000000000" pitchFamily="18" charset="-128"/>
                    <a:ea typeface="UD デジタル 教科書体 NP-R" panose="02020400000000000000" pitchFamily="18" charset="-128"/>
                  </a:rPr>
                  <a:t>児童生徒が「未来を生き抜く力」を身に付けるように働きかける「命の授業」等の実施、及び安全・安心な学級環境づくり</a:t>
                </a:r>
                <a:endParaRPr kumimoji="1" lang="en-US" altLang="ja-JP" sz="14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endParaRPr>
              </a:p>
            </p:txBody>
          </p:sp>
        </p:grp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410D1A4E-D3FB-E19B-0A21-C2DDE871550A}"/>
                </a:ext>
              </a:extLst>
            </p:cNvPr>
            <p:cNvSpPr txBox="1"/>
            <p:nvPr/>
          </p:nvSpPr>
          <p:spPr>
            <a:xfrm>
              <a:off x="5355771" y="3572769"/>
              <a:ext cx="3264993" cy="707886"/>
            </a:xfrm>
            <a:prstGeom prst="rect">
              <a:avLst/>
            </a:prstGeom>
            <a:solidFill>
              <a:srgbClr val="FFF5EE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SOS</a:t>
              </a:r>
              <a:r>
                <a:rPr kumimoji="1" lang="ja-JP" altLang="en-US" sz="14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の出し方に関する教育を含む自殺予防教育の実施</a:t>
              </a:r>
              <a:r>
                <a:rPr kumimoji="1" lang="ja-JP" altLang="en-US" sz="12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（保健体育の授業や学級・ホームルーム活動等における取組）</a:t>
              </a:r>
              <a:endParaRPr kumimoji="1" lang="en-US" altLang="ja-JP" sz="1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</p:grp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A19D2CB4-E43D-D435-C77A-3215235D1519}"/>
              </a:ext>
            </a:extLst>
          </p:cNvPr>
          <p:cNvSpPr/>
          <p:nvPr/>
        </p:nvSpPr>
        <p:spPr>
          <a:xfrm>
            <a:off x="457920" y="941303"/>
            <a:ext cx="8228160" cy="1575063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A9D6EBD-F431-2E91-10F3-B4E0531A56F3}"/>
              </a:ext>
            </a:extLst>
          </p:cNvPr>
          <p:cNvSpPr/>
          <p:nvPr/>
        </p:nvSpPr>
        <p:spPr>
          <a:xfrm>
            <a:off x="454674" y="2537771"/>
            <a:ext cx="8228160" cy="924141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B363D877-1E2D-D5D6-E1C2-D44868028DB8}"/>
              </a:ext>
            </a:extLst>
          </p:cNvPr>
          <p:cNvSpPr/>
          <p:nvPr/>
        </p:nvSpPr>
        <p:spPr>
          <a:xfrm>
            <a:off x="454678" y="3499481"/>
            <a:ext cx="8228160" cy="2594031"/>
          </a:xfrm>
          <a:prstGeom prst="rect">
            <a:avLst/>
          </a:prstGeom>
          <a:noFill/>
          <a:ln w="76200">
            <a:solidFill>
              <a:srgbClr val="00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508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ADAA112-D376-2610-C01A-06ED73864A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8203" t="7203" r="6740" b="20776"/>
          <a:stretch/>
        </p:blipFill>
        <p:spPr>
          <a:xfrm rot="20421033">
            <a:off x="400279" y="457281"/>
            <a:ext cx="4907722" cy="4732641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492F7B9-1827-47BF-B25B-2349878D5B5E}"/>
              </a:ext>
            </a:extLst>
          </p:cNvPr>
          <p:cNvSpPr txBox="1"/>
          <p:nvPr/>
        </p:nvSpPr>
        <p:spPr>
          <a:xfrm>
            <a:off x="0" y="30135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さいごに・・・</a:t>
            </a:r>
          </a:p>
        </p:txBody>
      </p:sp>
    </p:spTree>
    <p:extLst>
      <p:ext uri="{BB962C8B-B14F-4D97-AF65-F5344CB8AC3E}">
        <p14:creationId xmlns:p14="http://schemas.microsoft.com/office/powerpoint/2010/main" val="58052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A610CAB-4F96-87BD-4B52-5CD09CE36821}"/>
              </a:ext>
            </a:extLst>
          </p:cNvPr>
          <p:cNvSpPr/>
          <p:nvPr/>
        </p:nvSpPr>
        <p:spPr>
          <a:xfrm>
            <a:off x="971600" y="1412776"/>
            <a:ext cx="7200800" cy="4752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生徒ひとりひとりのサインに気づき、</a:t>
            </a:r>
            <a:endParaRPr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寄りそい、支援につなぐために、</a:t>
            </a:r>
            <a:endParaRPr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>
              <a:lnSpc>
                <a:spcPct val="150000"/>
              </a:lnSpc>
            </a:pPr>
            <a:endParaRPr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4000" b="1" dirty="0">
                <a:solidFill>
                  <a:srgbClr val="C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先生ご自身のこころとからだ</a:t>
            </a:r>
            <a:endParaRPr lang="en-US" altLang="ja-JP" sz="4000" b="1" dirty="0">
              <a:solidFill>
                <a:srgbClr val="C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>
              <a:lnSpc>
                <a:spcPct val="150000"/>
              </a:lnSpc>
            </a:pPr>
            <a:endParaRPr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のケアも、どうか忘れないでください</a:t>
            </a:r>
            <a:endParaRPr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1B9D2E42-9EFC-5BD7-60A6-843659494B3A}"/>
              </a:ext>
            </a:extLst>
          </p:cNvPr>
          <p:cNvSpPr/>
          <p:nvPr/>
        </p:nvSpPr>
        <p:spPr>
          <a:xfrm>
            <a:off x="755576" y="3068960"/>
            <a:ext cx="7632848" cy="1296144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B2412188-68AA-041F-435E-A70C6BA83A7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48" y="5963993"/>
            <a:ext cx="7308304" cy="456769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8290E198-36D9-C416-4344-CF25F6BFA97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83" y="464311"/>
            <a:ext cx="7308304" cy="45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29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アイコン&#10;&#10;自動的に生成された説明">
            <a:hlinkClick r:id="" action="ppaction://noaction"/>
            <a:extLst>
              <a:ext uri="{FF2B5EF4-FFF2-40B4-BE49-F238E27FC236}">
                <a16:creationId xmlns:a16="http://schemas.microsoft.com/office/drawing/2014/main" id="{E2791AA5-3D5D-B4E0-1A0A-8FE8E2CDC8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292" y="2788207"/>
            <a:ext cx="889416" cy="161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31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2_JSCPテンプレー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Dデジタル教科書体">
      <a:majorFont>
        <a:latin typeface="UD デジタル 教科書体 NK-R"/>
        <a:ea typeface="UD デジタル 教科書体 NK-R"/>
        <a:cs typeface=""/>
      </a:majorFont>
      <a:minorFont>
        <a:latin typeface="UD デジタル 教科書体 NK-R"/>
        <a:ea typeface="UD デジタル 教科書体 NK-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50B8C0"/>
          </a:solidFill>
        </a:ln>
      </a:spPr>
      <a:bodyPr rtlCol="0" anchor="ctr"/>
      <a:lstStyle>
        <a:defPPr algn="ctr">
          <a:lnSpc>
            <a:spcPts val="2200"/>
          </a:lnSpc>
          <a:defRPr sz="2000" dirty="0">
            <a:solidFill>
              <a:srgbClr val="50B8C0"/>
            </a:solidFill>
            <a:latin typeface="+mn-ea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50B8C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>
        <a:spAutoFit/>
      </a:bodyPr>
      <a:lstStyle>
        <a:defPPr algn="l">
          <a:defRPr kumimoji="1" sz="2000" dirty="0" smtClean="0">
            <a:solidFill>
              <a:schemeClr val="tx1">
                <a:lumMod val="75000"/>
                <a:lumOff val="25000"/>
              </a:schemeClr>
            </a:solidFill>
            <a:latin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プレゼンテーション1" id="{765FE0DA-D247-486C-BF42-DBB9705F90D8}" vid="{BD63521F-5098-41E8-9264-55C75258C882}"/>
    </a:ext>
  </a:extLst>
</a:theme>
</file>

<file path=ppt/theme/theme2.xml><?xml version="1.0" encoding="utf-8"?>
<a:theme xmlns:a="http://schemas.openxmlformats.org/drawingml/2006/main" name="1_JSCPテンプレー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Dデジタル教科書体">
      <a:majorFont>
        <a:latin typeface="UD デジタル 教科書体 NK-R"/>
        <a:ea typeface="UD デジタル 教科書体 NK-R"/>
        <a:cs typeface=""/>
      </a:majorFont>
      <a:minorFont>
        <a:latin typeface="UD デジタル 教科書体 NK-R"/>
        <a:ea typeface="UD デジタル 教科書体 NK-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50B8C0"/>
          </a:solidFill>
        </a:ln>
      </a:spPr>
      <a:bodyPr rtlCol="0" anchor="ctr"/>
      <a:lstStyle>
        <a:defPPr algn="ctr">
          <a:lnSpc>
            <a:spcPts val="2200"/>
          </a:lnSpc>
          <a:defRPr sz="2000" dirty="0">
            <a:solidFill>
              <a:srgbClr val="50B8C0"/>
            </a:solidFill>
            <a:latin typeface="+mn-ea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50B8C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>
        <a:spAutoFit/>
      </a:bodyPr>
      <a:lstStyle>
        <a:defPPr algn="l">
          <a:defRPr kumimoji="1" sz="2000" dirty="0" smtClean="0">
            <a:solidFill>
              <a:schemeClr val="tx1">
                <a:lumMod val="75000"/>
                <a:lumOff val="25000"/>
              </a:schemeClr>
            </a:solidFill>
            <a:latin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プレゼンテーション1" id="{765FE0DA-D247-486C-BF42-DBB9705F90D8}" vid="{BD63521F-5098-41E8-9264-55C75258C882}"/>
    </a:ext>
  </a:extLst>
</a:theme>
</file>

<file path=ppt/theme/theme3.xml><?xml version="1.0" encoding="utf-8"?>
<a:theme xmlns:a="http://schemas.openxmlformats.org/drawingml/2006/main" name="JSCPテンプレー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Dデジタル教科書体">
      <a:majorFont>
        <a:latin typeface="UD デジタル 教科書体 NK-R"/>
        <a:ea typeface="UD デジタル 教科書体 NK-R"/>
        <a:cs typeface=""/>
      </a:majorFont>
      <a:minorFont>
        <a:latin typeface="UD デジタル 教科書体 NK-R"/>
        <a:ea typeface="UD デジタル 教科書体 NK-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50B8C0"/>
          </a:solidFill>
        </a:ln>
      </a:spPr>
      <a:bodyPr rtlCol="0" anchor="ctr"/>
      <a:lstStyle>
        <a:defPPr algn="ctr">
          <a:lnSpc>
            <a:spcPts val="2200"/>
          </a:lnSpc>
          <a:defRPr sz="2000" dirty="0">
            <a:solidFill>
              <a:srgbClr val="50B8C0"/>
            </a:solidFill>
            <a:latin typeface="+mn-ea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50B8C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>
        <a:spAutoFit/>
      </a:bodyPr>
      <a:lstStyle>
        <a:defPPr algn="l">
          <a:defRPr kumimoji="1" sz="2000" dirty="0" smtClean="0">
            <a:solidFill>
              <a:schemeClr val="tx1">
                <a:lumMod val="75000"/>
                <a:lumOff val="25000"/>
              </a:schemeClr>
            </a:solidFill>
            <a:latin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プレゼンテーション1" id="{765FE0DA-D247-486C-BF42-DBB9705F90D8}" vid="{BD63521F-5098-41E8-9264-55C75258C882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4934748-d9c1-43e7-873a-8dadb8d5824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5339F88AF049A45B3DC5BFAB257AEA9" ma:contentTypeVersion="15" ma:contentTypeDescription="新しいドキュメントを作成します。" ma:contentTypeScope="" ma:versionID="dad4f7558bd6b89fa59cf7a4ce045cd6">
  <xsd:schema xmlns:xsd="http://www.w3.org/2001/XMLSchema" xmlns:xs="http://www.w3.org/2001/XMLSchema" xmlns:p="http://schemas.microsoft.com/office/2006/metadata/properties" xmlns:ns3="24934748-d9c1-43e7-873a-8dadb8d58243" xmlns:ns4="b0f6aca0-8502-4a3a-97fa-3152c6808097" targetNamespace="http://schemas.microsoft.com/office/2006/metadata/properties" ma:root="true" ma:fieldsID="cc619e52ef4474fce08608a81e4120c8" ns3:_="" ns4:_="">
    <xsd:import namespace="24934748-d9c1-43e7-873a-8dadb8d58243"/>
    <xsd:import namespace="b0f6aca0-8502-4a3a-97fa-3152c680809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934748-d9c1-43e7-873a-8dadb8d582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f6aca0-8502-4a3a-97fa-3152c680809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共有のヒントのハッシュ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AEE857-99A5-4FE7-B50A-13F9858119D1}">
  <ds:schemaRefs>
    <ds:schemaRef ds:uri="b0f6aca0-8502-4a3a-97fa-3152c6808097"/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  <ds:schemaRef ds:uri="24934748-d9c1-43e7-873a-8dadb8d58243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F4B3CC1-8F72-41C3-AFF3-0BFE3271EB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2193F9-ABF6-42AF-B017-0AA35867FA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934748-d9c1-43e7-873a-8dadb8d58243"/>
    <ds:schemaRef ds:uri="b0f6aca0-8502-4a3a-97fa-3152c68080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51369a77-dfbc-4f7e-88e0-b4e95c92e63e}" enabled="0" method="" siteId="{51369a77-dfbc-4f7e-88e0-b4e95c92e63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7361</TotalTime>
  <Words>508</Words>
  <Application>Microsoft Office PowerPoint</Application>
  <PresentationFormat>画面に合わせる (4:3)</PresentationFormat>
  <Paragraphs>48</Paragraphs>
  <Slides>8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8</vt:i4>
      </vt:variant>
    </vt:vector>
  </HeadingPairs>
  <TitlesOfParts>
    <vt:vector size="18" baseType="lpstr">
      <vt:lpstr>Meiryo UI</vt:lpstr>
      <vt:lpstr>UD デジタル 教科書体 NK-R</vt:lpstr>
      <vt:lpstr>UD デジタル 教科書体 NP-R</vt:lpstr>
      <vt:lpstr>UD デジタル 教科書体 N-R</vt:lpstr>
      <vt:lpstr>メイリオ</vt:lpstr>
      <vt:lpstr>游ゴシック</vt:lpstr>
      <vt:lpstr>Arial</vt:lpstr>
      <vt:lpstr>2_JSCPテンプレート</vt:lpstr>
      <vt:lpstr>1_JSCPテンプレート</vt:lpstr>
      <vt:lpstr>JSCPテンプレート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8.3 自殺予防に関する生徒指導の重層的支援構造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生水 裕美</dc:creator>
  <cp:lastModifiedBy>松田 芳明</cp:lastModifiedBy>
  <cp:revision>115</cp:revision>
  <cp:lastPrinted>2024-04-12T02:24:58Z</cp:lastPrinted>
  <dcterms:created xsi:type="dcterms:W3CDTF">2023-02-14T01:53:36Z</dcterms:created>
  <dcterms:modified xsi:type="dcterms:W3CDTF">2025-07-23T06:58:35Z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0x010100C5339F88AF049A45B3DC5BFAB257AEA9</vt:lpwstr>
  </property>
</Properties>
</file>