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26" r:id="rId4"/>
    <p:sldMasterId id="2147483724" r:id="rId5"/>
    <p:sldMasterId id="2147483721" r:id="rId6"/>
  </p:sldMasterIdLst>
  <p:notesMasterIdLst>
    <p:notesMasterId r:id="rId24"/>
  </p:notesMasterIdLst>
  <p:handoutMasterIdLst>
    <p:handoutMasterId r:id="rId25"/>
  </p:handoutMasterIdLst>
  <p:sldIdLst>
    <p:sldId id="2147480139" r:id="rId7"/>
    <p:sldId id="4587" r:id="rId8"/>
    <p:sldId id="4588" r:id="rId9"/>
    <p:sldId id="4751" r:id="rId10"/>
    <p:sldId id="4594" r:id="rId11"/>
    <p:sldId id="4595" r:id="rId12"/>
    <p:sldId id="2147480268" r:id="rId13"/>
    <p:sldId id="4592" r:id="rId14"/>
    <p:sldId id="4593" r:id="rId15"/>
    <p:sldId id="4596" r:id="rId16"/>
    <p:sldId id="4752" r:id="rId17"/>
    <p:sldId id="2147480269" r:id="rId18"/>
    <p:sldId id="2147480207" r:id="rId19"/>
    <p:sldId id="2147480208" r:id="rId20"/>
    <p:sldId id="4599" r:id="rId21"/>
    <p:sldId id="4600" r:id="rId22"/>
    <p:sldId id="2147480138" r:id="rId23"/>
  </p:sldIdLst>
  <p:sldSz cx="9144000" cy="6858000" type="screen4x3"/>
  <p:notesSz cx="7102475" cy="1023302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155BC09-4313-2038-EF1F-590064EBA8F1}" name="菅沼 舞" initials="菅沼" userId="S::suganuma@jscp.or.jp::babd8382-b282-410a-ab4f-dd9e9b0dec05" providerId="AD"/>
  <p188:author id="{86F8AEE2-CD90-BFD8-E778-771D24773458}" name="松田 芳明" initials="芳松" userId="S::matsuda.yoshiaki@jscp.or.jp::9969eb2e-458a-4832-a876-7bf944cac8b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6600"/>
    <a:srgbClr val="FFFFCC"/>
    <a:srgbClr val="FF9933"/>
    <a:srgbClr val="00CC99"/>
    <a:srgbClr val="33CCFF"/>
    <a:srgbClr val="00FFFF"/>
    <a:srgbClr val="FFCC99"/>
    <a:srgbClr val="39E77B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中間スタイル 4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100" autoAdjust="0"/>
    <p:restoredTop sz="95026" autoAdjust="0"/>
  </p:normalViewPr>
  <p:slideViewPr>
    <p:cSldViewPr snapToGrid="0">
      <p:cViewPr varScale="1">
        <p:scale>
          <a:sx n="107" d="100"/>
          <a:sy n="107" d="100"/>
        </p:scale>
        <p:origin x="128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-22212"/>
    </p:cViewPr>
  </p:sorterViewPr>
  <p:notesViewPr>
    <p:cSldViewPr snapToGrid="0" showGuides="1">
      <p:cViewPr varScale="1">
        <p:scale>
          <a:sx n="73" d="100"/>
          <a:sy n="73" d="100"/>
        </p:scale>
        <p:origin x="4013" y="8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FCE1C326-349F-71B4-1728-B6D4B5A60D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CF09944-2FC8-DAB8-8971-F6C95E1E9F5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32692-4D1C-477A-81AC-2EE7ED9ECEBC}" type="datetimeFigureOut">
              <a:rPr kumimoji="1" lang="ja-JP" altLang="en-US" smtClean="0"/>
              <a:t>2025/4/17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F85D6C3-6866-B789-F998-FC7A868F2C7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0263"/>
            <a:ext cx="3078163" cy="512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28146A9-E015-4123-0E3D-B41A9463C6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2725" y="9720263"/>
            <a:ext cx="3078163" cy="512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AF1D7A-B948-4F38-A16D-561A9572CB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2123930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3223" userDrawn="1">
          <p15:clr>
            <a:srgbClr val="F26B43"/>
          </p15:clr>
        </p15:guide>
        <p15:guide id="2" pos="2237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r">
              <a:defRPr sz="1300"/>
            </a:lvl1pPr>
          </a:lstStyle>
          <a:p>
            <a:fld id="{A12FC802-A218-4FB3-9B1D-ED8101AF4219}" type="datetimeFigureOut">
              <a:rPr kumimoji="1" lang="ja-JP" altLang="en-US" smtClean="0"/>
              <a:t>2025/4/17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406119" y="639447"/>
            <a:ext cx="4289288" cy="3216966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7" tIns="49528" rIns="99057" bIns="4952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248" y="4088674"/>
            <a:ext cx="5681980" cy="5408023"/>
          </a:xfrm>
          <a:prstGeom prst="rect">
            <a:avLst/>
          </a:prstGeom>
        </p:spPr>
        <p:txBody>
          <a:bodyPr vert="horz" lIns="99057" tIns="49528" rIns="99057" bIns="4952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3092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r">
              <a:defRPr sz="1300"/>
            </a:lvl1pPr>
          </a:lstStyle>
          <a:p>
            <a:fld id="{A9E238EE-05F2-40C0-9BD7-93123F2990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701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223" userDrawn="1">
          <p15:clr>
            <a:srgbClr val="F26B43"/>
          </p15:clr>
        </p15:guide>
        <p15:guide id="2" pos="2237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422400" y="649288"/>
            <a:ext cx="4289425" cy="32162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ここからのセクションでは、学校における　児童生徒の　自殺関連行動発見時　の対応　について　見ていきましょう。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56B0C1-2C1D-4B9E-A829-A8B0C45D2256}" type="slidenum">
              <a:rPr lang="ja-JP" altLang="en-US" smtClean="0"/>
              <a:pPr/>
              <a:t>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580060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406525" y="639763"/>
            <a:ext cx="4289425" cy="32162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収集した　情報をもとに、</a:t>
            </a:r>
            <a:endParaRPr kumimoji="1" lang="en-US" altLang="ja-JP" dirty="0"/>
          </a:p>
          <a:p>
            <a:r>
              <a:rPr kumimoji="1" lang="ja-JP" altLang="en-US" dirty="0"/>
              <a:t>具体的な　対応を　考えていきますが、</a:t>
            </a:r>
            <a:endParaRPr kumimoji="1" lang="en-US" altLang="ja-JP" dirty="0"/>
          </a:p>
          <a:p>
            <a:r>
              <a:rPr kumimoji="1" lang="ja-JP" altLang="en-US" dirty="0"/>
              <a:t>当事者である　児童生徒　への対応は　もちろんのこと、</a:t>
            </a:r>
            <a:endParaRPr kumimoji="1" lang="en-US" altLang="ja-JP" dirty="0"/>
          </a:p>
          <a:p>
            <a:r>
              <a:rPr kumimoji="1" lang="ja-JP" altLang="en-US" dirty="0"/>
              <a:t>その保護者、そして、希死念慮をもつ　児童生徒　の周囲にいる　児童生徒　への対応も　視野に　入れて　おくことが　肝要です。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238EE-05F2-40C0-9BD7-93123F2990C9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14333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20800" y="620713"/>
            <a:ext cx="4165600" cy="31242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238EE-05F2-40C0-9BD7-93123F2990C9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07995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33E36A-F9CA-A4C8-0D52-B1AE06EBC6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75DD964-1A6A-9C37-ECFE-545F7F7610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06525" y="639763"/>
            <a:ext cx="4289425" cy="3216275"/>
          </a:xfrm>
        </p:spPr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6C76A37-9F43-0423-AD13-4ED7901273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では、緊急対策会議の内容です。</a:t>
            </a:r>
            <a:endParaRPr kumimoji="1" lang="en-US" altLang="ja-JP" dirty="0"/>
          </a:p>
          <a:p>
            <a:r>
              <a:rPr kumimoji="1" lang="ja-JP" altLang="en-US" dirty="0"/>
              <a:t>①　本人のケア　については　祖父母と　担任</a:t>
            </a:r>
            <a:r>
              <a:rPr kumimoji="1" lang="en-US" altLang="ja-JP" dirty="0"/>
              <a:t>/</a:t>
            </a:r>
            <a:r>
              <a:rPr kumimoji="1" lang="ja-JP" altLang="en-US" dirty="0"/>
              <a:t>学年主任　が担当　さらに　スクールカウンセラーとの　定期面談を実施</a:t>
            </a:r>
          </a:p>
          <a:p>
            <a:r>
              <a:rPr kumimoji="1" lang="ja-JP" altLang="en-US" dirty="0"/>
              <a:t>②　医療へのつなぎ　については　保健所・保健師と　相談する</a:t>
            </a:r>
          </a:p>
          <a:p>
            <a:r>
              <a:rPr kumimoji="1" lang="ja-JP" altLang="en-US" dirty="0"/>
              <a:t>③　家庭に　対する支援　については　要保護児童対策　地域協議会（こども家庭支援センター）に依頼</a:t>
            </a:r>
          </a:p>
          <a:p>
            <a:r>
              <a:rPr kumimoji="1" lang="ja-JP" altLang="en-US" dirty="0"/>
              <a:t>④　他の生徒のケア　については　学年の教員が　担当</a:t>
            </a:r>
          </a:p>
          <a:p>
            <a:r>
              <a:rPr kumimoji="1" lang="ja-JP" altLang="en-US" dirty="0"/>
              <a:t>⑤　本人の　こだわりの強さについては、発達障害の疑いもあることから　　教育委員会　特別支援教育係　と連携することに</a:t>
            </a:r>
          </a:p>
          <a:p>
            <a:r>
              <a:rPr kumimoji="1" lang="ja-JP" altLang="en-US" dirty="0"/>
              <a:t>⑥　原因・きっかけ　の解明　また、「なぜ、クリスマスなのか」の解明　　を引き続き行うこと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D9FBF7E-3CD4-C542-17BC-01F47F53B2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238EE-05F2-40C0-9BD7-93123F2990C9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89602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088379-03E0-7F11-D00E-A942E3F558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2E0D124-A558-0393-F448-5BB5C4A7E9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406525" y="639763"/>
            <a:ext cx="4289425" cy="3216275"/>
          </a:xfrm>
        </p:spPr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85F7D6F-F254-6577-2922-7F4C5BE113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方針に　従って　調整していきましたが　実現したこと　実現できなかったことが　でてきます</a:t>
            </a:r>
            <a:endParaRPr kumimoji="1" lang="en-US" altLang="ja-JP" dirty="0"/>
          </a:p>
          <a:p>
            <a:r>
              <a:rPr kumimoji="1" lang="ja-JP" altLang="en-US" dirty="0"/>
              <a:t>①　スクールカウンセラーとの定期面談　→　実現</a:t>
            </a:r>
          </a:p>
          <a:p>
            <a:r>
              <a:rPr kumimoji="1" lang="ja-JP" altLang="en-US" dirty="0"/>
              <a:t>②　医療へのつなぎ　→　予約を　取るのに　数か月待ち</a:t>
            </a:r>
          </a:p>
          <a:p>
            <a:r>
              <a:rPr kumimoji="1" lang="ja-JP" altLang="en-US" dirty="0"/>
              <a:t>③　家庭に対する支援　→　要保護児童対策　地域協議会　→　担当者を　明確にし、祖父母と　連絡を　とれるようにした。</a:t>
            </a:r>
          </a:p>
          <a:p>
            <a:r>
              <a:rPr kumimoji="1" lang="ja-JP" altLang="en-US" dirty="0"/>
              <a:t>④　他の　生徒のケア　→　実現</a:t>
            </a:r>
          </a:p>
          <a:p>
            <a:r>
              <a:rPr kumimoji="1" lang="ja-JP" altLang="en-US" dirty="0"/>
              <a:t>⑤　本人の　こだわりの強さ／発達障害？</a:t>
            </a:r>
          </a:p>
          <a:p>
            <a:r>
              <a:rPr kumimoji="1" lang="ja-JP" altLang="en-US" dirty="0"/>
              <a:t>→　教育委員会　特別支援教育係</a:t>
            </a:r>
          </a:p>
          <a:p>
            <a:r>
              <a:rPr kumimoji="1" lang="ja-JP" altLang="en-US" dirty="0"/>
              <a:t>→　特別支援教室を活用して、個別の支援を行いました。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30465FD-39B9-B6D0-B500-7D2F81C96F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238EE-05F2-40C0-9BD7-93123F2990C9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35144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406525" y="639763"/>
            <a:ext cx="4289425" cy="32162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さらに、</a:t>
            </a:r>
            <a:endParaRPr kumimoji="1" lang="en-US" altLang="ja-JP" dirty="0"/>
          </a:p>
          <a:p>
            <a:r>
              <a:rPr kumimoji="1" lang="ja-JP" altLang="en-US" dirty="0"/>
              <a:t>⑥　原因・きっかけの解明</a:t>
            </a:r>
          </a:p>
          <a:p>
            <a:r>
              <a:rPr kumimoji="1" lang="ja-JP" altLang="en-US" dirty="0"/>
              <a:t>「なぜ、クリスマスなのか」の解明　については、</a:t>
            </a:r>
          </a:p>
          <a:p>
            <a:endParaRPr kumimoji="1" lang="ja-JP" altLang="en-US" dirty="0"/>
          </a:p>
          <a:p>
            <a:r>
              <a:rPr kumimoji="1" lang="ja-JP" altLang="en-US" dirty="0"/>
              <a:t>クリスマスイブに、母の家で　クリスマスパーティが　計画されている　ことが判明　→　これに　参加したくない</a:t>
            </a:r>
          </a:p>
          <a:p>
            <a:r>
              <a:rPr kumimoji="1" lang="ja-JP" altLang="en-US" dirty="0"/>
              <a:t>母と　海外生活を　行ったとき、言語の関係で、学校で　学ぶことができなかった。</a:t>
            </a:r>
          </a:p>
          <a:p>
            <a:r>
              <a:rPr kumimoji="1" lang="ja-JP" altLang="en-US" dirty="0"/>
              <a:t>母は、勉強に対して、厳しい</a:t>
            </a:r>
          </a:p>
          <a:p>
            <a:r>
              <a:rPr kumimoji="1" lang="ja-JP" altLang="en-US" dirty="0"/>
              <a:t>→　母が　原因・きっかけ　であることが　判明する　など、</a:t>
            </a:r>
            <a:endParaRPr kumimoji="1" lang="en-US" altLang="ja-JP" dirty="0"/>
          </a:p>
          <a:p>
            <a:r>
              <a:rPr kumimoji="1" lang="ja-JP" altLang="en-US" dirty="0"/>
              <a:t>新たな　情報を　本人等から得ることができた。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238EE-05F2-40C0-9BD7-93123F2990C9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74167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406525" y="639763"/>
            <a:ext cx="4289425" cy="32162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長期にわたる　対応を　続けていますと、状況は　悪い方にも　良い方にも　変化して　いきます</a:t>
            </a:r>
            <a:endParaRPr kumimoji="1" lang="en-US" altLang="ja-JP" dirty="0"/>
          </a:p>
          <a:p>
            <a:r>
              <a:rPr kumimoji="1" lang="ja-JP" altLang="en-US" dirty="0"/>
              <a:t>⑦　祖父が心労で倒れる（入院）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⑧　父が海外から帰国</a:t>
            </a:r>
          </a:p>
          <a:p>
            <a:r>
              <a:rPr kumimoji="1" lang="ja-JP" altLang="en-US" dirty="0"/>
              <a:t>父と　本人が　じっくりと　話す時間を　確保。</a:t>
            </a:r>
          </a:p>
          <a:p>
            <a:r>
              <a:rPr kumimoji="1" lang="ja-JP" altLang="en-US" dirty="0"/>
              <a:t>母の　言いなりに　ならなくてよくなった。</a:t>
            </a:r>
          </a:p>
          <a:p>
            <a:r>
              <a:rPr kumimoji="1" lang="ja-JP" altLang="en-US" dirty="0"/>
              <a:t>クリスマスパーティは、欠席　することに</a:t>
            </a:r>
          </a:p>
          <a:p>
            <a:r>
              <a:rPr kumimoji="1" lang="ja-JP" altLang="en-US" dirty="0"/>
              <a:t>成績や　進学　についても　父が寛容に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238EE-05F2-40C0-9BD7-93123F2990C9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23330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406525" y="639763"/>
            <a:ext cx="4289425" cy="32162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緑色の枠に　記載していること　を中心に　対応を進めました</a:t>
            </a:r>
            <a:endParaRPr kumimoji="1" lang="en-US" altLang="ja-JP" dirty="0"/>
          </a:p>
          <a:p>
            <a:r>
              <a:rPr kumimoji="1" lang="ja-JP" altLang="en-US" dirty="0"/>
              <a:t>本事例では、児童生徒の　希死念慮の　原因や動機には、保護者が　関係していました。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この事例の様に、保護者からの　通報でない　限りは、十分に　情報取集を　行った上での　判断により、保護者との対応の仕方を決めなくてはなりません。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その際　より多くの、関係機関との　連携により、幅広く　情報を　収集したことで　適切な判断ができました。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希死念慮の原因や切っ掛けとなった　ストレスを低減することで、当該の生徒は　無事　中学校を卒業し　進学をすることができました。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238EE-05F2-40C0-9BD7-93123F2990C9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4481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406525" y="639763"/>
            <a:ext cx="4289425" cy="32162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事例１　になります。</a:t>
            </a:r>
            <a:endParaRPr kumimoji="1" lang="en-US" altLang="ja-JP" dirty="0"/>
          </a:p>
          <a:p>
            <a:r>
              <a:rPr kumimoji="1" lang="ja-JP" altLang="en-US" dirty="0"/>
              <a:t>実際にあった　事例を　元に、個人情報等　について　加工し、</a:t>
            </a:r>
            <a:endParaRPr kumimoji="1" lang="en-US" altLang="ja-JP" dirty="0"/>
          </a:p>
          <a:p>
            <a:r>
              <a:rPr kumimoji="1" lang="ja-JP" altLang="en-US" dirty="0"/>
              <a:t>個人を特定　出来ないように　しております。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238EE-05F2-40C0-9BD7-93123F2990C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5851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406525" y="639763"/>
            <a:ext cx="4289425" cy="32162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希死念慮の認知　について　です。</a:t>
            </a:r>
            <a:endParaRPr kumimoji="1" lang="en-US" altLang="ja-JP" dirty="0"/>
          </a:p>
          <a:p>
            <a:r>
              <a:rPr kumimoji="1" lang="ja-JP" altLang="en-US" dirty="0"/>
              <a:t>本人が　</a:t>
            </a:r>
            <a:r>
              <a:rPr kumimoji="1" lang="en-US" altLang="ja-JP" dirty="0"/>
              <a:t>SNS</a:t>
            </a:r>
            <a:r>
              <a:rPr kumimoji="1" lang="ja-JP" altLang="en-US" dirty="0"/>
              <a:t>の　ステータスに　「消えてしまいたい」　との　書き込みを　しました</a:t>
            </a:r>
            <a:endParaRPr kumimoji="1" lang="en-US" altLang="ja-JP" dirty="0"/>
          </a:p>
          <a:p>
            <a:r>
              <a:rPr kumimoji="1" lang="ja-JP" altLang="en-US" dirty="0"/>
              <a:t>それを　発見した　友人が　自身の　保護者と　相談し</a:t>
            </a:r>
            <a:endParaRPr kumimoji="1" lang="en-US" altLang="ja-JP" dirty="0"/>
          </a:p>
          <a:p>
            <a:r>
              <a:rPr kumimoji="1" lang="ja-JP" altLang="en-US" dirty="0"/>
              <a:t>保護者が　学校に　連絡を　してくれました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これにより　学校は　対応を　開始しました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238EE-05F2-40C0-9BD7-93123F2990C9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1628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406525" y="639763"/>
            <a:ext cx="4289425" cy="32162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先ほど確認した　フロー図のとおり、</a:t>
            </a:r>
          </a:p>
          <a:p>
            <a:r>
              <a:rPr kumimoji="1" lang="ja-JP" altLang="en-US" dirty="0"/>
              <a:t>①　情報の　把握</a:t>
            </a:r>
            <a:endParaRPr kumimoji="1" lang="en-US" altLang="ja-JP" dirty="0"/>
          </a:p>
          <a:p>
            <a:r>
              <a:rPr kumimoji="1" lang="ja-JP" altLang="en-US" dirty="0"/>
              <a:t>②　校長への　報告　　校長から　教育委員会へ　報告</a:t>
            </a:r>
            <a:endParaRPr kumimoji="1" lang="en-US" altLang="ja-JP" dirty="0"/>
          </a:p>
          <a:p>
            <a:r>
              <a:rPr kumimoji="1" lang="ja-JP" altLang="en-US" dirty="0"/>
              <a:t>③　校内の　危機対応組織　の招集</a:t>
            </a:r>
            <a:endParaRPr kumimoji="1" lang="en-US" altLang="ja-JP" dirty="0"/>
          </a:p>
          <a:p>
            <a:r>
              <a:rPr kumimoji="1" lang="ja-JP" altLang="en-US" dirty="0"/>
              <a:t>と進めていきます。</a:t>
            </a:r>
            <a:endParaRPr kumimoji="1" lang="en-US" altLang="ja-JP" dirty="0"/>
          </a:p>
          <a:p>
            <a:r>
              <a:rPr kumimoji="1" lang="ja-JP" altLang="en-US" dirty="0"/>
              <a:t>もう少し、詳細に　確認していきます。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238EE-05F2-40C0-9BD7-93123F2990C9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7086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406525" y="639763"/>
            <a:ext cx="4289425" cy="32162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具体的に、学校は　どの様に　情報を　把握したのか　見ていきましょう</a:t>
            </a:r>
            <a:endParaRPr kumimoji="1" lang="en-US" altLang="ja-JP" dirty="0"/>
          </a:p>
          <a:p>
            <a:pPr marL="360363" marR="0" lvl="0" indent="-36036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200" dirty="0"/>
              <a:t>ます、　</a:t>
            </a:r>
            <a:r>
              <a:rPr lang="ja-JP" altLang="en-US" dirty="0"/>
              <a:t>情報をくれた　生徒（友人）の　スマートフォンで　</a:t>
            </a:r>
            <a:r>
              <a:rPr lang="en-US" altLang="ja-JP" dirty="0"/>
              <a:t>SNS</a:t>
            </a:r>
            <a:r>
              <a:rPr lang="ja-JP" altLang="en-US" dirty="0"/>
              <a:t>の　ステータスを　確認しました。</a:t>
            </a:r>
            <a:endParaRPr lang="en-US" altLang="ja-JP" dirty="0"/>
          </a:p>
          <a:p>
            <a:pPr marL="360363" marR="0" lvl="0" indent="-36036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/>
              <a:t>続いて、</a:t>
            </a:r>
            <a:r>
              <a:rPr lang="ja-JP" altLang="en-US" sz="1200" dirty="0">
                <a:solidFill>
                  <a:srgbClr val="C00000"/>
                </a:solidFill>
                <a:effectLst>
                  <a:outerShdw blurRad="25400" dist="38100" dir="2700000" algn="tl">
                    <a:srgbClr val="000000">
                      <a:alpha val="43137"/>
                    </a:srgbClr>
                  </a:outerShdw>
                </a:effectLst>
              </a:rPr>
              <a:t>教育委員会（指導主事）</a:t>
            </a:r>
            <a:r>
              <a:rPr lang="ja-JP" altLang="en-US" sz="1200" dirty="0"/>
              <a:t>への　第一報です　教育委員会からの　支援を期待します。</a:t>
            </a:r>
            <a:endParaRPr lang="en-US" altLang="ja-JP" sz="1200" dirty="0"/>
          </a:p>
          <a:p>
            <a:pPr marL="360363" indent="-360363">
              <a:lnSpc>
                <a:spcPct val="100000"/>
              </a:lnSpc>
              <a:spcBef>
                <a:spcPts val="600"/>
              </a:spcBef>
              <a:buNone/>
            </a:pPr>
            <a:r>
              <a:rPr lang="ja-JP" altLang="en-US" sz="1200" dirty="0">
                <a:solidFill>
                  <a:srgbClr val="C00000"/>
                </a:solidFill>
                <a:effectLst>
                  <a:outerShdw blurRad="25400" dist="38100" dir="2700000" algn="tl">
                    <a:srgbClr val="000000">
                      <a:alpha val="43137"/>
                    </a:srgbClr>
                  </a:outerShdw>
                </a:effectLst>
              </a:rPr>
              <a:t>その間に、小学校からの　引継ぎ内容</a:t>
            </a:r>
            <a:r>
              <a:rPr lang="ja-JP" altLang="en-US" sz="1200" dirty="0"/>
              <a:t>の　再度の確認を　しました。</a:t>
            </a:r>
            <a:endParaRPr lang="en-US" altLang="ja-JP" sz="1200" dirty="0"/>
          </a:p>
          <a:p>
            <a:pPr marL="360363" indent="-360363">
              <a:lnSpc>
                <a:spcPct val="100000"/>
              </a:lnSpc>
              <a:spcBef>
                <a:spcPts val="600"/>
              </a:spcBef>
              <a:buNone/>
            </a:pPr>
            <a:r>
              <a:rPr lang="ja-JP" altLang="en-US" dirty="0"/>
              <a:t>→小学校　高学年で、母と別居し、祖父母との　同居が　始まっています</a:t>
            </a:r>
            <a:endParaRPr lang="en-US" altLang="ja-JP" sz="1200" dirty="0"/>
          </a:p>
          <a:p>
            <a:pPr marL="360363" indent="-360363">
              <a:lnSpc>
                <a:spcPct val="100000"/>
              </a:lnSpc>
              <a:spcBef>
                <a:spcPts val="600"/>
              </a:spcBef>
              <a:buNone/>
            </a:pPr>
            <a:r>
              <a:rPr lang="ja-JP" altLang="en-US" sz="1200" dirty="0"/>
              <a:t>→母の下から　通学していた　</a:t>
            </a:r>
            <a:r>
              <a:rPr lang="ja-JP" altLang="en-US" sz="1200" u="sng" dirty="0"/>
              <a:t>学校で　いじめ</a:t>
            </a:r>
            <a:r>
              <a:rPr lang="ja-JP" altLang="en-US" sz="1200" dirty="0"/>
              <a:t>が　あっため、転校した　との記録</a:t>
            </a:r>
            <a:endParaRPr lang="en-US" altLang="ja-JP" sz="1200" dirty="0"/>
          </a:p>
          <a:p>
            <a:pPr marL="360363" indent="-360363">
              <a:lnSpc>
                <a:spcPct val="100000"/>
              </a:lnSpc>
              <a:spcBef>
                <a:spcPts val="600"/>
              </a:spcBef>
              <a:buNone/>
            </a:pPr>
            <a:r>
              <a:rPr lang="ja-JP" altLang="en-US" dirty="0">
                <a:solidFill>
                  <a:srgbClr val="C00000"/>
                </a:solidFill>
                <a:effectLst>
                  <a:outerShdw blurRad="25400" dist="38100" dir="2700000" algn="tl">
                    <a:srgbClr val="000000">
                      <a:alpha val="43137"/>
                    </a:srgbClr>
                  </a:outerShdw>
                </a:effectLst>
              </a:rPr>
              <a:t>また、</a:t>
            </a:r>
            <a:r>
              <a:rPr lang="zh-TW" altLang="en-US" dirty="0">
                <a:solidFill>
                  <a:srgbClr val="C00000"/>
                </a:solidFill>
                <a:effectLst>
                  <a:outerShdw blurRad="25400" dist="38100" dir="2700000" algn="tl">
                    <a:srgbClr val="000000">
                      <a:alpha val="43137"/>
                    </a:srgbClr>
                  </a:outerShdw>
                </a:effectLst>
              </a:rPr>
              <a:t>要保護児童</a:t>
            </a:r>
            <a:r>
              <a:rPr lang="ja-JP" altLang="en-US" dirty="0">
                <a:solidFill>
                  <a:srgbClr val="C00000"/>
                </a:solidFill>
                <a:effectLst>
                  <a:outerShdw blurRad="25400" dist="38100" dir="2700000" algn="tl">
                    <a:srgbClr val="000000">
                      <a:alpha val="43137"/>
                    </a:srgbClr>
                  </a:outerShdw>
                </a:effectLst>
              </a:rPr>
              <a:t>対策　</a:t>
            </a:r>
            <a:r>
              <a:rPr lang="zh-TW" altLang="en-US" dirty="0">
                <a:solidFill>
                  <a:srgbClr val="C00000"/>
                </a:solidFill>
                <a:effectLst>
                  <a:outerShdw blurRad="25400" dist="38100" dir="2700000" algn="tl">
                    <a:srgbClr val="000000">
                      <a:alpha val="43137"/>
                    </a:srgbClr>
                  </a:outerShdw>
                </a:effectLst>
              </a:rPr>
              <a:t>地域協議会</a:t>
            </a:r>
            <a:r>
              <a:rPr lang="ja-JP" altLang="en-US" dirty="0">
                <a:solidFill>
                  <a:srgbClr val="C00000"/>
                </a:solidFill>
                <a:effectLst>
                  <a:outerShdw blurRad="25400" dist="38100" dir="2700000" algn="tl">
                    <a:srgbClr val="000000">
                      <a:alpha val="43137"/>
                    </a:srgbClr>
                  </a:outerShdw>
                </a:effectLst>
              </a:rPr>
              <a:t>　との連携</a:t>
            </a:r>
            <a:r>
              <a:rPr lang="ja-JP" altLang="en-US" dirty="0"/>
              <a:t>（すなわち　こども家庭支援センターからの　情報収集）</a:t>
            </a:r>
            <a:endParaRPr lang="en-US" altLang="ja-JP" dirty="0"/>
          </a:p>
          <a:p>
            <a:pPr marL="360363" indent="-360363">
              <a:lnSpc>
                <a:spcPct val="100000"/>
              </a:lnSpc>
              <a:spcBef>
                <a:spcPts val="600"/>
              </a:spcBef>
              <a:buNone/>
            </a:pPr>
            <a:r>
              <a:rPr lang="ja-JP" altLang="en-US" dirty="0"/>
              <a:t>→小学校　低学年の時、父と　母が　離婚</a:t>
            </a:r>
            <a:endParaRPr lang="en-US" altLang="ja-JP" dirty="0"/>
          </a:p>
          <a:p>
            <a:pPr marL="360363" indent="-360363">
              <a:lnSpc>
                <a:spcPct val="100000"/>
              </a:lnSpc>
              <a:spcBef>
                <a:spcPts val="600"/>
              </a:spcBef>
              <a:buNone/>
            </a:pPr>
            <a:r>
              <a:rPr lang="ja-JP" altLang="en-US" dirty="0"/>
              <a:t>→離婚後、母と　兄弟と　暮らしていましたが、生活保護を　受給するなど、要保護家庭となる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238EE-05F2-40C0-9BD7-93123F2990C9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2244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406525" y="639763"/>
            <a:ext cx="4289425" cy="32162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④　さらに　詳しく　わかってきました。</a:t>
            </a:r>
            <a:endParaRPr kumimoji="1" lang="en-US" altLang="ja-JP" dirty="0"/>
          </a:p>
          <a:p>
            <a:r>
              <a:rPr kumimoji="1" lang="ja-JP" altLang="en-US" dirty="0"/>
              <a:t>→突然、母の都合により　海外移住　することに　なりました</a:t>
            </a:r>
          </a:p>
          <a:p>
            <a:r>
              <a:rPr kumimoji="1" lang="ja-JP" altLang="en-US" dirty="0"/>
              <a:t>→ここで、要保護児童対策　地域協議会との　関係が　切れて　しまい　ました</a:t>
            </a:r>
          </a:p>
          <a:p>
            <a:endParaRPr kumimoji="1" lang="ja-JP" altLang="en-US" dirty="0"/>
          </a:p>
          <a:p>
            <a:r>
              <a:rPr kumimoji="1" lang="ja-JP" altLang="en-US" dirty="0"/>
              <a:t>⑤転校前の　小学校からも　情報収集を　行いました。</a:t>
            </a:r>
          </a:p>
          <a:p>
            <a:r>
              <a:rPr kumimoji="1" lang="ja-JP" altLang="en-US" dirty="0"/>
              <a:t>→数年前、海外から帰国し　他県のそちらの学校に　編入してきた　とのこと</a:t>
            </a:r>
          </a:p>
          <a:p>
            <a:r>
              <a:rPr kumimoji="1" lang="ja-JP" altLang="en-US" dirty="0"/>
              <a:t>→いじめられた　ときの　具体的　事実として　確認できたものは、校庭での喧嘩　１回のみ　だったそうです。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238EE-05F2-40C0-9BD7-93123F2990C9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1119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406525" y="639763"/>
            <a:ext cx="4289425" cy="32162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支援することも含めて　希死念慮を　知らせてくれた　友人と　直接　話をしました。</a:t>
            </a:r>
            <a:endParaRPr kumimoji="1" lang="en-US" altLang="ja-JP" dirty="0"/>
          </a:p>
          <a:p>
            <a:r>
              <a:rPr kumimoji="1" lang="ja-JP" altLang="en-US" dirty="0"/>
              <a:t>①　スマートフォンを　もってきてもらい、</a:t>
            </a:r>
            <a:r>
              <a:rPr kumimoji="1" lang="en-US" altLang="ja-JP" dirty="0"/>
              <a:t>SNS</a:t>
            </a:r>
            <a:r>
              <a:rPr kumimoji="1" lang="ja-JP" altLang="en-US" dirty="0"/>
              <a:t>の　ステータスを　確認しました</a:t>
            </a:r>
          </a:p>
          <a:p>
            <a:r>
              <a:rPr kumimoji="1" lang="ja-JP" altLang="en-US" dirty="0"/>
              <a:t>②　その他、友人から　最近の　気になる　様子等　について、聞き取りを　行いました。</a:t>
            </a:r>
          </a:p>
          <a:p>
            <a:r>
              <a:rPr kumimoji="1" lang="ja-JP" altLang="en-US" dirty="0"/>
              <a:t>③　さらに、</a:t>
            </a:r>
            <a:r>
              <a:rPr kumimoji="1" lang="en-US" altLang="ja-JP" dirty="0"/>
              <a:t>LINE</a:t>
            </a:r>
            <a:r>
              <a:rPr kumimoji="1" lang="ja-JP" altLang="en-US" dirty="0"/>
              <a:t>でつながっている　他の生徒についても　確認し、その生徒たち　との面談を計画しました。</a:t>
            </a:r>
            <a:endParaRPr kumimoji="1" lang="en-US" altLang="ja-JP" dirty="0"/>
          </a:p>
          <a:p>
            <a:r>
              <a:rPr kumimoji="1" lang="ja-JP" altLang="en-US" dirty="0"/>
              <a:t>もちろん、その生徒たちの　保護者への　許可を得る　ことも　忘れてはなりません</a:t>
            </a:r>
          </a:p>
          <a:p>
            <a:r>
              <a:rPr kumimoji="1" lang="ja-JP" altLang="en-US" dirty="0"/>
              <a:t>④　生徒たちには、学校が　責任をもって　対応することを　伝え、気になること等　があれば、いつでも、相談できること　も伝えました。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238EE-05F2-40C0-9BD7-93123F2990C9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51678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406525" y="639763"/>
            <a:ext cx="4289425" cy="32162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0363" indent="-360363">
              <a:lnSpc>
                <a:spcPct val="100000"/>
              </a:lnSpc>
              <a:spcBef>
                <a:spcPts val="600"/>
              </a:spcBef>
              <a:buNone/>
            </a:pPr>
            <a:r>
              <a:rPr lang="ja-JP" altLang="en-US" dirty="0"/>
              <a:t>本人からの聞き取りです。</a:t>
            </a:r>
            <a:endParaRPr lang="en-US" altLang="ja-JP" dirty="0"/>
          </a:p>
          <a:p>
            <a:pPr marL="360363" indent="-360363">
              <a:lnSpc>
                <a:spcPct val="100000"/>
              </a:lnSpc>
              <a:spcBef>
                <a:spcPts val="600"/>
              </a:spcBef>
              <a:buNone/>
            </a:pPr>
            <a:r>
              <a:rPr lang="ja-JP" altLang="en-US" dirty="0"/>
              <a:t>①　本人との　面談を　担任と　学年主任で行う。</a:t>
            </a:r>
            <a:endParaRPr lang="en-US" altLang="ja-JP" dirty="0"/>
          </a:p>
          <a:p>
            <a:pPr marL="360363" indent="-360363">
              <a:lnSpc>
                <a:spcPct val="100000"/>
              </a:lnSpc>
              <a:spcBef>
                <a:spcPts val="600"/>
              </a:spcBef>
              <a:buNone/>
            </a:pPr>
            <a:r>
              <a:rPr lang="ja-JP" altLang="en-US" dirty="0"/>
              <a:t>②　</a:t>
            </a:r>
            <a:r>
              <a:rPr lang="en-US" altLang="ja-JP" dirty="0"/>
              <a:t>SNS</a:t>
            </a:r>
            <a:r>
              <a:rPr lang="ja-JP" altLang="en-US" dirty="0"/>
              <a:t>の　ステータスへの　書き込みの　内容について　確認をする。</a:t>
            </a:r>
            <a:endParaRPr lang="en-US" altLang="ja-JP" dirty="0"/>
          </a:p>
          <a:p>
            <a:pPr marL="360363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ja-JP" altLang="en-US" dirty="0"/>
              <a:t>学校生活や　家族等のこと　での困り感など　について話をする</a:t>
            </a:r>
            <a:endParaRPr lang="en-US" altLang="ja-JP" dirty="0"/>
          </a:p>
          <a:p>
            <a:pPr marL="360363" indent="-360363">
              <a:lnSpc>
                <a:spcPct val="100000"/>
              </a:lnSpc>
              <a:spcBef>
                <a:spcPts val="600"/>
              </a:spcBef>
              <a:buNone/>
            </a:pPr>
            <a:r>
              <a:rPr lang="ja-JP" altLang="en-US" dirty="0"/>
              <a:t>③　希死念慮について、本人も認める。</a:t>
            </a:r>
            <a:endParaRPr lang="en-US" altLang="ja-JP" dirty="0"/>
          </a:p>
          <a:p>
            <a:pPr marL="360363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ja-JP" altLang="en-US" dirty="0"/>
              <a:t>「クリスマス　までには　消えてしまいたい」</a:t>
            </a:r>
            <a:endParaRPr lang="en-US" altLang="ja-JP" dirty="0"/>
          </a:p>
          <a:p>
            <a:pPr marL="360363" indent="-360363">
              <a:lnSpc>
                <a:spcPct val="100000"/>
              </a:lnSpc>
              <a:spcBef>
                <a:spcPts val="600"/>
              </a:spcBef>
              <a:buNone/>
            </a:pPr>
            <a:r>
              <a:rPr lang="ja-JP" altLang="en-US" dirty="0"/>
              <a:t>④　原因や　そう思った　きっかけ　については、話さない。</a:t>
            </a:r>
            <a:endParaRPr lang="en-US" altLang="ja-JP" dirty="0"/>
          </a:p>
          <a:p>
            <a:pPr marL="360363" indent="-360363">
              <a:lnSpc>
                <a:spcPct val="100000"/>
              </a:lnSpc>
              <a:spcBef>
                <a:spcPts val="600"/>
              </a:spcBef>
              <a:buNone/>
            </a:pPr>
            <a:r>
              <a:rPr lang="ja-JP" altLang="en-US" dirty="0">
                <a:solidFill>
                  <a:schemeClr val="accent5">
                    <a:lumMod val="75000"/>
                  </a:schemeClr>
                </a:solidFill>
                <a:effectLst>
                  <a:outerShdw blurRad="25400" dist="38100" dir="2700000" algn="tl">
                    <a:srgbClr val="000000">
                      <a:alpha val="43137"/>
                    </a:srgbClr>
                  </a:outerShdw>
                </a:effectLst>
              </a:rPr>
              <a:t>⑤　祖父母にも、そう思っていることを　伝えることについては　承諾してくれた。</a:t>
            </a:r>
            <a:endParaRPr lang="en-US" altLang="ja-JP" dirty="0">
              <a:solidFill>
                <a:schemeClr val="accent5">
                  <a:lumMod val="75000"/>
                </a:schemeClr>
              </a:solidFill>
              <a:effectLst>
                <a:outerShdw blurRad="254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0363" indent="-360363">
              <a:lnSpc>
                <a:spcPct val="100000"/>
              </a:lnSpc>
              <a:spcBef>
                <a:spcPts val="600"/>
              </a:spcBef>
              <a:buNone/>
            </a:pPr>
            <a:r>
              <a:rPr lang="ja-JP" altLang="en-US" dirty="0">
                <a:solidFill>
                  <a:schemeClr val="accent5">
                    <a:lumMod val="75000"/>
                  </a:schemeClr>
                </a:solidFill>
                <a:effectLst>
                  <a:outerShdw blurRad="25400" dist="38100" dir="2700000" algn="tl">
                    <a:srgbClr val="000000">
                      <a:alpha val="43137"/>
                    </a:srgbClr>
                  </a:outerShdw>
                </a:effectLst>
              </a:rPr>
              <a:t>　（母については、同居していない　ことなどを　理由に　拒否された）</a:t>
            </a:r>
            <a:endParaRPr lang="en-US" altLang="ja-JP" dirty="0">
              <a:solidFill>
                <a:schemeClr val="accent5">
                  <a:lumMod val="75000"/>
                </a:schemeClr>
              </a:solidFill>
              <a:effectLst>
                <a:outerShdw blurRad="254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0363" indent="-360363">
              <a:lnSpc>
                <a:spcPct val="100000"/>
              </a:lnSpc>
              <a:spcBef>
                <a:spcPts val="600"/>
              </a:spcBef>
              <a:buNone/>
            </a:pPr>
            <a:r>
              <a:rPr lang="ja-JP" altLang="en-US" dirty="0">
                <a:solidFill>
                  <a:schemeClr val="accent5">
                    <a:lumMod val="75000"/>
                  </a:schemeClr>
                </a:solidFill>
                <a:effectLst>
                  <a:outerShdw blurRad="25400" dist="38100" dir="2700000" algn="tl">
                    <a:srgbClr val="000000">
                      <a:alpha val="43137"/>
                    </a:srgbClr>
                  </a:outerShdw>
                </a:effectLst>
              </a:rPr>
              <a:t>⑥　定期的な　スクールカウンセラーとの　面談も　受け入れる。</a:t>
            </a:r>
            <a:endParaRPr lang="en-US" altLang="ja-JP" dirty="0">
              <a:solidFill>
                <a:schemeClr val="accent5">
                  <a:lumMod val="75000"/>
                </a:schemeClr>
              </a:solidFill>
              <a:effectLst>
                <a:outerShdw blurRad="254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238EE-05F2-40C0-9BD7-93123F2990C9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85045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406525" y="639763"/>
            <a:ext cx="4289425" cy="32162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家族（今回は祖父母）との　面談です。</a:t>
            </a:r>
            <a:endParaRPr kumimoji="1" lang="en-US" altLang="ja-JP" dirty="0"/>
          </a:p>
          <a:p>
            <a:r>
              <a:rPr kumimoji="1" lang="ja-JP" altLang="en-US" dirty="0"/>
              <a:t>①　面談を　担任と　学年主任で　行う。</a:t>
            </a:r>
          </a:p>
          <a:p>
            <a:r>
              <a:rPr kumimoji="1" lang="ja-JP" altLang="en-US" dirty="0"/>
              <a:t>②　希死念慮　があることを　伝える。</a:t>
            </a:r>
          </a:p>
          <a:p>
            <a:r>
              <a:rPr kumimoji="1" lang="ja-JP" altLang="en-US" dirty="0"/>
              <a:t>③　原因や　きっかけについては、まだ明らかになっていないこと。</a:t>
            </a:r>
          </a:p>
          <a:p>
            <a:r>
              <a:rPr kumimoji="1" lang="ja-JP" altLang="en-US" dirty="0"/>
              <a:t>④　家庭内の　危険物等の　撤去について</a:t>
            </a:r>
          </a:p>
          <a:p>
            <a:r>
              <a:rPr kumimoji="1" lang="ja-JP" altLang="en-US" dirty="0"/>
              <a:t>⑤　明日　以降の、登下校の　受け渡し</a:t>
            </a:r>
          </a:p>
          <a:p>
            <a:r>
              <a:rPr kumimoji="1" lang="ja-JP" altLang="en-US" dirty="0"/>
              <a:t>（具体的には　他の生徒と　時刻を　少しずらし、祖父母と登校、教員と下校する）</a:t>
            </a:r>
          </a:p>
          <a:p>
            <a:r>
              <a:rPr kumimoji="1" lang="ja-JP" altLang="en-US" dirty="0"/>
              <a:t>⑥　非常の際の　学校側の　連絡先を　お知らせ　しました</a:t>
            </a:r>
          </a:p>
          <a:p>
            <a:r>
              <a:rPr kumimoji="1" lang="ja-JP" altLang="en-US" dirty="0"/>
              <a:t>⑦　スクールカウンセラーとの　定期面談・相談　の設定</a:t>
            </a:r>
          </a:p>
          <a:p>
            <a:r>
              <a:rPr kumimoji="1" lang="ja-JP" altLang="en-US" dirty="0"/>
              <a:t>⑧　医療機関の　受診について</a:t>
            </a:r>
          </a:p>
          <a:p>
            <a:r>
              <a:rPr kumimoji="1" lang="ja-JP" altLang="en-US" dirty="0"/>
              <a:t>★面談終了後、本人と　一緒に下校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E238EE-05F2-40C0-9BD7-93123F2990C9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9104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2630"/>
            <a:ext cx="8229600" cy="634082"/>
          </a:xfrm>
        </p:spPr>
        <p:txBody>
          <a:bodyPr anchor="ctr" anchorCtr="0">
            <a:noAutofit/>
          </a:bodyPr>
          <a:lstStyle>
            <a:lvl1pPr algn="l"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80730"/>
            <a:ext cx="8229600" cy="5145441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defRPr sz="2400"/>
            </a:lvl1pPr>
            <a:lvl2pPr>
              <a:lnSpc>
                <a:spcPct val="110000"/>
              </a:lnSpc>
              <a:defRPr sz="2100"/>
            </a:lvl2pPr>
            <a:lvl3pPr>
              <a:lnSpc>
                <a:spcPct val="110000"/>
              </a:lnSpc>
              <a:defRPr sz="2100"/>
            </a:lvl3pPr>
            <a:lvl4pPr>
              <a:lnSpc>
                <a:spcPct val="110000"/>
              </a:lnSpc>
              <a:defRPr sz="2100"/>
            </a:lvl4pPr>
            <a:lvl5pPr>
              <a:lnSpc>
                <a:spcPct val="110000"/>
              </a:lnSpc>
              <a:defRPr sz="2100"/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11" name="スライド番号プレースホルダー 10">
            <a:extLst>
              <a:ext uri="{FF2B5EF4-FFF2-40B4-BE49-F238E27FC236}">
                <a16:creationId xmlns:a16="http://schemas.microsoft.com/office/drawing/2014/main" id="{6C0A5A9F-3142-7982-C8C9-A5D7399B5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4904" y="645333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2A29CB-BA86-48A6-80E1-CB8750A963B5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EA76DB85-D0BD-16C3-05AB-8C43CAA0CB58}"/>
              </a:ext>
            </a:extLst>
          </p:cNvPr>
          <p:cNvCxnSpPr>
            <a:cxnSpLocks/>
          </p:cNvCxnSpPr>
          <p:nvPr userDrawn="1"/>
        </p:nvCxnSpPr>
        <p:spPr>
          <a:xfrm>
            <a:off x="6922" y="823530"/>
            <a:ext cx="8640000" cy="0"/>
          </a:xfrm>
          <a:prstGeom prst="line">
            <a:avLst/>
          </a:prstGeom>
          <a:ln w="28575">
            <a:solidFill>
              <a:srgbClr val="D1ED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791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 スライド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プレースホルダー 18">
            <a:extLst>
              <a:ext uri="{FF2B5EF4-FFF2-40B4-BE49-F238E27FC236}">
                <a16:creationId xmlns:a16="http://schemas.microsoft.com/office/drawing/2014/main" id="{CC237073-DB9E-B9D0-4447-D20FD7B421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20073" y="156220"/>
            <a:ext cx="3463316" cy="496888"/>
          </a:xfrm>
        </p:spPr>
        <p:txBody>
          <a:bodyPr>
            <a:noAutofit/>
          </a:bodyPr>
          <a:lstStyle>
            <a:lvl1pPr marL="0" indent="0" algn="r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16523" indent="0">
              <a:buNone/>
              <a:defRPr/>
            </a:lvl2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3C72DDB-4BF4-B406-D7D1-2888EF5902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658" y="156220"/>
            <a:ext cx="3463316" cy="58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38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546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1C3FC-9C3B-4A68-835A-BA522C47B64B}" type="datetime1">
              <a:rPr kumimoji="1" lang="ja-JP" altLang="en-US" smtClean="0"/>
              <a:t>2025/4/17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018AB-9B22-4959-92BD-34A975F7FE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8660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2630"/>
            <a:ext cx="8229600" cy="634082"/>
          </a:xfrm>
        </p:spPr>
        <p:txBody>
          <a:bodyPr anchor="ctr" anchorCtr="0">
            <a:noAutofit/>
          </a:bodyPr>
          <a:lstStyle>
            <a:lvl1pPr algn="l"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80730"/>
            <a:ext cx="8229600" cy="5145441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defRPr sz="2400"/>
            </a:lvl1pPr>
            <a:lvl2pPr>
              <a:lnSpc>
                <a:spcPct val="110000"/>
              </a:lnSpc>
              <a:defRPr sz="2100"/>
            </a:lvl2pPr>
            <a:lvl3pPr>
              <a:lnSpc>
                <a:spcPct val="110000"/>
              </a:lnSpc>
              <a:defRPr sz="2100"/>
            </a:lvl3pPr>
            <a:lvl4pPr>
              <a:lnSpc>
                <a:spcPct val="110000"/>
              </a:lnSpc>
              <a:defRPr sz="2100"/>
            </a:lvl4pPr>
            <a:lvl5pPr>
              <a:lnSpc>
                <a:spcPct val="110000"/>
              </a:lnSpc>
              <a:defRPr sz="2100"/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11" name="スライド番号プレースホルダー 10">
            <a:extLst>
              <a:ext uri="{FF2B5EF4-FFF2-40B4-BE49-F238E27FC236}">
                <a16:creationId xmlns:a16="http://schemas.microsoft.com/office/drawing/2014/main" id="{6C0A5A9F-3142-7982-C8C9-A5D7399B5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4904" y="6453337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2A29CB-BA86-48A6-80E1-CB8750A963B5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EA76DB85-D0BD-16C3-05AB-8C43CAA0CB58}"/>
              </a:ext>
            </a:extLst>
          </p:cNvPr>
          <p:cNvCxnSpPr>
            <a:cxnSpLocks/>
          </p:cNvCxnSpPr>
          <p:nvPr userDrawn="1"/>
        </p:nvCxnSpPr>
        <p:spPr>
          <a:xfrm>
            <a:off x="6922" y="823530"/>
            <a:ext cx="8640000" cy="0"/>
          </a:xfrm>
          <a:prstGeom prst="line">
            <a:avLst/>
          </a:prstGeom>
          <a:ln w="28575">
            <a:solidFill>
              <a:srgbClr val="D1ED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81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プレースホルダー 18">
            <a:extLst>
              <a:ext uri="{FF2B5EF4-FFF2-40B4-BE49-F238E27FC236}">
                <a16:creationId xmlns:a16="http://schemas.microsoft.com/office/drawing/2014/main" id="{CC237073-DB9E-B9D0-4447-D20FD7B421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20073" y="156220"/>
            <a:ext cx="3463316" cy="496888"/>
          </a:xfrm>
        </p:spPr>
        <p:txBody>
          <a:bodyPr>
            <a:noAutofit/>
          </a:bodyPr>
          <a:lstStyle>
            <a:lvl1pPr marL="0" indent="0" algn="r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16523" indent="0">
              <a:buNone/>
              <a:defRPr/>
            </a:lvl2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C61787D0-C875-2854-C817-D35532F556E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540531"/>
            <a:ext cx="9143998" cy="17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3305" tIns="31652" rIns="63305" bIns="31652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3306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7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Arial" panose="020B0604020202020204" pitchFamily="34" charset="0"/>
              </a:rPr>
              <a:t>©2024 JSCP</a:t>
            </a:r>
            <a:endParaRPr kumimoji="0" lang="ja-JP" altLang="ja-JP" sz="52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3C72DDB-4BF4-B406-D7D1-2888EF5902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658" y="156220"/>
            <a:ext cx="3463316" cy="58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08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546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31">
                <a:solidFill>
                  <a:schemeClr val="tx1">
                    <a:tint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0A0036-9A5F-47E9-B72A-6D01DA54F8ED}" type="datetime1">
              <a:rPr kumimoji="1" lang="ja-JP" altLang="en-US" sz="83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2025/4/17</a:t>
            </a:fld>
            <a:endParaRPr kumimoji="1" lang="ja-JP" altLang="en-US" sz="831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31">
                <a:solidFill>
                  <a:schemeClr val="tx1">
                    <a:tint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831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1">
                <a:solidFill>
                  <a:schemeClr val="tx1">
                    <a:tint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2A29CB-BA86-48A6-80E1-CB8750A963B5}" type="slidenum">
              <a:rPr kumimoji="1" lang="ja-JP" altLang="en-US" sz="83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831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3254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35" r:id="rId2"/>
    <p:sldLayoutId id="2147483737" r:id="rId3"/>
  </p:sldLayoutIdLst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  <p:hf hdr="0" ftr="0" dt="0"/>
  <p:txStyles>
    <p:titleStyle>
      <a:lvl1pPr algn="ctr" defTabSz="633046" rtl="0" eaLnBrk="1" latinLnBrk="0" hangingPunct="1">
        <a:spcBef>
          <a:spcPct val="0"/>
        </a:spcBef>
        <a:buNone/>
        <a:defRPr kumimoji="1" sz="3000" kern="1200">
          <a:solidFill>
            <a:schemeClr val="tx1">
              <a:lumMod val="75000"/>
              <a:lumOff val="25000"/>
            </a:schemeClr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+mj-cs"/>
        </a:defRPr>
      </a:lvl1pPr>
    </p:titleStyle>
    <p:bodyStyle>
      <a:lvl1pPr marL="237392" indent="-237392" algn="l" defTabSz="633046" rtl="0" eaLnBrk="1" latinLnBrk="0" hangingPunct="1">
        <a:lnSpc>
          <a:spcPct val="110000"/>
        </a:lnSpc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>
              <a:lumMod val="75000"/>
              <a:lumOff val="25000"/>
            </a:schemeClr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+mn-cs"/>
        </a:defRPr>
      </a:lvl1pPr>
      <a:lvl2pPr marL="514351" indent="-197828" algn="l" defTabSz="633046" rtl="0" eaLnBrk="1" latinLnBrk="0" hangingPunct="1">
        <a:lnSpc>
          <a:spcPct val="110000"/>
        </a:lnSpc>
        <a:spcBef>
          <a:spcPct val="20000"/>
        </a:spcBef>
        <a:buFont typeface="Arial" pitchFamily="34" charset="0"/>
        <a:buChar char="–"/>
        <a:defRPr kumimoji="1" sz="2100" kern="1200">
          <a:solidFill>
            <a:schemeClr val="tx1">
              <a:lumMod val="75000"/>
              <a:lumOff val="25000"/>
            </a:schemeClr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+mn-cs"/>
        </a:defRPr>
      </a:lvl2pPr>
      <a:lvl3pPr marL="791308" indent="-158261" algn="l" defTabSz="633046" rtl="0" eaLnBrk="1" latinLnBrk="0" hangingPunct="1">
        <a:lnSpc>
          <a:spcPct val="110000"/>
        </a:lnSpc>
        <a:spcBef>
          <a:spcPct val="20000"/>
        </a:spcBef>
        <a:buFont typeface="Arial" pitchFamily="34" charset="0"/>
        <a:buChar char="•"/>
        <a:defRPr kumimoji="1" sz="1800" kern="1200">
          <a:solidFill>
            <a:schemeClr val="tx1">
              <a:lumMod val="75000"/>
              <a:lumOff val="25000"/>
            </a:schemeClr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+mn-cs"/>
        </a:defRPr>
      </a:lvl3pPr>
      <a:lvl4pPr marL="1107831" indent="-158261" algn="l" defTabSz="633046" rtl="0" eaLnBrk="1" latinLnBrk="0" hangingPunct="1">
        <a:lnSpc>
          <a:spcPct val="110000"/>
        </a:lnSpc>
        <a:spcBef>
          <a:spcPct val="20000"/>
        </a:spcBef>
        <a:buFont typeface="Arial" pitchFamily="34" charset="0"/>
        <a:buChar char="–"/>
        <a:defRPr kumimoji="1" sz="1800" kern="1200">
          <a:solidFill>
            <a:schemeClr val="tx1">
              <a:lumMod val="75000"/>
              <a:lumOff val="25000"/>
            </a:schemeClr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+mn-cs"/>
        </a:defRPr>
      </a:lvl4pPr>
      <a:lvl5pPr marL="1424354" indent="-158261" algn="l" defTabSz="633046" rtl="0" eaLnBrk="1" latinLnBrk="0" hangingPunct="1">
        <a:lnSpc>
          <a:spcPct val="110000"/>
        </a:lnSpc>
        <a:spcBef>
          <a:spcPct val="20000"/>
        </a:spcBef>
        <a:buFont typeface="Arial" pitchFamily="34" charset="0"/>
        <a:buChar char="»"/>
        <a:defRPr kumimoji="1" sz="1800" kern="1200">
          <a:solidFill>
            <a:schemeClr val="tx1">
              <a:lumMod val="75000"/>
              <a:lumOff val="25000"/>
            </a:schemeClr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+mn-cs"/>
        </a:defRPr>
      </a:lvl5pPr>
      <a:lvl6pPr marL="1740877" indent="-158261" algn="l" defTabSz="633046" rtl="0" eaLnBrk="1" latinLnBrk="0" hangingPunct="1">
        <a:spcBef>
          <a:spcPct val="20000"/>
        </a:spcBef>
        <a:buFont typeface="Arial" pitchFamily="34" charset="0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158261" algn="l" defTabSz="633046" rtl="0" eaLnBrk="1" latinLnBrk="0" hangingPunct="1">
        <a:spcBef>
          <a:spcPct val="20000"/>
        </a:spcBef>
        <a:buFont typeface="Arial" pitchFamily="34" charset="0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7pPr>
      <a:lvl8pPr marL="2373923" indent="-158261" algn="l" defTabSz="633046" rtl="0" eaLnBrk="1" latinLnBrk="0" hangingPunct="1">
        <a:spcBef>
          <a:spcPct val="20000"/>
        </a:spcBef>
        <a:buFont typeface="Arial" pitchFamily="34" charset="0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8pPr>
      <a:lvl9pPr marL="2690447" indent="-158261" algn="l" defTabSz="633046" rtl="0" eaLnBrk="1" latinLnBrk="0" hangingPunct="1">
        <a:spcBef>
          <a:spcPct val="20000"/>
        </a:spcBef>
        <a:buFont typeface="Arial" pitchFamily="34" charset="0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1pPr>
      <a:lvl2pPr marL="316523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2pPr>
      <a:lvl3pPr marL="633046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3pPr>
      <a:lvl4pPr marL="949570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4pPr>
      <a:lvl5pPr marL="1266092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5pPr>
      <a:lvl6pPr marL="1582616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6pPr>
      <a:lvl7pPr marL="1899138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7pPr>
      <a:lvl8pPr marL="2215661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8pPr>
      <a:lvl9pPr marL="2532185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31">
                <a:solidFill>
                  <a:schemeClr val="tx1">
                    <a:tint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0A0036-9A5F-47E9-B72A-6D01DA54F8ED}" type="datetime1">
              <a:rPr kumimoji="1" lang="ja-JP" altLang="en-US" sz="83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2025/4/17</a:t>
            </a:fld>
            <a:endParaRPr kumimoji="1" lang="ja-JP" altLang="en-US" sz="831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31">
                <a:solidFill>
                  <a:schemeClr val="tx1">
                    <a:tint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831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1">
                <a:solidFill>
                  <a:schemeClr val="tx1">
                    <a:tint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2A29CB-BA86-48A6-80E1-CB8750A963B5}" type="slidenum">
              <a:rPr kumimoji="1" lang="ja-JP" altLang="en-US" sz="83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831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6738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</p:sldLayoutIdLst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  <p:hf hdr="0" ftr="0" dt="0"/>
  <p:txStyles>
    <p:titleStyle>
      <a:lvl1pPr algn="ctr" defTabSz="633046" rtl="0" eaLnBrk="1" latinLnBrk="0" hangingPunct="1">
        <a:spcBef>
          <a:spcPct val="0"/>
        </a:spcBef>
        <a:buNone/>
        <a:defRPr kumimoji="1" sz="3000" kern="1200">
          <a:solidFill>
            <a:schemeClr val="tx1">
              <a:lumMod val="75000"/>
              <a:lumOff val="25000"/>
            </a:schemeClr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+mj-cs"/>
        </a:defRPr>
      </a:lvl1pPr>
    </p:titleStyle>
    <p:bodyStyle>
      <a:lvl1pPr marL="237392" indent="-237392" algn="l" defTabSz="633046" rtl="0" eaLnBrk="1" latinLnBrk="0" hangingPunct="1">
        <a:lnSpc>
          <a:spcPct val="110000"/>
        </a:lnSpc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>
              <a:lumMod val="75000"/>
              <a:lumOff val="25000"/>
            </a:schemeClr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+mn-cs"/>
        </a:defRPr>
      </a:lvl1pPr>
      <a:lvl2pPr marL="514351" indent="-197828" algn="l" defTabSz="633046" rtl="0" eaLnBrk="1" latinLnBrk="0" hangingPunct="1">
        <a:lnSpc>
          <a:spcPct val="110000"/>
        </a:lnSpc>
        <a:spcBef>
          <a:spcPct val="20000"/>
        </a:spcBef>
        <a:buFont typeface="Arial" pitchFamily="34" charset="0"/>
        <a:buChar char="–"/>
        <a:defRPr kumimoji="1" sz="2100" kern="1200">
          <a:solidFill>
            <a:schemeClr val="tx1">
              <a:lumMod val="75000"/>
              <a:lumOff val="25000"/>
            </a:schemeClr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+mn-cs"/>
        </a:defRPr>
      </a:lvl2pPr>
      <a:lvl3pPr marL="791308" indent="-158261" algn="l" defTabSz="633046" rtl="0" eaLnBrk="1" latinLnBrk="0" hangingPunct="1">
        <a:lnSpc>
          <a:spcPct val="110000"/>
        </a:lnSpc>
        <a:spcBef>
          <a:spcPct val="20000"/>
        </a:spcBef>
        <a:buFont typeface="Arial" pitchFamily="34" charset="0"/>
        <a:buChar char="•"/>
        <a:defRPr kumimoji="1" sz="1800" kern="1200">
          <a:solidFill>
            <a:schemeClr val="tx1">
              <a:lumMod val="75000"/>
              <a:lumOff val="25000"/>
            </a:schemeClr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+mn-cs"/>
        </a:defRPr>
      </a:lvl3pPr>
      <a:lvl4pPr marL="1107831" indent="-158261" algn="l" defTabSz="633046" rtl="0" eaLnBrk="1" latinLnBrk="0" hangingPunct="1">
        <a:lnSpc>
          <a:spcPct val="110000"/>
        </a:lnSpc>
        <a:spcBef>
          <a:spcPct val="20000"/>
        </a:spcBef>
        <a:buFont typeface="Arial" pitchFamily="34" charset="0"/>
        <a:buChar char="–"/>
        <a:defRPr kumimoji="1" sz="1800" kern="1200">
          <a:solidFill>
            <a:schemeClr val="tx1">
              <a:lumMod val="75000"/>
              <a:lumOff val="25000"/>
            </a:schemeClr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+mn-cs"/>
        </a:defRPr>
      </a:lvl4pPr>
      <a:lvl5pPr marL="1424354" indent="-158261" algn="l" defTabSz="633046" rtl="0" eaLnBrk="1" latinLnBrk="0" hangingPunct="1">
        <a:lnSpc>
          <a:spcPct val="110000"/>
        </a:lnSpc>
        <a:spcBef>
          <a:spcPct val="20000"/>
        </a:spcBef>
        <a:buFont typeface="Arial" pitchFamily="34" charset="0"/>
        <a:buChar char="»"/>
        <a:defRPr kumimoji="1" sz="1800" kern="1200">
          <a:solidFill>
            <a:schemeClr val="tx1">
              <a:lumMod val="75000"/>
              <a:lumOff val="25000"/>
            </a:schemeClr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+mn-cs"/>
        </a:defRPr>
      </a:lvl5pPr>
      <a:lvl6pPr marL="1740877" indent="-158261" algn="l" defTabSz="633046" rtl="0" eaLnBrk="1" latinLnBrk="0" hangingPunct="1">
        <a:spcBef>
          <a:spcPct val="20000"/>
        </a:spcBef>
        <a:buFont typeface="Arial" pitchFamily="34" charset="0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158261" algn="l" defTabSz="633046" rtl="0" eaLnBrk="1" latinLnBrk="0" hangingPunct="1">
        <a:spcBef>
          <a:spcPct val="20000"/>
        </a:spcBef>
        <a:buFont typeface="Arial" pitchFamily="34" charset="0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7pPr>
      <a:lvl8pPr marL="2373923" indent="-158261" algn="l" defTabSz="633046" rtl="0" eaLnBrk="1" latinLnBrk="0" hangingPunct="1">
        <a:spcBef>
          <a:spcPct val="20000"/>
        </a:spcBef>
        <a:buFont typeface="Arial" pitchFamily="34" charset="0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8pPr>
      <a:lvl9pPr marL="2690447" indent="-158261" algn="l" defTabSz="633046" rtl="0" eaLnBrk="1" latinLnBrk="0" hangingPunct="1">
        <a:spcBef>
          <a:spcPct val="20000"/>
        </a:spcBef>
        <a:buFont typeface="Arial" pitchFamily="34" charset="0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1pPr>
      <a:lvl2pPr marL="316523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2pPr>
      <a:lvl3pPr marL="633046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3pPr>
      <a:lvl4pPr marL="949570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4pPr>
      <a:lvl5pPr marL="1266092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5pPr>
      <a:lvl6pPr marL="1582616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6pPr>
      <a:lvl7pPr marL="1899138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7pPr>
      <a:lvl8pPr marL="2215661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8pPr>
      <a:lvl9pPr marL="2532185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31">
                <a:solidFill>
                  <a:schemeClr val="tx1">
                    <a:tint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0A0036-9A5F-47E9-B72A-6D01DA54F8ED}" type="datetime1">
              <a:rPr kumimoji="1" lang="ja-JP" altLang="en-US" sz="83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2025/4/17</a:t>
            </a:fld>
            <a:endParaRPr kumimoji="1" lang="ja-JP" altLang="en-US" sz="831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31">
                <a:solidFill>
                  <a:schemeClr val="tx1">
                    <a:tint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831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1">
                <a:solidFill>
                  <a:schemeClr val="tx1">
                    <a:tint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2A29CB-BA86-48A6-80E1-CB8750A963B5}" type="slidenum">
              <a:rPr kumimoji="1" lang="ja-JP" altLang="en-US" sz="831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831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3355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</p:sldLayoutIdLst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  <p:hf hdr="0" ftr="0" dt="0"/>
  <p:txStyles>
    <p:titleStyle>
      <a:lvl1pPr algn="ctr" defTabSz="633046" rtl="0" eaLnBrk="1" latinLnBrk="0" hangingPunct="1">
        <a:spcBef>
          <a:spcPct val="0"/>
        </a:spcBef>
        <a:buNone/>
        <a:defRPr kumimoji="1" sz="3000" kern="1200">
          <a:solidFill>
            <a:schemeClr val="tx1">
              <a:lumMod val="75000"/>
              <a:lumOff val="25000"/>
            </a:schemeClr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+mj-cs"/>
        </a:defRPr>
      </a:lvl1pPr>
    </p:titleStyle>
    <p:bodyStyle>
      <a:lvl1pPr marL="237392" indent="-237392" algn="l" defTabSz="633046" rtl="0" eaLnBrk="1" latinLnBrk="0" hangingPunct="1">
        <a:lnSpc>
          <a:spcPct val="110000"/>
        </a:lnSpc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>
              <a:lumMod val="75000"/>
              <a:lumOff val="25000"/>
            </a:schemeClr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+mn-cs"/>
        </a:defRPr>
      </a:lvl1pPr>
      <a:lvl2pPr marL="514351" indent="-197828" algn="l" defTabSz="633046" rtl="0" eaLnBrk="1" latinLnBrk="0" hangingPunct="1">
        <a:lnSpc>
          <a:spcPct val="110000"/>
        </a:lnSpc>
        <a:spcBef>
          <a:spcPct val="20000"/>
        </a:spcBef>
        <a:buFont typeface="Arial" pitchFamily="34" charset="0"/>
        <a:buChar char="–"/>
        <a:defRPr kumimoji="1" sz="2100" kern="1200">
          <a:solidFill>
            <a:schemeClr val="tx1">
              <a:lumMod val="75000"/>
              <a:lumOff val="25000"/>
            </a:schemeClr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+mn-cs"/>
        </a:defRPr>
      </a:lvl2pPr>
      <a:lvl3pPr marL="791308" indent="-158261" algn="l" defTabSz="633046" rtl="0" eaLnBrk="1" latinLnBrk="0" hangingPunct="1">
        <a:lnSpc>
          <a:spcPct val="110000"/>
        </a:lnSpc>
        <a:spcBef>
          <a:spcPct val="20000"/>
        </a:spcBef>
        <a:buFont typeface="Arial" pitchFamily="34" charset="0"/>
        <a:buChar char="•"/>
        <a:defRPr kumimoji="1" sz="1800" kern="1200">
          <a:solidFill>
            <a:schemeClr val="tx1">
              <a:lumMod val="75000"/>
              <a:lumOff val="25000"/>
            </a:schemeClr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+mn-cs"/>
        </a:defRPr>
      </a:lvl3pPr>
      <a:lvl4pPr marL="1107831" indent="-158261" algn="l" defTabSz="633046" rtl="0" eaLnBrk="1" latinLnBrk="0" hangingPunct="1">
        <a:lnSpc>
          <a:spcPct val="110000"/>
        </a:lnSpc>
        <a:spcBef>
          <a:spcPct val="20000"/>
        </a:spcBef>
        <a:buFont typeface="Arial" pitchFamily="34" charset="0"/>
        <a:buChar char="–"/>
        <a:defRPr kumimoji="1" sz="1800" kern="1200">
          <a:solidFill>
            <a:schemeClr val="tx1">
              <a:lumMod val="75000"/>
              <a:lumOff val="25000"/>
            </a:schemeClr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+mn-cs"/>
        </a:defRPr>
      </a:lvl4pPr>
      <a:lvl5pPr marL="1424354" indent="-158261" algn="l" defTabSz="633046" rtl="0" eaLnBrk="1" latinLnBrk="0" hangingPunct="1">
        <a:lnSpc>
          <a:spcPct val="110000"/>
        </a:lnSpc>
        <a:spcBef>
          <a:spcPct val="20000"/>
        </a:spcBef>
        <a:buFont typeface="Arial" pitchFamily="34" charset="0"/>
        <a:buChar char="»"/>
        <a:defRPr kumimoji="1" sz="1800" kern="1200">
          <a:solidFill>
            <a:schemeClr val="tx1">
              <a:lumMod val="75000"/>
              <a:lumOff val="25000"/>
            </a:schemeClr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+mn-cs"/>
        </a:defRPr>
      </a:lvl5pPr>
      <a:lvl6pPr marL="1740877" indent="-158261" algn="l" defTabSz="633046" rtl="0" eaLnBrk="1" latinLnBrk="0" hangingPunct="1">
        <a:spcBef>
          <a:spcPct val="20000"/>
        </a:spcBef>
        <a:buFont typeface="Arial" pitchFamily="34" charset="0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158261" algn="l" defTabSz="633046" rtl="0" eaLnBrk="1" latinLnBrk="0" hangingPunct="1">
        <a:spcBef>
          <a:spcPct val="20000"/>
        </a:spcBef>
        <a:buFont typeface="Arial" pitchFamily="34" charset="0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7pPr>
      <a:lvl8pPr marL="2373923" indent="-158261" algn="l" defTabSz="633046" rtl="0" eaLnBrk="1" latinLnBrk="0" hangingPunct="1">
        <a:spcBef>
          <a:spcPct val="20000"/>
        </a:spcBef>
        <a:buFont typeface="Arial" pitchFamily="34" charset="0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8pPr>
      <a:lvl9pPr marL="2690447" indent="-158261" algn="l" defTabSz="633046" rtl="0" eaLnBrk="1" latinLnBrk="0" hangingPunct="1">
        <a:spcBef>
          <a:spcPct val="20000"/>
        </a:spcBef>
        <a:buFont typeface="Arial" pitchFamily="34" charset="0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1pPr>
      <a:lvl2pPr marL="316523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2pPr>
      <a:lvl3pPr marL="633046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3pPr>
      <a:lvl4pPr marL="949570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4pPr>
      <a:lvl5pPr marL="1266092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5pPr>
      <a:lvl6pPr marL="1582616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6pPr>
      <a:lvl7pPr marL="1899138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7pPr>
      <a:lvl8pPr marL="2215661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8pPr>
      <a:lvl9pPr marL="2532185" algn="l" defTabSz="633046" rtl="0" eaLnBrk="1" latinLnBrk="0" hangingPunct="1">
        <a:defRPr kumimoji="1" sz="12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pi-pe.co.jp/solution/article/line-solution/411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82DEBDE3-7947-735F-2140-63B1E9FE006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15203" y="1326546"/>
            <a:ext cx="7886700" cy="2413334"/>
          </a:xfrm>
        </p:spPr>
        <p:txBody>
          <a:bodyPr>
            <a:normAutofit/>
          </a:bodyPr>
          <a:lstStyle/>
          <a:p>
            <a:r>
              <a:rPr lang="ja-JP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学校における児童生徒の自殺関連行動発見時の</a:t>
            </a:r>
            <a:r>
              <a:rPr lang="ja-JP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チームとしての対応</a:t>
            </a:r>
            <a:r>
              <a:rPr lang="en-US" altLang="ja-JP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【</a:t>
            </a:r>
            <a:r>
              <a:rPr lang="ja-JP" alt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事例編</a:t>
            </a:r>
            <a:r>
              <a:rPr lang="en-US" altLang="ja-JP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】</a:t>
            </a:r>
            <a:endParaRPr lang="ja-JP" altLang="en-U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4275765A-52A3-BF8D-C2B9-C3DB978CCFA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" y="0"/>
            <a:ext cx="877598" cy="10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スライド番号プレースホルダー 4">
            <a:extLst>
              <a:ext uri="{FF2B5EF4-FFF2-40B4-BE49-F238E27FC236}">
                <a16:creationId xmlns:a16="http://schemas.microsoft.com/office/drawing/2014/main" id="{EF053B88-60A7-19A9-4491-B7C7BDBC6CA4}"/>
              </a:ext>
            </a:extLst>
          </p:cNvPr>
          <p:cNvSpPr txBox="1">
            <a:spLocks/>
          </p:cNvSpPr>
          <p:nvPr/>
        </p:nvSpPr>
        <p:spPr>
          <a:xfrm>
            <a:off x="6974904" y="645333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900" kern="1200">
                <a:solidFill>
                  <a:schemeClr val="tx1">
                    <a:tint val="7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26F011-1D1E-4A20-8193-E3E01D574FB1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9C888E2-1470-F8CD-D21B-6B4952F3D3F0}"/>
              </a:ext>
            </a:extLst>
          </p:cNvPr>
          <p:cNvSpPr txBox="1"/>
          <p:nvPr/>
        </p:nvSpPr>
        <p:spPr>
          <a:xfrm>
            <a:off x="1546412" y="3739880"/>
            <a:ext cx="6051176" cy="23640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180000" tIns="180000" rIns="180000" bIns="180000" rtlCol="0" anchor="t" anchorCtr="0">
            <a:spAutoFit/>
          </a:bodyPr>
          <a:lstStyle/>
          <a:p>
            <a:pPr algn="l"/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こどもたちの危機を発見し、</a:t>
            </a:r>
            <a:endParaRPr kumimoji="1" lang="en-US" altLang="ja-JP" sz="20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algn="l"/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連携可能な関係機関（保護者含め）を招聘し、</a:t>
            </a:r>
            <a:endParaRPr kumimoji="1" lang="en-US" altLang="ja-JP" sz="20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algn="l"/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支援の方針・役割分担を行う。</a:t>
            </a:r>
            <a:endParaRPr lang="en-US" altLang="ja-JP" sz="20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algn="l">
              <a:spcBef>
                <a:spcPts val="1200"/>
              </a:spcBef>
            </a:pPr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支援の経過を共有し、</a:t>
            </a:r>
            <a:endParaRPr kumimoji="1" lang="en-US" altLang="ja-JP" sz="20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algn="l"/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状況に応じて方針・役割分担を修正・変更し、</a:t>
            </a:r>
            <a:endParaRPr lang="en-US" altLang="ja-JP" sz="20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algn="l"/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新たな課題に応じて支援チームを拡充する。</a:t>
            </a:r>
            <a:endParaRPr kumimoji="1" lang="en-US" altLang="ja-JP" sz="20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4729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3FE012B-BDED-44E0-B38E-95563ACA4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98" y="1206228"/>
            <a:ext cx="8354800" cy="1459152"/>
          </a:xfrm>
        </p:spPr>
        <p:txBody>
          <a:bodyPr>
            <a:noAutofit/>
          </a:bodyPr>
          <a:lstStyle/>
          <a:p>
            <a:pPr marL="360363" indent="-360363">
              <a:lnSpc>
                <a:spcPct val="100000"/>
              </a:lnSpc>
              <a:spcBef>
                <a:spcPts val="600"/>
              </a:spcBef>
              <a:buNone/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①面談を担任と学年主任で行う。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0363" indent="-360363">
              <a:lnSpc>
                <a:spcPct val="100000"/>
              </a:lnSpc>
              <a:spcBef>
                <a:spcPts val="600"/>
              </a:spcBef>
              <a:buNone/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②希死念慮があることを伝える。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0363" indent="-360363">
              <a:lnSpc>
                <a:spcPct val="100000"/>
              </a:lnSpc>
              <a:spcBef>
                <a:spcPts val="600"/>
              </a:spcBef>
              <a:buNone/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③原因やきっかけについては、不明。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F66ACD4-DA99-48E1-9A90-9EF54E75F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D803B-8884-45C3-AF20-387E2B4F0567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97C655CA-F7EB-49ED-A714-E4C199B93D9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62877" y="116632"/>
            <a:ext cx="7869151" cy="83347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rgbClr val="572314"/>
                </a:solidFill>
                <a:latin typeface="Trebuchet MS" pitchFamily="34" charset="0"/>
                <a:ea typeface="HG丸ｺﾞｼｯｸM-PRO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rgbClr val="572314"/>
                </a:solidFill>
                <a:latin typeface="Trebuchet MS" pitchFamily="34" charset="0"/>
                <a:ea typeface="HG丸ｺﾞｼｯｸM-PRO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rgbClr val="572314"/>
                </a:solidFill>
                <a:latin typeface="Trebuchet MS" pitchFamily="34" charset="0"/>
                <a:ea typeface="HG丸ｺﾞｼｯｸM-PRO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rgbClr val="572314"/>
                </a:solidFill>
                <a:latin typeface="Trebuchet MS" pitchFamily="34" charset="0"/>
                <a:ea typeface="HG丸ｺﾞｼｯｸM-PRO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300">
                <a:solidFill>
                  <a:srgbClr val="572314"/>
                </a:solidFill>
                <a:latin typeface="Trebuchet MS" pitchFamily="34" charset="0"/>
                <a:ea typeface="HG丸ｺﾞｼｯｸM-PRO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300">
                <a:solidFill>
                  <a:srgbClr val="572314"/>
                </a:solidFill>
                <a:latin typeface="Trebuchet MS" pitchFamily="34" charset="0"/>
                <a:ea typeface="HG丸ｺﾞｼｯｸM-PRO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300">
                <a:solidFill>
                  <a:srgbClr val="572314"/>
                </a:solidFill>
                <a:latin typeface="Trebuchet MS" pitchFamily="34" charset="0"/>
                <a:ea typeface="HG丸ｺﾞｼｯｸM-PRO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300">
                <a:solidFill>
                  <a:srgbClr val="572314"/>
                </a:solidFill>
                <a:latin typeface="Trebuchet MS" pitchFamily="34" charset="0"/>
                <a:ea typeface="HG丸ｺﾞｼｯｸM-PRO" pitchFamily="50" charset="-128"/>
              </a:defRPr>
            </a:lvl9pPr>
            <a:extLst/>
          </a:lstStyle>
          <a:p>
            <a:pPr>
              <a:defRPr/>
            </a:pPr>
            <a:r>
              <a:rPr lang="ja-JP" altLang="en-US" sz="36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情報の共有</a:t>
            </a:r>
            <a:r>
              <a:rPr lang="en-US" altLang="ja-JP" sz="36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〔</a:t>
            </a:r>
            <a:r>
              <a:rPr lang="ja-JP" altLang="en-US" sz="36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祖父母から</a:t>
            </a:r>
            <a:r>
              <a:rPr lang="en-US" altLang="ja-JP" sz="36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〕</a:t>
            </a:r>
            <a:r>
              <a:rPr lang="ja-JP" altLang="en-US" sz="36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＋</a:t>
            </a:r>
            <a:r>
              <a:rPr lang="ja-JP" altLang="en-US" sz="3600" kern="100" dirty="0">
                <a:solidFill>
                  <a:srgbClr val="C00000"/>
                </a:solidFill>
                <a:effectLst>
                  <a:outerShdw blurRad="254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保護者支援</a:t>
            </a:r>
            <a:endParaRPr lang="ja-JP" altLang="en-US" dirty="0">
              <a:solidFill>
                <a:srgbClr val="C00000"/>
              </a:solidFill>
              <a:effectLst>
                <a:outerShdw blurRad="254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" name="コンテンツ プレースホルダー 2">
            <a:extLst>
              <a:ext uri="{FF2B5EF4-FFF2-40B4-BE49-F238E27FC236}">
                <a16:creationId xmlns:a16="http://schemas.microsoft.com/office/drawing/2014/main" id="{713E41C1-904D-FCE0-8045-F9B5DB7D953F}"/>
              </a:ext>
            </a:extLst>
          </p:cNvPr>
          <p:cNvSpPr txBox="1">
            <a:spLocks/>
          </p:cNvSpPr>
          <p:nvPr/>
        </p:nvSpPr>
        <p:spPr>
          <a:xfrm>
            <a:off x="394600" y="4812280"/>
            <a:ext cx="8354800" cy="16789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37392" indent="-237392" algn="l" defTabSz="633046" rtl="0" eaLnBrk="1" latinLnBrk="0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defRPr>
            </a:lvl1pPr>
            <a:lvl2pPr marL="514351" indent="-197828" algn="l" defTabSz="633046" rtl="0" eaLnBrk="1" latinLnBrk="0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–"/>
              <a:defRPr kumimoji="1"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defRPr>
            </a:lvl2pPr>
            <a:lvl3pPr marL="791308" indent="-158261" algn="l" defTabSz="633046" rtl="0" eaLnBrk="1" latinLnBrk="0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  <a:defRPr kumimoji="1"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defRPr>
            </a:lvl3pPr>
            <a:lvl4pPr marL="1107831" indent="-158261" algn="l" defTabSz="633046" rtl="0" eaLnBrk="1" latinLnBrk="0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–"/>
              <a:defRPr kumimoji="1"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defRPr>
            </a:lvl4pPr>
            <a:lvl5pPr marL="1424354" indent="-158261" algn="l" defTabSz="633046" rtl="0" eaLnBrk="1" latinLnBrk="0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»"/>
              <a:defRPr kumimoji="1"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defRPr>
            </a:lvl5pPr>
            <a:lvl6pPr marL="1740877" indent="-158261" algn="l" defTabSz="63304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-158261" algn="l" defTabSz="63304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923" indent="-158261" algn="l" defTabSz="63304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47" indent="-158261" algn="l" defTabSz="63304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60363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ja-JP" altLang="en-US" sz="2800" dirty="0">
                <a:solidFill>
                  <a:srgbClr val="C00000"/>
                </a:solidFill>
                <a:effectLst>
                  <a:outerShdw blurRad="25400" dist="38100" dir="2700000" algn="tl">
                    <a:srgbClr val="000000">
                      <a:alpha val="43137"/>
                    </a:srgbClr>
                  </a:outerShdw>
                </a:effectLst>
              </a:rPr>
              <a:t>⑦スクールカウンセラーとの定期面談・相談の設定</a:t>
            </a:r>
            <a:endParaRPr lang="en-US" altLang="ja-JP" sz="2800" dirty="0">
              <a:solidFill>
                <a:srgbClr val="C00000"/>
              </a:solidFill>
              <a:effectLst>
                <a:outerShdw blurRad="254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0363" indent="-360363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ja-JP" altLang="en-US" sz="2800" dirty="0">
                <a:solidFill>
                  <a:srgbClr val="C00000"/>
                </a:solidFill>
                <a:effectLst>
                  <a:outerShdw blurRad="25400" dist="38100" dir="2700000" algn="tl">
                    <a:srgbClr val="000000">
                      <a:alpha val="43137"/>
                    </a:srgbClr>
                  </a:outerShdw>
                </a:effectLst>
              </a:rPr>
              <a:t>⑧医療機関の受診について</a:t>
            </a:r>
            <a:endParaRPr lang="en-US" altLang="ja-JP" sz="2800" dirty="0">
              <a:solidFill>
                <a:srgbClr val="C00000"/>
              </a:solidFill>
              <a:effectLst>
                <a:outerShdw blurRad="254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0363" indent="-360363" algn="ctr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ja-JP" altLang="en-US" sz="2800" dirty="0">
                <a:effectLst>
                  <a:outerShdw blurRad="25400" dist="38100" dir="2700000" algn="tl">
                    <a:srgbClr val="000000">
                      <a:alpha val="43137"/>
                    </a:srgbClr>
                  </a:outerShdw>
                </a:effectLst>
              </a:rPr>
              <a:t>★面談終了後、本人と一緒に下校</a:t>
            </a:r>
            <a:endParaRPr lang="en-US" altLang="ja-JP" sz="2800" dirty="0">
              <a:effectLst>
                <a:outerShdw blurRad="254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0363" indent="-360363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endParaRPr lang="en-US" altLang="ja-JP" sz="2800" dirty="0"/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DDA881E2-33D7-F59C-0C63-84E0DDD832F6}"/>
              </a:ext>
            </a:extLst>
          </p:cNvPr>
          <p:cNvSpPr txBox="1">
            <a:spLocks/>
          </p:cNvSpPr>
          <p:nvPr/>
        </p:nvSpPr>
        <p:spPr>
          <a:xfrm>
            <a:off x="394600" y="2702775"/>
            <a:ext cx="8354800" cy="19978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37392" indent="-237392" algn="l" defTabSz="633046" rtl="0" eaLnBrk="1" latinLnBrk="0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defRPr>
            </a:lvl1pPr>
            <a:lvl2pPr marL="514351" indent="-197828" algn="l" defTabSz="633046" rtl="0" eaLnBrk="1" latinLnBrk="0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–"/>
              <a:defRPr kumimoji="1"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defRPr>
            </a:lvl2pPr>
            <a:lvl3pPr marL="791308" indent="-158261" algn="l" defTabSz="633046" rtl="0" eaLnBrk="1" latinLnBrk="0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  <a:defRPr kumimoji="1"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defRPr>
            </a:lvl3pPr>
            <a:lvl4pPr marL="1107831" indent="-158261" algn="l" defTabSz="633046" rtl="0" eaLnBrk="1" latinLnBrk="0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–"/>
              <a:defRPr kumimoji="1"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defRPr>
            </a:lvl4pPr>
            <a:lvl5pPr marL="1424354" indent="-158261" algn="l" defTabSz="633046" rtl="0" eaLnBrk="1" latinLnBrk="0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»"/>
              <a:defRPr kumimoji="1"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defRPr>
            </a:lvl5pPr>
            <a:lvl6pPr marL="1740877" indent="-158261" algn="l" defTabSz="63304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-158261" algn="l" defTabSz="63304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923" indent="-158261" algn="l" defTabSz="63304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47" indent="-158261" algn="l" defTabSz="63304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60363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ja-JP" altLang="en-US" sz="2800" dirty="0">
                <a:solidFill>
                  <a:srgbClr val="0070C0"/>
                </a:solidFill>
              </a:rPr>
              <a:t>④家庭内の危険物等の撤去</a:t>
            </a:r>
            <a:endParaRPr lang="en-US" altLang="ja-JP" sz="2800" dirty="0">
              <a:solidFill>
                <a:srgbClr val="0070C0"/>
              </a:solidFill>
            </a:endParaRPr>
          </a:p>
          <a:p>
            <a:pPr marL="360363" indent="-360363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ja-JP" altLang="en-US" sz="2800" dirty="0">
                <a:solidFill>
                  <a:srgbClr val="0070C0"/>
                </a:solidFill>
              </a:rPr>
              <a:t>⑤明日以降の、登下校の受け渡し</a:t>
            </a:r>
            <a:endParaRPr lang="en-US" altLang="ja-JP" sz="2800" dirty="0">
              <a:solidFill>
                <a:srgbClr val="0070C0"/>
              </a:solidFill>
            </a:endParaRPr>
          </a:p>
          <a:p>
            <a:pPr marL="360363" indent="0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ja-JP" altLang="en-US" sz="2800" dirty="0">
                <a:solidFill>
                  <a:srgbClr val="0070C0"/>
                </a:solidFill>
              </a:rPr>
              <a:t>（時刻を少しずらし、祖父母と登校、教員と下校）</a:t>
            </a:r>
            <a:endParaRPr lang="en-US" altLang="ja-JP" sz="2800" dirty="0">
              <a:solidFill>
                <a:srgbClr val="0070C0"/>
              </a:solidFill>
            </a:endParaRPr>
          </a:p>
          <a:p>
            <a:pPr marL="360363" indent="-360363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ja-JP" altLang="en-US" sz="2800" dirty="0">
                <a:solidFill>
                  <a:srgbClr val="0070C0"/>
                </a:solidFill>
              </a:rPr>
              <a:t>⑥非常の際の連絡先（学校側）の通知</a:t>
            </a:r>
            <a:endParaRPr lang="en-US" altLang="ja-JP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03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CDCC64-2A6C-9CCA-4F87-7DA5606F2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957" y="5698"/>
            <a:ext cx="8229600" cy="1008635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児童生徒の自殺関連行動を</a:t>
            </a:r>
            <a:r>
              <a:rPr kumimoji="1"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発見した際の初動対応　</a:t>
            </a:r>
            <a:r>
              <a:rPr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つ</a:t>
            </a:r>
            <a:r>
              <a:rPr kumimoji="1"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づき①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605DED0-1A1D-364D-7036-4A6C8EB71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59386" y="6329722"/>
            <a:ext cx="2133600" cy="365125"/>
          </a:xfrm>
        </p:spPr>
        <p:txBody>
          <a:bodyPr/>
          <a:lstStyle/>
          <a:p>
            <a:fld id="{C026F011-1D1E-4A20-8193-E3E01D574FB1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64BA92C2-14DA-98C8-85FE-A4A88DB4F733}"/>
              </a:ext>
            </a:extLst>
          </p:cNvPr>
          <p:cNvSpPr/>
          <p:nvPr/>
        </p:nvSpPr>
        <p:spPr>
          <a:xfrm>
            <a:off x="241412" y="1273698"/>
            <a:ext cx="2366682" cy="45084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sz="2000" kern="100" dirty="0">
                <a:solidFill>
                  <a:srgbClr val="000000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校長へ迅速に報告</a:t>
            </a:r>
            <a:endParaRPr lang="ja-JP" sz="3200" kern="100" dirty="0"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9" name="矢印: 下 8">
            <a:extLst>
              <a:ext uri="{FF2B5EF4-FFF2-40B4-BE49-F238E27FC236}">
                <a16:creationId xmlns:a16="http://schemas.microsoft.com/office/drawing/2014/main" id="{E9557CB9-2D16-40D3-B273-9826966C5937}"/>
              </a:ext>
            </a:extLst>
          </p:cNvPr>
          <p:cNvSpPr/>
          <p:nvPr/>
        </p:nvSpPr>
        <p:spPr>
          <a:xfrm>
            <a:off x="1095188" y="1822048"/>
            <a:ext cx="329565" cy="210400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10" name="矢印: 右 9">
            <a:extLst>
              <a:ext uri="{FF2B5EF4-FFF2-40B4-BE49-F238E27FC236}">
                <a16:creationId xmlns:a16="http://schemas.microsoft.com/office/drawing/2014/main" id="{803116CC-06A6-03A0-4B33-AD65877027F8}"/>
              </a:ext>
            </a:extLst>
          </p:cNvPr>
          <p:cNvSpPr/>
          <p:nvPr/>
        </p:nvSpPr>
        <p:spPr>
          <a:xfrm>
            <a:off x="2665663" y="1221232"/>
            <a:ext cx="3354137" cy="546078"/>
          </a:xfrm>
          <a:prstGeom prst="right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sz="1400" kern="10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校長による報告（第一報）</a:t>
            </a:r>
            <a:endParaRPr lang="ja-JP" sz="2400" kern="100" dirty="0"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CA13DA49-1496-CADD-F9C2-E69D7BE4B59E}"/>
              </a:ext>
            </a:extLst>
          </p:cNvPr>
          <p:cNvSpPr/>
          <p:nvPr/>
        </p:nvSpPr>
        <p:spPr>
          <a:xfrm>
            <a:off x="6141028" y="1184424"/>
            <a:ext cx="2303723" cy="62992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sz="2000" kern="10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教育委員会</a:t>
            </a:r>
            <a:r>
              <a:rPr lang="ja-JP" altLang="en-US" sz="2000" kern="10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事務局</a:t>
            </a:r>
            <a:endParaRPr lang="en-US" altLang="ja-JP" sz="2000" kern="100" dirty="0"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pPr algn="ctr"/>
            <a:r>
              <a:rPr lang="ja-JP" altLang="en-US" sz="1400" kern="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（指導主事へ）</a:t>
            </a:r>
            <a:endParaRPr lang="ja-JP" sz="1200" kern="100" dirty="0"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14FF9485-7083-1E2C-0E4A-6A982874A04A}"/>
              </a:ext>
            </a:extLst>
          </p:cNvPr>
          <p:cNvGrpSpPr/>
          <p:nvPr/>
        </p:nvGrpSpPr>
        <p:grpSpPr>
          <a:xfrm>
            <a:off x="209587" y="2094088"/>
            <a:ext cx="4546562" cy="2164148"/>
            <a:chOff x="0" y="-8059"/>
            <a:chExt cx="2947201" cy="1945513"/>
          </a:xfrm>
        </p:grpSpPr>
        <p:sp>
          <p:nvSpPr>
            <p:cNvPr id="19" name="テキスト ボックス 3">
              <a:extLst>
                <a:ext uri="{FF2B5EF4-FFF2-40B4-BE49-F238E27FC236}">
                  <a16:creationId xmlns:a16="http://schemas.microsoft.com/office/drawing/2014/main" id="{F704882F-60F1-4781-F101-A62DECD45473}"/>
                </a:ext>
              </a:extLst>
            </p:cNvPr>
            <p:cNvSpPr txBox="1"/>
            <p:nvPr/>
          </p:nvSpPr>
          <p:spPr>
            <a:xfrm>
              <a:off x="0" y="-8059"/>
              <a:ext cx="2947201" cy="409495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ja-JP" altLang="en-US" sz="2400" kern="100" dirty="0">
                  <a:effectLst/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Times New Roman" panose="02020603050405020304" pitchFamily="18" charset="0"/>
                </a:rPr>
                <a:t>校内の危機対応組織の招集</a:t>
              </a:r>
              <a:endParaRPr lang="ja-JP" sz="2400" kern="10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endParaRPr>
            </a:p>
          </p:txBody>
        </p:sp>
        <p:sp>
          <p:nvSpPr>
            <p:cNvPr id="20" name="テキスト ボックス 3">
              <a:extLst>
                <a:ext uri="{FF2B5EF4-FFF2-40B4-BE49-F238E27FC236}">
                  <a16:creationId xmlns:a16="http://schemas.microsoft.com/office/drawing/2014/main" id="{386879D1-A4F4-7185-5BDA-2CB516E7DDE3}"/>
                </a:ext>
              </a:extLst>
            </p:cNvPr>
            <p:cNvSpPr txBox="1"/>
            <p:nvPr/>
          </p:nvSpPr>
          <p:spPr>
            <a:xfrm>
              <a:off x="0" y="415083"/>
              <a:ext cx="2947201" cy="1522371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srgbClr val="0070C0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88900" indent="-88900" algn="l"/>
              <a:r>
                <a:rPr lang="ja-JP" altLang="en-US" sz="1200" kern="100" dirty="0">
                  <a:effectLst/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Times New Roman" panose="02020603050405020304" pitchFamily="18" charset="0"/>
                </a:rPr>
                <a:t>・生徒指導主事・教育相談担当、学年主任、担任、養護教諭、生徒と関りの深い教員、スクールカウンセラー等による協議</a:t>
              </a:r>
            </a:p>
            <a:p>
              <a:pPr marL="88900" indent="-88900" algn="l"/>
              <a:r>
                <a:rPr lang="ja-JP" altLang="en-US" sz="1200" kern="1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Times New Roman" panose="02020603050405020304" pitchFamily="18" charset="0"/>
                </a:rPr>
                <a:t>・</a:t>
              </a:r>
              <a:r>
                <a:rPr lang="ja-JP" altLang="en-US" sz="1200" kern="100" dirty="0">
                  <a:effectLst/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Times New Roman" panose="02020603050405020304" pitchFamily="18" charset="0"/>
                </a:rPr>
                <a:t>必要に応じて緊急ケース会議の実施</a:t>
              </a:r>
              <a:endParaRPr lang="en-US" altLang="ja-JP" sz="1200" kern="10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endParaRPr>
            </a:p>
            <a:p>
              <a:pPr marL="88900" indent="-88900" algn="l">
                <a:spcBef>
                  <a:spcPts val="600"/>
                </a:spcBef>
                <a:spcAft>
                  <a:spcPts val="600"/>
                </a:spcAft>
              </a:pPr>
              <a:r>
                <a:rPr lang="ja-JP" altLang="en-US" sz="1400" u="sng" kern="100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Times New Roman" panose="02020603050405020304" pitchFamily="18" charset="0"/>
                </a:rPr>
                <a:t>①事実関係の確実な把握</a:t>
              </a:r>
              <a:endParaRPr lang="en-US" altLang="ja-JP" sz="1400" u="sng" kern="1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Times New Roman" panose="02020603050405020304" pitchFamily="18" charset="0"/>
              </a:endParaRPr>
            </a:p>
            <a:p>
              <a:pPr marL="88900" indent="90488" algn="l"/>
              <a:r>
                <a:rPr lang="ja-JP" altLang="en-US" sz="1200" kern="100" dirty="0">
                  <a:effectLst/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Times New Roman" panose="02020603050405020304" pitchFamily="18" charset="0"/>
                </a:rPr>
                <a:t>◆多方面からの情報収集</a:t>
              </a:r>
            </a:p>
            <a:p>
              <a:pPr marL="88900" indent="269875" algn="l"/>
              <a:r>
                <a:rPr lang="ja-JP" altLang="en-US" sz="1200" kern="100" dirty="0">
                  <a:effectLst/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Times New Roman" panose="02020603050405020304" pitchFamily="18" charset="0"/>
                </a:rPr>
                <a:t>→聞き取りの他、アンケートの記述や作文、制作物</a:t>
              </a:r>
            </a:p>
            <a:p>
              <a:pPr marL="88900" indent="90488" algn="l"/>
              <a:r>
                <a:rPr lang="ja-JP" altLang="en-US" sz="1200" kern="100" dirty="0">
                  <a:effectLst/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Times New Roman" panose="02020603050405020304" pitchFamily="18" charset="0"/>
                </a:rPr>
                <a:t>◆いじめの有無</a:t>
              </a:r>
            </a:p>
            <a:p>
              <a:pPr marL="88900" indent="90488" algn="l"/>
              <a:r>
                <a:rPr lang="ja-JP" altLang="en-US" sz="1200" kern="100" dirty="0">
                  <a:effectLst/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Times New Roman" panose="02020603050405020304" pitchFamily="18" charset="0"/>
                </a:rPr>
                <a:t>◆教師の指導内容</a:t>
              </a:r>
            </a:p>
            <a:p>
              <a:pPr marL="88900" indent="-88900" algn="l">
                <a:spcBef>
                  <a:spcPts val="600"/>
                </a:spcBef>
              </a:pPr>
              <a:endParaRPr lang="ja-JP" altLang="en-US" sz="1400" kern="10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吹き出し: 左矢印 23">
            <a:extLst>
              <a:ext uri="{FF2B5EF4-FFF2-40B4-BE49-F238E27FC236}">
                <a16:creationId xmlns:a16="http://schemas.microsoft.com/office/drawing/2014/main" id="{CC47D03B-C748-0E2F-7548-5C77CD683603}"/>
              </a:ext>
            </a:extLst>
          </p:cNvPr>
          <p:cNvSpPr/>
          <p:nvPr/>
        </p:nvSpPr>
        <p:spPr>
          <a:xfrm>
            <a:off x="4501186" y="2768738"/>
            <a:ext cx="3011235" cy="996440"/>
          </a:xfrm>
          <a:prstGeom prst="leftArrowCallout">
            <a:avLst>
              <a:gd name="adj1" fmla="val 15595"/>
              <a:gd name="adj2" fmla="val 18496"/>
              <a:gd name="adj3" fmla="val 18476"/>
              <a:gd name="adj4" fmla="val 80810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65405" indent="-141605" algn="l"/>
            <a:r>
              <a:rPr lang="ja-JP" sz="1400" kern="10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・スーパーバイザー派遣検討</a:t>
            </a:r>
          </a:p>
          <a:p>
            <a:pPr marL="65405" indent="-141605" algn="l"/>
            <a:r>
              <a:rPr lang="ja-JP" sz="1400" kern="10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・情報共有</a:t>
            </a:r>
          </a:p>
          <a:p>
            <a:pPr marL="65405" indent="-141605" algn="l"/>
            <a:r>
              <a:rPr lang="ja-JP" sz="1400" kern="10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・助言</a:t>
            </a:r>
          </a:p>
          <a:p>
            <a:pPr marL="65405" indent="-141605" algn="l"/>
            <a:r>
              <a:rPr lang="ja-JP" sz="1400" kern="10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・関係機関との連携</a:t>
            </a:r>
          </a:p>
        </p:txBody>
      </p:sp>
      <p:sp>
        <p:nvSpPr>
          <p:cNvPr id="25" name="矢印: 下 24">
            <a:extLst>
              <a:ext uri="{FF2B5EF4-FFF2-40B4-BE49-F238E27FC236}">
                <a16:creationId xmlns:a16="http://schemas.microsoft.com/office/drawing/2014/main" id="{BA312601-D471-7A2A-E356-A9C430D5A7B3}"/>
              </a:ext>
            </a:extLst>
          </p:cNvPr>
          <p:cNvSpPr/>
          <p:nvPr/>
        </p:nvSpPr>
        <p:spPr>
          <a:xfrm rot="1095098">
            <a:off x="6744816" y="1952549"/>
            <a:ext cx="329565" cy="650453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65405" indent="-141605"/>
            <a:endParaRPr lang="ja-JP" altLang="en-US" sz="1400" kern="10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3" name="テキスト ボックス 3">
            <a:extLst>
              <a:ext uri="{FF2B5EF4-FFF2-40B4-BE49-F238E27FC236}">
                <a16:creationId xmlns:a16="http://schemas.microsoft.com/office/drawing/2014/main" id="{AE8964C3-E3F2-97A9-AD7C-A00B93BA78F1}"/>
              </a:ext>
            </a:extLst>
          </p:cNvPr>
          <p:cNvSpPr txBox="1"/>
          <p:nvPr/>
        </p:nvSpPr>
        <p:spPr>
          <a:xfrm>
            <a:off x="209587" y="4477372"/>
            <a:ext cx="4546562" cy="982134"/>
          </a:xfrm>
          <a:prstGeom prst="rect">
            <a:avLst/>
          </a:prstGeom>
          <a:solidFill>
            <a:schemeClr val="lt1"/>
          </a:solidFill>
          <a:ln w="6350">
            <a:solidFill>
              <a:srgbClr val="0070C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8900" indent="-88900" algn="l">
              <a:spcBef>
                <a:spcPts val="600"/>
              </a:spcBef>
              <a:spcAft>
                <a:spcPts val="600"/>
              </a:spcAft>
            </a:pPr>
            <a:r>
              <a:rPr lang="ja-JP" altLang="en-US" sz="1400" u="sng" kern="1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  <a:cs typeface="Times New Roman" panose="02020603050405020304" pitchFamily="18" charset="0"/>
              </a:rPr>
              <a:t>②緊急対策会議の実施</a:t>
            </a:r>
            <a:endParaRPr lang="en-US" altLang="ja-JP" sz="1400" u="sng" kern="1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  <a:cs typeface="Times New Roman" panose="02020603050405020304" pitchFamily="18" charset="0"/>
            </a:endParaRPr>
          </a:p>
          <a:p>
            <a:pPr marL="88900" indent="90488" algn="l"/>
            <a:r>
              <a:rPr lang="ja-JP" altLang="en-US" sz="1200" kern="10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◆収集することができた情報の共有</a:t>
            </a:r>
            <a:endParaRPr lang="en-US" altLang="ja-JP" sz="1200" kern="100" dirty="0"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pPr marL="88900" indent="90488" algn="l"/>
            <a:r>
              <a:rPr lang="en-US" altLang="ja-JP" sz="1200" kern="10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※</a:t>
            </a:r>
            <a:r>
              <a:rPr lang="ja-JP" altLang="en-US" sz="1200" kern="10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いじめの有無</a:t>
            </a:r>
          </a:p>
          <a:p>
            <a:pPr marL="88900" indent="90488" algn="l"/>
            <a:r>
              <a:rPr lang="en-US" altLang="ja-JP" sz="1200" kern="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※</a:t>
            </a:r>
            <a:r>
              <a:rPr lang="ja-JP" altLang="en-US" sz="1200" kern="10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教師の指導内容</a:t>
            </a:r>
            <a:endParaRPr lang="en-US" altLang="ja-JP" sz="1200" kern="100" dirty="0"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8FFDBE39-BF45-DB66-07D3-DCC32CFA3F4F}"/>
              </a:ext>
            </a:extLst>
          </p:cNvPr>
          <p:cNvGrpSpPr/>
          <p:nvPr/>
        </p:nvGrpSpPr>
        <p:grpSpPr>
          <a:xfrm>
            <a:off x="134470" y="5529474"/>
            <a:ext cx="8552329" cy="1011648"/>
            <a:chOff x="134470" y="5529474"/>
            <a:chExt cx="8552329" cy="1011648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4BFA44F1-F232-14F3-C3A7-5FDEA866A997}"/>
                </a:ext>
              </a:extLst>
            </p:cNvPr>
            <p:cNvSpPr/>
            <p:nvPr/>
          </p:nvSpPr>
          <p:spPr>
            <a:xfrm>
              <a:off x="134470" y="5701553"/>
              <a:ext cx="8552329" cy="839569"/>
            </a:xfrm>
            <a:prstGeom prst="rect">
              <a:avLst/>
            </a:prstGeom>
            <a:noFill/>
            <a:ln w="28575">
              <a:solidFill>
                <a:srgbClr val="0070C0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四角形: 角を丸くする 25">
              <a:extLst>
                <a:ext uri="{FF2B5EF4-FFF2-40B4-BE49-F238E27FC236}">
                  <a16:creationId xmlns:a16="http://schemas.microsoft.com/office/drawing/2014/main" id="{9EF6B286-59DC-00ED-7862-8D5A524622F6}"/>
                </a:ext>
              </a:extLst>
            </p:cNvPr>
            <p:cNvSpPr/>
            <p:nvPr/>
          </p:nvSpPr>
          <p:spPr>
            <a:xfrm>
              <a:off x="200639" y="5529474"/>
              <a:ext cx="2448226" cy="365125"/>
            </a:xfrm>
            <a:prstGeom prst="roundRect">
              <a:avLst>
                <a:gd name="adj" fmla="val 50000"/>
              </a:avLst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0" rIns="9144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ja-JP" sz="1600" kern="100" dirty="0">
                  <a:effectLst/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Times New Roman" panose="02020603050405020304" pitchFamily="18" charset="0"/>
                </a:rPr>
                <a:t>★具体的対応策の決定</a:t>
              </a:r>
              <a:endParaRPr lang="ja-JP" sz="2000" kern="10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endParaRPr>
            </a:p>
          </p:txBody>
        </p:sp>
        <p:sp>
          <p:nvSpPr>
            <p:cNvPr id="27" name="四角形: 角を丸くする 26">
              <a:extLst>
                <a:ext uri="{FF2B5EF4-FFF2-40B4-BE49-F238E27FC236}">
                  <a16:creationId xmlns:a16="http://schemas.microsoft.com/office/drawing/2014/main" id="{F2F4A7E6-7E3B-1A28-71A7-7EF417421C37}"/>
                </a:ext>
              </a:extLst>
            </p:cNvPr>
            <p:cNvSpPr/>
            <p:nvPr/>
          </p:nvSpPr>
          <p:spPr>
            <a:xfrm>
              <a:off x="200639" y="6000433"/>
              <a:ext cx="2448226" cy="376237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ja-JP" altLang="en-US" sz="1600" kern="100" dirty="0">
                  <a:effectLst/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Times New Roman" panose="02020603050405020304" pitchFamily="18" charset="0"/>
                </a:rPr>
                <a:t>当該児童生徒への対応</a:t>
              </a:r>
              <a:endParaRPr lang="ja-JP" sz="1600" kern="10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endParaRPr>
            </a:p>
          </p:txBody>
        </p:sp>
        <p:sp>
          <p:nvSpPr>
            <p:cNvPr id="28" name="四角形: 角を丸くする 27">
              <a:extLst>
                <a:ext uri="{FF2B5EF4-FFF2-40B4-BE49-F238E27FC236}">
                  <a16:creationId xmlns:a16="http://schemas.microsoft.com/office/drawing/2014/main" id="{083B18B3-2717-7116-D252-36FD8394B4C2}"/>
                </a:ext>
              </a:extLst>
            </p:cNvPr>
            <p:cNvSpPr/>
            <p:nvPr/>
          </p:nvSpPr>
          <p:spPr>
            <a:xfrm>
              <a:off x="2784898" y="5994794"/>
              <a:ext cx="3115665" cy="376237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ja-JP" altLang="en-US" sz="1600" kern="100" dirty="0">
                  <a:effectLst/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Times New Roman" panose="02020603050405020304" pitchFamily="18" charset="0"/>
                </a:rPr>
                <a:t>当該児童生徒の保護</a:t>
              </a:r>
              <a:r>
                <a:rPr lang="ja-JP" altLang="en-US" sz="1600" kern="1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Times New Roman" panose="02020603050405020304" pitchFamily="18" charset="0"/>
                </a:rPr>
                <a:t>者</a:t>
              </a:r>
              <a:r>
                <a:rPr lang="ja-JP" altLang="en-US" sz="1600" kern="100" dirty="0">
                  <a:effectLst/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Times New Roman" panose="02020603050405020304" pitchFamily="18" charset="0"/>
                </a:rPr>
                <a:t>への対応</a:t>
              </a:r>
              <a:endParaRPr lang="ja-JP" sz="1600" kern="10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endParaRPr>
            </a:p>
          </p:txBody>
        </p:sp>
        <p:sp>
          <p:nvSpPr>
            <p:cNvPr id="29" name="四角形: 角を丸くする 28">
              <a:extLst>
                <a:ext uri="{FF2B5EF4-FFF2-40B4-BE49-F238E27FC236}">
                  <a16:creationId xmlns:a16="http://schemas.microsoft.com/office/drawing/2014/main" id="{54B06E44-F189-6130-0851-07B835CBB5B3}"/>
                </a:ext>
              </a:extLst>
            </p:cNvPr>
            <p:cNvSpPr/>
            <p:nvPr/>
          </p:nvSpPr>
          <p:spPr>
            <a:xfrm>
              <a:off x="6141028" y="5994794"/>
              <a:ext cx="2448226" cy="376237"/>
            </a:xfrm>
            <a:prstGeom prst="roundRect">
              <a:avLst>
                <a:gd name="adj" fmla="val 50000"/>
              </a:avLst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ja-JP" altLang="en-US" sz="1600" kern="1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Times New Roman" panose="02020603050405020304" pitchFamily="18" charset="0"/>
                </a:rPr>
                <a:t>周囲の</a:t>
              </a:r>
              <a:r>
                <a:rPr lang="ja-JP" altLang="en-US" sz="1600" kern="100" dirty="0">
                  <a:effectLst/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Times New Roman" panose="02020603050405020304" pitchFamily="18" charset="0"/>
                </a:rPr>
                <a:t>児童生徒の対応</a:t>
              </a:r>
              <a:endParaRPr lang="ja-JP" sz="1600" kern="10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図 3">
            <a:extLst>
              <a:ext uri="{FF2B5EF4-FFF2-40B4-BE49-F238E27FC236}">
                <a16:creationId xmlns:a16="http://schemas.microsoft.com/office/drawing/2014/main" id="{A1EC962E-ADF9-AB98-FA1F-0D26C01CE1B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" y="0"/>
            <a:ext cx="877598" cy="10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173268E-0936-0515-450B-27203CEF38E3}"/>
              </a:ext>
            </a:extLst>
          </p:cNvPr>
          <p:cNvSpPr txBox="1"/>
          <p:nvPr/>
        </p:nvSpPr>
        <p:spPr>
          <a:xfrm>
            <a:off x="2965449" y="4551477"/>
            <a:ext cx="17907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kumimoji="1" lang="en-US" altLang="ja-JP" sz="1600" b="1" u="sng" dirty="0">
                <a:solidFill>
                  <a:srgbClr val="C00000"/>
                </a:solidFill>
                <a:latin typeface="+mn-ea"/>
              </a:rPr>
              <a:t>※</a:t>
            </a:r>
            <a:r>
              <a:rPr kumimoji="1" lang="ja-JP" altLang="en-US" sz="1600" b="1" u="sng" dirty="0">
                <a:solidFill>
                  <a:srgbClr val="C00000"/>
                </a:solidFill>
                <a:latin typeface="+mn-ea"/>
              </a:rPr>
              <a:t>必要に応じて</a:t>
            </a:r>
            <a:endParaRPr kumimoji="1" lang="en-US" altLang="ja-JP" sz="1600" b="1" u="sng" dirty="0">
              <a:solidFill>
                <a:srgbClr val="C00000"/>
              </a:solidFill>
              <a:latin typeface="+mn-ea"/>
            </a:endParaRPr>
          </a:p>
          <a:p>
            <a:pPr marL="180975" algn="l"/>
            <a:r>
              <a:rPr kumimoji="1" lang="ja-JP" altLang="en-US" sz="1600" b="1" u="sng" dirty="0">
                <a:solidFill>
                  <a:srgbClr val="C00000"/>
                </a:solidFill>
                <a:latin typeface="+mn-ea"/>
              </a:rPr>
              <a:t>外部機関を招聘</a:t>
            </a:r>
          </a:p>
        </p:txBody>
      </p:sp>
    </p:spTree>
    <p:extLst>
      <p:ext uri="{BB962C8B-B14F-4D97-AF65-F5344CB8AC3E}">
        <p14:creationId xmlns:p14="http://schemas.microsoft.com/office/powerpoint/2010/main" val="181045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416521-6F1F-7F22-99BB-6DE800CA0E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F403898C-41A2-7FE1-14C5-C0461C812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454"/>
            <a:ext cx="8229600" cy="650395"/>
          </a:xfrm>
        </p:spPr>
        <p:txBody>
          <a:bodyPr/>
          <a:lstStyle/>
          <a:p>
            <a:r>
              <a:rPr lang="ja-JP" altLang="en-US" dirty="0"/>
              <a:t>緊急支援会議でのポイント</a:t>
            </a:r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CC686BA8-F843-2A34-7BF0-4DC5E6D009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420456"/>
              </p:ext>
            </p:extLst>
          </p:nvPr>
        </p:nvGraphicFramePr>
        <p:xfrm>
          <a:off x="251637" y="669848"/>
          <a:ext cx="8640726" cy="596486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952847">
                  <a:extLst>
                    <a:ext uri="{9D8B030D-6E8A-4147-A177-3AD203B41FA5}">
                      <a16:colId xmlns:a16="http://schemas.microsoft.com/office/drawing/2014/main" val="1809444206"/>
                    </a:ext>
                  </a:extLst>
                </a:gridCol>
                <a:gridCol w="6687879">
                  <a:extLst>
                    <a:ext uri="{9D8B030D-6E8A-4147-A177-3AD203B41FA5}">
                      <a16:colId xmlns:a16="http://schemas.microsoft.com/office/drawing/2014/main" val="4051521546"/>
                    </a:ext>
                  </a:extLst>
                </a:gridCol>
              </a:tblGrid>
              <a:tr h="4733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0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ポイント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0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誰が中心になって行うのか（連携先）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4378134"/>
                  </a:ext>
                </a:extLst>
              </a:tr>
              <a:tr h="91526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本人のケア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770518"/>
                  </a:ext>
                </a:extLst>
              </a:tr>
              <a:tr h="91526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医療連携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644502"/>
                  </a:ext>
                </a:extLst>
              </a:tr>
              <a:tr h="91526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家庭の支援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576210"/>
                  </a:ext>
                </a:extLst>
              </a:tr>
              <a:tr h="91526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周囲の生徒のケア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910458"/>
                  </a:ext>
                </a:extLst>
              </a:tr>
              <a:tr h="915261">
                <a:tc>
                  <a:txBody>
                    <a:bodyPr/>
                    <a:lstStyle/>
                    <a:p>
                      <a:pPr algn="ctr"/>
                      <a:endParaRPr kumimoji="1" lang="ja-JP" altLang="en-US" sz="2400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4751244"/>
                  </a:ext>
                </a:extLst>
              </a:tr>
              <a:tr h="91526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その他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67744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400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94ADA2-2C5F-A05D-0E11-D47E0DA782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9DCD590-5744-4406-6942-814B687D9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6717" y="4818973"/>
            <a:ext cx="5311933" cy="2739537"/>
          </a:xfrm>
        </p:spPr>
        <p:txBody>
          <a:bodyPr>
            <a:noAutofit/>
          </a:bodyPr>
          <a:lstStyle/>
          <a:p>
            <a:pPr marL="360363" indent="1701800">
              <a:lnSpc>
                <a:spcPct val="100000"/>
              </a:lnSpc>
              <a:spcBef>
                <a:spcPts val="600"/>
              </a:spcBef>
              <a:buNone/>
            </a:pPr>
            <a:r>
              <a:rPr lang="ja-JP" altLang="en-US" sz="1400" dirty="0"/>
              <a:t>　</a:t>
            </a:r>
            <a:endParaRPr lang="en-US" altLang="ja-JP" sz="1400" dirty="0">
              <a:effectLst>
                <a:outerShdw blurRad="254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0363" indent="-360363">
              <a:lnSpc>
                <a:spcPct val="100000"/>
              </a:lnSpc>
              <a:spcBef>
                <a:spcPts val="600"/>
              </a:spcBef>
              <a:buNone/>
            </a:pPr>
            <a:endParaRPr lang="en-US" altLang="ja-JP" sz="1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49E4D21-FA47-B812-81BC-03B0C92A1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D803B-8884-45C3-AF20-387E2B4F0567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4D8233AA-53F8-1C6F-DCA7-E0F9E6190E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2047" y="116632"/>
            <a:ext cx="8713694" cy="833474"/>
          </a:xfrm>
          <a:prstGeom prst="rect">
            <a:avLst/>
          </a:prstGeom>
        </p:spPr>
        <p:txBody>
          <a:bodyPr anchor="ctr">
            <a:normAutofit fontScale="9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rgbClr val="572314"/>
                </a:solidFill>
                <a:latin typeface="Trebuchet MS" pitchFamily="34" charset="0"/>
                <a:ea typeface="HG丸ｺﾞｼｯｸM-PRO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rgbClr val="572314"/>
                </a:solidFill>
                <a:latin typeface="Trebuchet MS" pitchFamily="34" charset="0"/>
                <a:ea typeface="HG丸ｺﾞｼｯｸM-PRO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rgbClr val="572314"/>
                </a:solidFill>
                <a:latin typeface="Trebuchet MS" pitchFamily="34" charset="0"/>
                <a:ea typeface="HG丸ｺﾞｼｯｸM-PRO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rgbClr val="572314"/>
                </a:solidFill>
                <a:latin typeface="Trebuchet MS" pitchFamily="34" charset="0"/>
                <a:ea typeface="HG丸ｺﾞｼｯｸM-PRO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300">
                <a:solidFill>
                  <a:srgbClr val="572314"/>
                </a:solidFill>
                <a:latin typeface="Trebuchet MS" pitchFamily="34" charset="0"/>
                <a:ea typeface="HG丸ｺﾞｼｯｸM-PRO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300">
                <a:solidFill>
                  <a:srgbClr val="572314"/>
                </a:solidFill>
                <a:latin typeface="Trebuchet MS" pitchFamily="34" charset="0"/>
                <a:ea typeface="HG丸ｺﾞｼｯｸM-PRO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300">
                <a:solidFill>
                  <a:srgbClr val="572314"/>
                </a:solidFill>
                <a:latin typeface="Trebuchet MS" pitchFamily="34" charset="0"/>
                <a:ea typeface="HG丸ｺﾞｼｯｸM-PRO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300">
                <a:solidFill>
                  <a:srgbClr val="572314"/>
                </a:solidFill>
                <a:latin typeface="Trebuchet MS" pitchFamily="34" charset="0"/>
                <a:ea typeface="HG丸ｺﾞｼｯｸM-PRO" pitchFamily="50" charset="-128"/>
              </a:defRPr>
            </a:lvl9pPr>
            <a:extLst/>
          </a:lstStyle>
          <a:p>
            <a:pPr defTabSz="914400">
              <a:defRPr/>
            </a:pPr>
            <a:r>
              <a:rPr lang="ja-JP" altLang="en-US" sz="36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外部機関との緊急対策会議　</a:t>
            </a:r>
            <a:r>
              <a:rPr lang="ja-JP" altLang="en-US" sz="2000" u="sng" kern="100" dirty="0">
                <a:solidFill>
                  <a:srgbClr val="C00000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＜課題の明確化と役割分担＞</a:t>
            </a:r>
            <a:endParaRPr lang="ja-JP" altLang="en-US" sz="2000" u="sng" dirty="0">
              <a:solidFill>
                <a:srgbClr val="C0000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281CE91-A610-9237-EFA9-FC5D389C4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443" y="3555108"/>
            <a:ext cx="2226456" cy="236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8F1456EC-9471-FD12-09BE-C93F48FAA1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327290"/>
              </p:ext>
            </p:extLst>
          </p:nvPr>
        </p:nvGraphicFramePr>
        <p:xfrm>
          <a:off x="387928" y="997198"/>
          <a:ext cx="3315335" cy="3749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15335">
                  <a:extLst>
                    <a:ext uri="{9D8B030D-6E8A-4147-A177-3AD203B41FA5}">
                      <a16:colId xmlns:a16="http://schemas.microsoft.com/office/drawing/2014/main" val="5167226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6330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000" dirty="0"/>
                        <a:t>①本人のケア　</a:t>
                      </a:r>
                      <a:endParaRPr lang="en-US" altLang="ja-JP" sz="2000" dirty="0"/>
                    </a:p>
                    <a:p>
                      <a:pPr marL="0" marR="0" lvl="0" indent="0" algn="l" defTabSz="6330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20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23625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sz="2000" dirty="0"/>
                        <a:t>②医療へのつなぎ　</a:t>
                      </a:r>
                      <a:endParaRPr kumimoji="1" lang="ja-JP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04738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sz="2000" dirty="0"/>
                        <a:t>③家庭に対する支援　</a:t>
                      </a:r>
                      <a:endParaRPr kumimoji="1" lang="ja-JP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2473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sz="2000" dirty="0"/>
                        <a:t>④他の生徒のケア　</a:t>
                      </a:r>
                      <a:endParaRPr kumimoji="1" lang="ja-JP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0481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sz="2000" dirty="0"/>
                        <a:t>⑤本人のこだわりの強さ</a:t>
                      </a:r>
                      <a:endParaRPr lang="en-US" altLang="ja-JP" sz="2000" dirty="0"/>
                    </a:p>
                    <a:p>
                      <a:r>
                        <a:rPr kumimoji="1" lang="ja-JP" altLang="en-US" sz="2000" dirty="0"/>
                        <a:t>　　</a:t>
                      </a:r>
                      <a:r>
                        <a:rPr kumimoji="1" lang="zh-TW" altLang="en-US" sz="2000" dirty="0"/>
                        <a:t>／発達障害？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725220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60363" indent="-360363">
                        <a:lnSpc>
                          <a:spcPct val="10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ja-JP" altLang="en-US" sz="20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⑥</a:t>
                      </a:r>
                      <a:r>
                        <a:rPr lang="ja-JP" altLang="en-US" sz="2000" u="sng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254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原因・きっかけの解明</a:t>
                      </a:r>
                      <a:endParaRPr lang="en-US" altLang="ja-JP" sz="2000" u="sng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254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360363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ja-JP" altLang="en-US" sz="2000" u="sng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254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「なぜ、クリスマスなのか」</a:t>
                      </a:r>
                      <a:endParaRPr lang="en-US" altLang="ja-JP" sz="2000" u="sng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254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360363" indent="0">
                        <a:lnSpc>
                          <a:spcPct val="10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ja-JP" altLang="en-US" sz="2000" u="sng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254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の解明</a:t>
                      </a:r>
                      <a:endParaRPr lang="en-US" altLang="ja-JP" sz="2000" u="sng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254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77293757"/>
                  </a:ext>
                </a:extLst>
              </a:tr>
            </a:tbl>
          </a:graphicData>
        </a:graphic>
      </p:graphicFrame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7374E73E-8365-C45E-F86A-CA4C3C8C0D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444522"/>
              </p:ext>
            </p:extLst>
          </p:nvPr>
        </p:nvGraphicFramePr>
        <p:xfrm>
          <a:off x="3703263" y="1050637"/>
          <a:ext cx="3839688" cy="2174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39688">
                  <a:extLst>
                    <a:ext uri="{9D8B030D-6E8A-4147-A177-3AD203B41FA5}">
                      <a16:colId xmlns:a16="http://schemas.microsoft.com/office/drawing/2014/main" val="10932718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6330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dirty="0"/>
                        <a:t>→　祖父母と</a:t>
                      </a:r>
                      <a:r>
                        <a:rPr lang="ja-JP" altLang="en-US" sz="1800" dirty="0">
                          <a:solidFill>
                            <a:srgbClr val="0070C0"/>
                          </a:solidFill>
                        </a:rPr>
                        <a:t>担任</a:t>
                      </a:r>
                      <a:r>
                        <a:rPr lang="en-US" altLang="ja-JP" sz="1800" dirty="0">
                          <a:solidFill>
                            <a:srgbClr val="0070C0"/>
                          </a:solidFill>
                        </a:rPr>
                        <a:t>/</a:t>
                      </a:r>
                      <a:r>
                        <a:rPr lang="ja-JP" altLang="en-US" sz="1800" dirty="0">
                          <a:solidFill>
                            <a:srgbClr val="0070C0"/>
                          </a:solidFill>
                        </a:rPr>
                        <a:t>学年主任</a:t>
                      </a:r>
                      <a:endParaRPr lang="ja-JP" altLang="en-US" sz="1800" dirty="0"/>
                    </a:p>
                    <a:p>
                      <a:pPr marL="0" marR="0" lvl="0" indent="0" algn="l" defTabSz="6330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dirty="0"/>
                        <a:t>→　</a:t>
                      </a:r>
                      <a:r>
                        <a:rPr lang="ja-JP" altLang="en-US" sz="1800" dirty="0">
                          <a:solidFill>
                            <a:srgbClr val="C00000"/>
                          </a:solidFill>
                          <a:effectLst>
                            <a:outerShdw blurRad="254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スクールカウンセラー</a:t>
                      </a:r>
                      <a:r>
                        <a:rPr lang="ja-JP" altLang="en-US" sz="1800" dirty="0"/>
                        <a:t>との定期面談</a:t>
                      </a:r>
                      <a:endParaRPr lang="en-US" altLang="ja-JP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23625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sz="2000" dirty="0"/>
                        <a:t>→　</a:t>
                      </a:r>
                      <a:r>
                        <a:rPr lang="ja-JP" altLang="en-US" sz="2000" dirty="0">
                          <a:solidFill>
                            <a:srgbClr val="C00000"/>
                          </a:solidFill>
                          <a:effectLst>
                            <a:outerShdw blurRad="254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保健所・保健師</a:t>
                      </a:r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04738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330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000" dirty="0"/>
                        <a:t>→　</a:t>
                      </a:r>
                      <a:r>
                        <a:rPr lang="zh-TW" altLang="en-US" sz="2000" dirty="0">
                          <a:solidFill>
                            <a:srgbClr val="C00000"/>
                          </a:solidFill>
                          <a:effectLst>
                            <a:outerShdw blurRad="254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要保護児童</a:t>
                      </a:r>
                      <a:r>
                        <a:rPr lang="ja-JP" altLang="en-US" sz="2000" dirty="0">
                          <a:solidFill>
                            <a:srgbClr val="C00000"/>
                          </a:solidFill>
                          <a:effectLst>
                            <a:outerShdw blurRad="254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対策</a:t>
                      </a:r>
                      <a:r>
                        <a:rPr lang="zh-TW" altLang="en-US" sz="2000" dirty="0">
                          <a:solidFill>
                            <a:srgbClr val="C00000"/>
                          </a:solidFill>
                          <a:effectLst>
                            <a:outerShdw blurRad="254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地域協議会</a:t>
                      </a:r>
                      <a:endParaRPr kumimoji="1" lang="ja-JP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2473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330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dirty="0"/>
                        <a:t>→　</a:t>
                      </a:r>
                      <a:r>
                        <a:rPr lang="ja-JP" altLang="en-US" sz="1800" dirty="0">
                          <a:solidFill>
                            <a:srgbClr val="0070C0"/>
                          </a:solidFill>
                        </a:rPr>
                        <a:t>学年の教員</a:t>
                      </a:r>
                      <a:endParaRPr lang="en-US" altLang="ja-JP" sz="18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0481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60363" indent="-360363">
                        <a:lnSpc>
                          <a:spcPct val="100000"/>
                        </a:lnSpc>
                        <a:spcBef>
                          <a:spcPts val="600"/>
                        </a:spcBef>
                        <a:buNone/>
                      </a:pPr>
                      <a:r>
                        <a:rPr lang="ja-JP" altLang="en-US" sz="1800" dirty="0"/>
                        <a:t>→　</a:t>
                      </a:r>
                      <a:r>
                        <a:rPr lang="ja-JP" altLang="en-US" sz="1800" dirty="0">
                          <a:solidFill>
                            <a:srgbClr val="C00000"/>
                          </a:solidFill>
                          <a:effectLst>
                            <a:outerShdw blurRad="254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教育委員会特別支援教育係</a:t>
                      </a:r>
                      <a:endParaRPr lang="en-US" altLang="ja-JP" sz="1800" dirty="0">
                        <a:solidFill>
                          <a:srgbClr val="C00000"/>
                        </a:solidFill>
                        <a:effectLst>
                          <a:outerShdw blurRad="254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72522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004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9ECC21-F951-6DDD-EEBE-3B920EA45B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3F1878F-E5EB-D82A-A41D-6CDE67124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D803B-8884-45C3-AF20-387E2B4F0567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4BC3739B-B03E-BD28-830E-0C91D2E47FC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0398" y="108557"/>
            <a:ext cx="6899169" cy="83347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rgbClr val="572314"/>
                </a:solidFill>
                <a:latin typeface="Trebuchet MS" pitchFamily="34" charset="0"/>
                <a:ea typeface="HG丸ｺﾞｼｯｸM-PRO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rgbClr val="572314"/>
                </a:solidFill>
                <a:latin typeface="Trebuchet MS" pitchFamily="34" charset="0"/>
                <a:ea typeface="HG丸ｺﾞｼｯｸM-PRO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rgbClr val="572314"/>
                </a:solidFill>
                <a:latin typeface="Trebuchet MS" pitchFamily="34" charset="0"/>
                <a:ea typeface="HG丸ｺﾞｼｯｸM-PRO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rgbClr val="572314"/>
                </a:solidFill>
                <a:latin typeface="Trebuchet MS" pitchFamily="34" charset="0"/>
                <a:ea typeface="HG丸ｺﾞｼｯｸM-PRO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300">
                <a:solidFill>
                  <a:srgbClr val="572314"/>
                </a:solidFill>
                <a:latin typeface="Trebuchet MS" pitchFamily="34" charset="0"/>
                <a:ea typeface="HG丸ｺﾞｼｯｸM-PRO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300">
                <a:solidFill>
                  <a:srgbClr val="572314"/>
                </a:solidFill>
                <a:latin typeface="Trebuchet MS" pitchFamily="34" charset="0"/>
                <a:ea typeface="HG丸ｺﾞｼｯｸM-PRO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300">
                <a:solidFill>
                  <a:srgbClr val="572314"/>
                </a:solidFill>
                <a:latin typeface="Trebuchet MS" pitchFamily="34" charset="0"/>
                <a:ea typeface="HG丸ｺﾞｼｯｸM-PRO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300">
                <a:solidFill>
                  <a:srgbClr val="572314"/>
                </a:solidFill>
                <a:latin typeface="Trebuchet MS" pitchFamily="34" charset="0"/>
                <a:ea typeface="HG丸ｺﾞｼｯｸM-PRO" pitchFamily="50" charset="-128"/>
              </a:defRPr>
            </a:lvl9pPr>
            <a:extLst/>
          </a:lstStyle>
          <a:p>
            <a:pPr defTabSz="914400">
              <a:defRPr/>
            </a:pPr>
            <a:r>
              <a:rPr lang="ja-JP" altLang="en-US" sz="32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緊急対策会議（その後の進捗管理）</a:t>
            </a:r>
            <a:endParaRPr lang="ja-JP" altLang="en-US" sz="40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2D10D3D-D712-7BF7-8935-0BCAE0EF0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443" y="3555108"/>
            <a:ext cx="2226456" cy="236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148D6C4B-6B8F-9410-235F-787D3281D5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53339"/>
              </p:ext>
            </p:extLst>
          </p:nvPr>
        </p:nvGraphicFramePr>
        <p:xfrm>
          <a:off x="387928" y="997198"/>
          <a:ext cx="3315335" cy="2895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15335">
                  <a:extLst>
                    <a:ext uri="{9D8B030D-6E8A-4147-A177-3AD203B41FA5}">
                      <a16:colId xmlns:a16="http://schemas.microsoft.com/office/drawing/2014/main" val="5167226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6330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000" dirty="0"/>
                        <a:t>①本人のケア　</a:t>
                      </a:r>
                      <a:endParaRPr lang="en-US" altLang="ja-JP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23625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sz="2000" dirty="0"/>
                        <a:t>②医療へのつなぎ　</a:t>
                      </a:r>
                      <a:endParaRPr kumimoji="1" lang="ja-JP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04738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sz="2000" dirty="0"/>
                        <a:t>③家庭に対する支援　</a:t>
                      </a:r>
                      <a:endParaRPr lang="en-US" altLang="ja-JP" sz="2000" dirty="0"/>
                    </a:p>
                    <a:p>
                      <a:endParaRPr kumimoji="1" lang="en-US" altLang="ja-JP" sz="2000" dirty="0"/>
                    </a:p>
                    <a:p>
                      <a:endParaRPr kumimoji="1" lang="ja-JP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2473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sz="2000" dirty="0"/>
                        <a:t>④他の生徒のケア　</a:t>
                      </a:r>
                      <a:endParaRPr kumimoji="1" lang="ja-JP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0481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sz="2000" dirty="0"/>
                        <a:t>⑤本人のこだわりの強さ</a:t>
                      </a:r>
                      <a:endParaRPr lang="en-US" altLang="ja-JP" sz="2000" dirty="0"/>
                    </a:p>
                    <a:p>
                      <a:pPr marL="0" marR="0" lvl="0" indent="0" algn="l" defTabSz="63304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000" dirty="0"/>
                        <a:t>　　／発達障害？</a:t>
                      </a:r>
                      <a:endParaRPr lang="en-US" altLang="ja-JP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72522018"/>
                  </a:ext>
                </a:extLst>
              </a:tr>
            </a:tbl>
          </a:graphicData>
        </a:graphic>
      </p:graphicFrame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EF5647F-3633-D96E-C433-BF0DDDAE8E3A}"/>
              </a:ext>
            </a:extLst>
          </p:cNvPr>
          <p:cNvSpPr txBox="1"/>
          <p:nvPr/>
        </p:nvSpPr>
        <p:spPr>
          <a:xfrm>
            <a:off x="3661557" y="1040390"/>
            <a:ext cx="5181653" cy="28623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rtl="0" eaLnBrk="1" fontAlgn="auto" latinLnBrk="0" hangingPunct="1"/>
            <a:r>
              <a:rPr kumimoji="1" lang="ja-JP" altLang="ja-JP" sz="2000" b="0" i="0" u="none" strike="noStrike" kern="1200" dirty="0">
                <a:solidFill>
                  <a:srgbClr val="000000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→　</a:t>
            </a:r>
            <a:r>
              <a:rPr kumimoji="1" lang="ja-JP" altLang="ja-JP" sz="2000" b="0" i="0" u="none" strike="noStrike" kern="1200" dirty="0">
                <a:solidFill>
                  <a:srgbClr val="C00000"/>
                </a:solidFill>
                <a:effectLst>
                  <a:outerShdw blurRad="254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スクールカウンセラー</a:t>
            </a:r>
            <a:r>
              <a:rPr kumimoji="1" lang="ja-JP" altLang="ja-JP" sz="2000" b="0" i="0" u="none" strike="noStrike" kern="1200" dirty="0">
                <a:solidFill>
                  <a:srgbClr val="000000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との</a:t>
            </a:r>
            <a:r>
              <a:rPr kumimoji="1" lang="ja-JP" altLang="ja-JP" sz="2000" b="0" i="0" u="sng" strike="noStrike" kern="1200" dirty="0">
                <a:solidFill>
                  <a:srgbClr val="00000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定期面談</a:t>
            </a:r>
            <a:r>
              <a:rPr kumimoji="1" lang="ja-JP" altLang="ja-JP" sz="2000" b="0" i="0" u="none" strike="noStrike" kern="1200" dirty="0">
                <a:solidFill>
                  <a:srgbClr val="00000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が</a:t>
            </a:r>
            <a:r>
              <a:rPr kumimoji="1" lang="ja-JP" altLang="ja-JP" sz="2000" b="0" i="0" u="none" strike="noStrike" kern="1200" dirty="0">
                <a:solidFill>
                  <a:srgbClr val="0070C0"/>
                </a:solidFill>
                <a:effectLst>
                  <a:outerShdw blurRad="254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実現</a:t>
            </a:r>
            <a:endParaRPr lang="ja-JP" altLang="ja-JP" sz="20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ctr" latinLnBrk="0" hangingPunct="1"/>
            <a:r>
              <a:rPr kumimoji="1" lang="ja-JP" altLang="ja-JP" sz="2000" b="0" i="0" u="none" strike="noStrike" kern="1200" dirty="0">
                <a:solidFill>
                  <a:srgbClr val="000000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→　</a:t>
            </a:r>
            <a:r>
              <a:rPr kumimoji="1" lang="ja-JP" altLang="ja-JP" sz="2000" b="0" i="0" u="sng" strike="noStrike" kern="1200" dirty="0">
                <a:solidFill>
                  <a:srgbClr val="0070C0"/>
                </a:solidFill>
                <a:effectLst>
                  <a:outerShdw blurRad="254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予約を取るのに数か月待ち</a:t>
            </a:r>
            <a:endParaRPr lang="ja-JP" altLang="ja-JP" sz="2000" b="0" i="0" u="none" strike="noStrike" dirty="0">
              <a:effectLst/>
              <a:latin typeface="Arial" panose="020B0604020202020204" pitchFamily="34" charset="0"/>
            </a:endParaRPr>
          </a:p>
          <a:p>
            <a:pPr marL="356616" indent="-356616" algn="l" rtl="0" eaLnBrk="1" fontAlgn="ctr" latinLnBrk="0" hangingPunct="1">
              <a:spcBef>
                <a:spcPts val="600"/>
              </a:spcBef>
            </a:pPr>
            <a:r>
              <a:rPr kumimoji="1" lang="ja-JP" altLang="ja-JP" sz="2000" b="0" i="0" u="none" strike="noStrike" kern="1200" dirty="0">
                <a:solidFill>
                  <a:srgbClr val="000000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→　</a:t>
            </a:r>
            <a:r>
              <a:rPr kumimoji="1" lang="zh-TW" altLang="ja-JP" sz="2000" b="0" i="0" u="none" strike="noStrike" kern="1200" dirty="0">
                <a:solidFill>
                  <a:srgbClr val="C00000"/>
                </a:solidFill>
                <a:effectLst>
                  <a:outerShdw blurRad="254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要保護児童</a:t>
            </a:r>
            <a:r>
              <a:rPr kumimoji="1" lang="ja-JP" altLang="ja-JP" sz="2000" b="0" i="0" u="none" strike="noStrike" kern="1200" dirty="0">
                <a:solidFill>
                  <a:srgbClr val="C00000"/>
                </a:solidFill>
                <a:effectLst>
                  <a:outerShdw blurRad="254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対策</a:t>
            </a:r>
            <a:r>
              <a:rPr kumimoji="1" lang="zh-TW" altLang="ja-JP" sz="2000" b="0" i="0" u="none" strike="noStrike" kern="1200" dirty="0">
                <a:solidFill>
                  <a:srgbClr val="C00000"/>
                </a:solidFill>
                <a:effectLst>
                  <a:outerShdw blurRad="254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地域協議会</a:t>
            </a:r>
            <a:r>
              <a:rPr kumimoji="1" lang="ja-JP" altLang="ja-JP" sz="2000" b="0" i="0" u="none" strike="noStrike" kern="1200" dirty="0">
                <a:solidFill>
                  <a:srgbClr val="000000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endParaRPr lang="ja-JP" altLang="ja-JP" sz="2000" b="0" i="0" u="none" strike="noStrike" dirty="0">
              <a:effectLst/>
              <a:latin typeface="Arial" panose="020B0604020202020204" pitchFamily="34" charset="0"/>
            </a:endParaRPr>
          </a:p>
          <a:p>
            <a:pPr marL="356616" indent="-356616" algn="l" rtl="0" eaLnBrk="1" fontAlgn="ctr" latinLnBrk="0" hangingPunct="1">
              <a:spcBef>
                <a:spcPts val="600"/>
              </a:spcBef>
            </a:pPr>
            <a:r>
              <a:rPr kumimoji="1" lang="ja-JP" altLang="ja-JP" sz="2000" b="0" i="0" u="none" strike="noStrike" kern="1200" dirty="0">
                <a:solidFill>
                  <a:srgbClr val="000000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→　</a:t>
            </a:r>
            <a:r>
              <a:rPr kumimoji="1" lang="ja-JP" altLang="ja-JP" sz="2000" b="0" i="0" u="sng" strike="noStrike" kern="1200" dirty="0">
                <a:solidFill>
                  <a:srgbClr val="0070C0"/>
                </a:solidFill>
                <a:effectLst>
                  <a:outerShdw blurRad="254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担当者を明確にし、祖父母と連絡をとれるようにした。</a:t>
            </a:r>
            <a:endParaRPr lang="ja-JP" altLang="ja-JP" sz="20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indent="0" algn="l" rtl="0" eaLnBrk="1" fontAlgn="auto" latinLnBrk="0" hangingPunct="1"/>
            <a:r>
              <a:rPr kumimoji="1" lang="ja-JP" altLang="ja-JP" sz="2000" b="0" i="0" u="none" strike="noStrike" kern="1200" dirty="0">
                <a:solidFill>
                  <a:srgbClr val="000000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→　</a:t>
            </a:r>
            <a:r>
              <a:rPr kumimoji="1" lang="ja-JP" altLang="ja-JP" sz="2000" b="0" i="0" u="none" strike="noStrike" kern="1200" dirty="0">
                <a:solidFill>
                  <a:srgbClr val="0070C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学年の教員</a:t>
            </a:r>
            <a:r>
              <a:rPr kumimoji="1" lang="ja-JP" altLang="ja-JP" sz="2000" b="0" i="0" u="none" strike="noStrike" kern="1200" dirty="0">
                <a:solidFill>
                  <a:srgbClr val="404040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が実現</a:t>
            </a:r>
            <a:endParaRPr lang="ja-JP" altLang="ja-JP" sz="2000" b="0" i="0" u="none" strike="noStrike" dirty="0">
              <a:effectLst/>
              <a:latin typeface="Arial" panose="020B0604020202020204" pitchFamily="34" charset="0"/>
            </a:endParaRPr>
          </a:p>
          <a:p>
            <a:pPr marL="356616" indent="-356616" algn="l" rtl="0" eaLnBrk="1" fontAlgn="t" latinLnBrk="0" hangingPunct="1">
              <a:spcBef>
                <a:spcPts val="600"/>
              </a:spcBef>
            </a:pPr>
            <a:r>
              <a:rPr kumimoji="1" lang="ja-JP" altLang="ja-JP" sz="2000" b="0" i="0" u="none" strike="noStrike" kern="1200" dirty="0">
                <a:solidFill>
                  <a:srgbClr val="000000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→　</a:t>
            </a:r>
            <a:r>
              <a:rPr kumimoji="1" lang="ja-JP" altLang="ja-JP" sz="2000" b="0" i="0" u="none" strike="noStrike" kern="1200" dirty="0">
                <a:solidFill>
                  <a:srgbClr val="C00000"/>
                </a:solidFill>
                <a:effectLst>
                  <a:outerShdw blurRad="254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教育委員会特別支援教育係</a:t>
            </a:r>
            <a:endParaRPr lang="ja-JP" altLang="ja-JP" sz="2000" b="0" i="0" u="none" strike="noStrike" dirty="0">
              <a:effectLst/>
              <a:latin typeface="Arial" panose="020B0604020202020204" pitchFamily="34" charset="0"/>
            </a:endParaRPr>
          </a:p>
          <a:p>
            <a:pPr marL="356616" marR="0" indent="-356616" algn="l" rtl="0" eaLnBrk="1" fontAlgn="auto" latinLnBrk="0" hangingPunct="1">
              <a:spcBef>
                <a:spcPts val="600"/>
              </a:spcBef>
            </a:pPr>
            <a:r>
              <a:rPr kumimoji="1" lang="ja-JP" altLang="ja-JP" sz="2000" b="0" i="0" u="none" strike="noStrike" kern="1200" dirty="0">
                <a:solidFill>
                  <a:srgbClr val="000000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→</a:t>
            </a:r>
            <a:r>
              <a:rPr kumimoji="1" lang="ja-JP" altLang="ja-JP" sz="2000" b="0" i="0" u="none" strike="noStrike" kern="1200" dirty="0">
                <a:solidFill>
                  <a:srgbClr val="C0000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kumimoji="1" lang="ja-JP" altLang="ja-JP" sz="2000" b="0" i="0" u="sng" strike="noStrike" kern="1200" dirty="0">
                <a:solidFill>
                  <a:srgbClr val="0070C0"/>
                </a:solidFill>
                <a:effectLst>
                  <a:outerShdw blurRad="254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特別支援教室の活用</a:t>
            </a:r>
            <a:endParaRPr lang="ja-JP" altLang="ja-JP" sz="2000" b="0" i="0" u="none" strike="noStrike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63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3FE012B-BDED-44E0-B38E-95563ACA4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98" y="1274323"/>
            <a:ext cx="8354800" cy="1092359"/>
          </a:xfrm>
        </p:spPr>
        <p:txBody>
          <a:bodyPr>
            <a:noAutofit/>
          </a:bodyPr>
          <a:lstStyle/>
          <a:p>
            <a:pPr marL="360363" indent="-360363">
              <a:lnSpc>
                <a:spcPct val="100000"/>
              </a:lnSpc>
              <a:spcBef>
                <a:spcPts val="600"/>
              </a:spcBef>
              <a:buNone/>
            </a:pPr>
            <a:r>
              <a:rPr lang="ja-JP" altLang="en-US" sz="2800" dirty="0">
                <a:solidFill>
                  <a:srgbClr val="C00000"/>
                </a:solidFill>
              </a:rPr>
              <a:t>⑥</a:t>
            </a:r>
            <a:r>
              <a:rPr lang="ja-JP" altLang="en-US" sz="2800" u="sng" dirty="0">
                <a:solidFill>
                  <a:srgbClr val="C00000"/>
                </a:solidFill>
                <a:effectLst>
                  <a:outerShdw blurRad="25400" dist="38100" dir="2700000" algn="tl">
                    <a:srgbClr val="000000">
                      <a:alpha val="43137"/>
                    </a:srgbClr>
                  </a:outerShdw>
                </a:effectLst>
              </a:rPr>
              <a:t>原因・きっかけの解明</a:t>
            </a:r>
            <a:endParaRPr lang="en-US" altLang="ja-JP" sz="2800" u="sng" dirty="0">
              <a:solidFill>
                <a:srgbClr val="C00000"/>
              </a:solidFill>
              <a:effectLst>
                <a:outerShdw blurRad="254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0363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ja-JP" altLang="en-US" sz="2800" u="sng" dirty="0">
                <a:solidFill>
                  <a:srgbClr val="C00000"/>
                </a:solidFill>
                <a:effectLst>
                  <a:outerShdw blurRad="25400" dist="38100" dir="2700000" algn="tl">
                    <a:srgbClr val="000000">
                      <a:alpha val="43137"/>
                    </a:srgbClr>
                  </a:outerShdw>
                </a:effectLst>
              </a:rPr>
              <a:t>「なぜ、クリスマスなのか」の解明</a:t>
            </a:r>
            <a:endParaRPr lang="en-US" altLang="ja-JP" sz="2800" u="sng" dirty="0">
              <a:solidFill>
                <a:srgbClr val="C00000"/>
              </a:solidFill>
              <a:effectLst>
                <a:outerShdw blurRad="254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F66ACD4-DA99-48E1-9A90-9EF54E75F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D803B-8884-45C3-AF20-387E2B4F0567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97C655CA-F7EB-49ED-A714-E4C199B93D9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2914" y="89804"/>
            <a:ext cx="6802310" cy="83347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rgbClr val="572314"/>
                </a:solidFill>
                <a:latin typeface="Trebuchet MS" pitchFamily="34" charset="0"/>
                <a:ea typeface="HG丸ｺﾞｼｯｸM-PRO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rgbClr val="572314"/>
                </a:solidFill>
                <a:latin typeface="Trebuchet MS" pitchFamily="34" charset="0"/>
                <a:ea typeface="HG丸ｺﾞｼｯｸM-PRO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rgbClr val="572314"/>
                </a:solidFill>
                <a:latin typeface="Trebuchet MS" pitchFamily="34" charset="0"/>
                <a:ea typeface="HG丸ｺﾞｼｯｸM-PRO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rgbClr val="572314"/>
                </a:solidFill>
                <a:latin typeface="Trebuchet MS" pitchFamily="34" charset="0"/>
                <a:ea typeface="HG丸ｺﾞｼｯｸM-PRO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300">
                <a:solidFill>
                  <a:srgbClr val="572314"/>
                </a:solidFill>
                <a:latin typeface="Trebuchet MS" pitchFamily="34" charset="0"/>
                <a:ea typeface="HG丸ｺﾞｼｯｸM-PRO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300">
                <a:solidFill>
                  <a:srgbClr val="572314"/>
                </a:solidFill>
                <a:latin typeface="Trebuchet MS" pitchFamily="34" charset="0"/>
                <a:ea typeface="HG丸ｺﾞｼｯｸM-PRO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300">
                <a:solidFill>
                  <a:srgbClr val="572314"/>
                </a:solidFill>
                <a:latin typeface="Trebuchet MS" pitchFamily="34" charset="0"/>
                <a:ea typeface="HG丸ｺﾞｼｯｸM-PRO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300">
                <a:solidFill>
                  <a:srgbClr val="572314"/>
                </a:solidFill>
                <a:latin typeface="Trebuchet MS" pitchFamily="34" charset="0"/>
                <a:ea typeface="HG丸ｺﾞｼｯｸM-PRO" pitchFamily="50" charset="-128"/>
              </a:defRPr>
            </a:lvl9pPr>
            <a:extLst/>
          </a:lstStyle>
          <a:p>
            <a:pPr defTabSz="914400">
              <a:defRPr/>
            </a:pPr>
            <a:r>
              <a:rPr lang="ja-JP" altLang="en-US" sz="32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緊急対策会議（その後の進捗管理）</a:t>
            </a:r>
            <a:endParaRPr lang="ja-JP" altLang="en-US" sz="40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02A3CC4-C72C-BFAF-9AB3-60F0450AE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630" y="89804"/>
            <a:ext cx="2226456" cy="236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F10980DE-0FAF-E474-56CC-B49FC113EB47}"/>
              </a:ext>
            </a:extLst>
          </p:cNvPr>
          <p:cNvSpPr txBox="1">
            <a:spLocks/>
          </p:cNvSpPr>
          <p:nvPr/>
        </p:nvSpPr>
        <p:spPr>
          <a:xfrm>
            <a:off x="807522" y="2783059"/>
            <a:ext cx="7947376" cy="34653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37392" indent="-237392" algn="l" defTabSz="633046" rtl="0" eaLnBrk="1" latinLnBrk="0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defRPr>
            </a:lvl1pPr>
            <a:lvl2pPr marL="514351" indent="-197828" algn="l" defTabSz="633046" rtl="0" eaLnBrk="1" latinLnBrk="0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–"/>
              <a:defRPr kumimoji="1"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defRPr>
            </a:lvl2pPr>
            <a:lvl3pPr marL="791308" indent="-158261" algn="l" defTabSz="633046" rtl="0" eaLnBrk="1" latinLnBrk="0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  <a:defRPr kumimoji="1"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defRPr>
            </a:lvl3pPr>
            <a:lvl4pPr marL="1107831" indent="-158261" algn="l" defTabSz="633046" rtl="0" eaLnBrk="1" latinLnBrk="0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–"/>
              <a:defRPr kumimoji="1"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defRPr>
            </a:lvl4pPr>
            <a:lvl5pPr marL="1424354" indent="-158261" algn="l" defTabSz="633046" rtl="0" eaLnBrk="1" latinLnBrk="0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»"/>
              <a:defRPr kumimoji="1"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defRPr>
            </a:lvl5pPr>
            <a:lvl6pPr marL="1740877" indent="-158261" algn="l" defTabSz="63304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-158261" algn="l" defTabSz="63304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923" indent="-158261" algn="l" defTabSz="63304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47" indent="-158261" algn="l" defTabSz="63304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60363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ja-JP" altLang="en-US" dirty="0"/>
              <a:t>クリスマスイブに、母の家でクリスマスパーティが計画されていることが判明　</a:t>
            </a:r>
            <a:r>
              <a:rPr lang="ja-JP" alt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→　</a:t>
            </a:r>
            <a:r>
              <a:rPr lang="ja-JP" altLang="en-US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これに参加したくない</a:t>
            </a:r>
            <a:endParaRPr lang="en-US" altLang="ja-JP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0363" indent="-360363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ja-JP" altLang="en-US" dirty="0">
                <a:highlight>
                  <a:srgbClr val="FFFFCC"/>
                </a:highlight>
              </a:rPr>
              <a:t>母と海外生活を行ったとき、言語の関係で、学校で学ぶことができなかった。</a:t>
            </a:r>
            <a:endParaRPr lang="en-US" altLang="ja-JP" dirty="0">
              <a:highlight>
                <a:srgbClr val="FFFFCC"/>
              </a:highlight>
            </a:endParaRPr>
          </a:p>
          <a:p>
            <a:pPr marL="360363" indent="-360363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ja-JP" altLang="en-US" dirty="0">
                <a:highlight>
                  <a:srgbClr val="FFFFCC"/>
                </a:highlight>
              </a:rPr>
              <a:t>母は、勉強に対して、厳しい</a:t>
            </a:r>
            <a:endParaRPr lang="en-US" altLang="ja-JP" dirty="0">
              <a:highlight>
                <a:srgbClr val="FFFFCC"/>
              </a:highlight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ja-JP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→　</a:t>
            </a:r>
            <a:r>
              <a:rPr lang="ja-JP" altLang="en-US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母が原因・きっかけであることが判明</a:t>
            </a:r>
            <a:endParaRPr lang="en-US" altLang="ja-JP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ja-JP" altLang="en-US" dirty="0"/>
              <a:t>など、新たな情報を本人等から得ることができた。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8283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dvAuto="50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3FE012B-BDED-44E0-B38E-95563ACA4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98" y="1274323"/>
            <a:ext cx="8354800" cy="1092359"/>
          </a:xfrm>
        </p:spPr>
        <p:txBody>
          <a:bodyPr>
            <a:noAutofit/>
          </a:bodyPr>
          <a:lstStyle/>
          <a:p>
            <a:pPr marL="360363" indent="-360363">
              <a:lnSpc>
                <a:spcPct val="100000"/>
              </a:lnSpc>
              <a:spcBef>
                <a:spcPts val="600"/>
              </a:spcBef>
              <a:buNone/>
            </a:pPr>
            <a:r>
              <a:rPr lang="ja-JP" altLang="en-US" sz="2800" dirty="0">
                <a:solidFill>
                  <a:srgbClr val="C00000"/>
                </a:solidFill>
              </a:rPr>
              <a:t>⑦</a:t>
            </a:r>
            <a:r>
              <a:rPr lang="ja-JP" altLang="en-US" sz="2800" u="sng" dirty="0">
                <a:solidFill>
                  <a:srgbClr val="C00000"/>
                </a:solidFill>
                <a:effectLst>
                  <a:outerShdw blurRad="25400" dist="38100" dir="2700000" algn="tl">
                    <a:srgbClr val="000000">
                      <a:alpha val="43137"/>
                    </a:srgbClr>
                  </a:outerShdw>
                </a:effectLst>
              </a:rPr>
              <a:t>祖父が心労で倒れる（入院）</a:t>
            </a:r>
            <a:endParaRPr lang="en-US" altLang="ja-JP" sz="2800" u="sng" dirty="0">
              <a:solidFill>
                <a:srgbClr val="C00000"/>
              </a:solidFill>
              <a:effectLst>
                <a:outerShdw blurRad="254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0363" indent="-360363">
              <a:lnSpc>
                <a:spcPct val="100000"/>
              </a:lnSpc>
              <a:spcBef>
                <a:spcPts val="600"/>
              </a:spcBef>
              <a:buNone/>
            </a:pPr>
            <a:r>
              <a:rPr lang="ja-JP" altLang="en-US" sz="2800" dirty="0">
                <a:solidFill>
                  <a:srgbClr val="C00000"/>
                </a:solidFill>
              </a:rPr>
              <a:t>⑧</a:t>
            </a:r>
            <a:r>
              <a:rPr lang="ja-JP" altLang="en-US" sz="2800" u="sng" dirty="0">
                <a:solidFill>
                  <a:srgbClr val="C00000"/>
                </a:solidFill>
                <a:effectLst>
                  <a:outerShdw blurRad="25400" dist="38100" dir="2700000" algn="tl">
                    <a:srgbClr val="000000">
                      <a:alpha val="43137"/>
                    </a:srgbClr>
                  </a:outerShdw>
                </a:effectLst>
              </a:rPr>
              <a:t>父が海外から帰国</a:t>
            </a:r>
            <a:endParaRPr lang="en-US" altLang="ja-JP" sz="2800" u="sng" dirty="0">
              <a:solidFill>
                <a:srgbClr val="C00000"/>
              </a:solidFill>
              <a:effectLst>
                <a:outerShdw blurRad="254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F66ACD4-DA99-48E1-9A90-9EF54E75F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D803B-8884-45C3-AF20-387E2B4F0567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02A3CC4-C72C-BFAF-9AB3-60F0450AE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630" y="89804"/>
            <a:ext cx="2226456" cy="236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2C51E38C-6C68-42F1-1A33-23A421556C04}"/>
              </a:ext>
            </a:extLst>
          </p:cNvPr>
          <p:cNvSpPr txBox="1">
            <a:spLocks/>
          </p:cNvSpPr>
          <p:nvPr/>
        </p:nvSpPr>
        <p:spPr>
          <a:xfrm>
            <a:off x="843148" y="3220843"/>
            <a:ext cx="7906252" cy="21131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37392" indent="-237392" algn="l" defTabSz="633046" rtl="0" eaLnBrk="1" latinLnBrk="0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defRPr>
            </a:lvl1pPr>
            <a:lvl2pPr marL="514351" indent="-197828" algn="l" defTabSz="633046" rtl="0" eaLnBrk="1" latinLnBrk="0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–"/>
              <a:defRPr kumimoji="1"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defRPr>
            </a:lvl2pPr>
            <a:lvl3pPr marL="791308" indent="-158261" algn="l" defTabSz="633046" rtl="0" eaLnBrk="1" latinLnBrk="0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  <a:defRPr kumimoji="1"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defRPr>
            </a:lvl3pPr>
            <a:lvl4pPr marL="1107831" indent="-158261" algn="l" defTabSz="633046" rtl="0" eaLnBrk="1" latinLnBrk="0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–"/>
              <a:defRPr kumimoji="1"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defRPr>
            </a:lvl4pPr>
            <a:lvl5pPr marL="1424354" indent="-158261" algn="l" defTabSz="633046" rtl="0" eaLnBrk="1" latinLnBrk="0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»"/>
              <a:defRPr kumimoji="1"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defRPr>
            </a:lvl5pPr>
            <a:lvl6pPr marL="1740877" indent="-158261" algn="l" defTabSz="63304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-158261" algn="l" defTabSz="63304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923" indent="-158261" algn="l" defTabSz="63304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47" indent="-158261" algn="l" defTabSz="63304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ja-JP" altLang="en-US" dirty="0"/>
              <a:t>父と本人がじっくりと話す時間を確保。</a:t>
            </a:r>
            <a:endParaRPr lang="en-US" altLang="ja-JP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ja-JP" altLang="en-US" dirty="0"/>
              <a:t>  母の言いなりにならなくてよくなった。</a:t>
            </a:r>
            <a:endParaRPr lang="en-US" altLang="ja-JP" dirty="0"/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ja-JP" altLang="en-US" dirty="0"/>
              <a:t>クリスマスパーティは、欠席することに</a:t>
            </a:r>
            <a:endParaRPr lang="en-US" altLang="ja-JP" dirty="0"/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ja-JP" altLang="en-US" dirty="0"/>
              <a:t>成績や進学についても父が寛容に</a:t>
            </a:r>
            <a:endParaRPr lang="en-US" altLang="ja-JP" dirty="0"/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u"/>
            </a:pPr>
            <a:endParaRPr lang="en-US" altLang="ja-JP" dirty="0"/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2B34B7CC-3B48-C0CD-C472-31BBF38A9749}"/>
              </a:ext>
            </a:extLst>
          </p:cNvPr>
          <p:cNvSpPr txBox="1">
            <a:spLocks/>
          </p:cNvSpPr>
          <p:nvPr/>
        </p:nvSpPr>
        <p:spPr>
          <a:xfrm>
            <a:off x="367706" y="89804"/>
            <a:ext cx="6802310" cy="83347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633046" rtl="0" eaLnBrk="0" fontAlgn="base" latinLnBrk="0" hangingPunct="0">
              <a:spcBef>
                <a:spcPct val="0"/>
              </a:spcBef>
              <a:spcAft>
                <a:spcPct val="0"/>
              </a:spcAft>
              <a:buNone/>
              <a:defRPr kumimoji="1"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rgbClr val="572314"/>
                </a:solidFill>
                <a:latin typeface="Trebuchet MS" pitchFamily="34" charset="0"/>
                <a:ea typeface="HG丸ｺﾞｼｯｸM-PRO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rgbClr val="572314"/>
                </a:solidFill>
                <a:latin typeface="Trebuchet MS" pitchFamily="34" charset="0"/>
                <a:ea typeface="HG丸ｺﾞｼｯｸM-PRO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rgbClr val="572314"/>
                </a:solidFill>
                <a:latin typeface="Trebuchet MS" pitchFamily="34" charset="0"/>
                <a:ea typeface="HG丸ｺﾞｼｯｸM-PRO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rgbClr val="572314"/>
                </a:solidFill>
                <a:latin typeface="Trebuchet MS" pitchFamily="34" charset="0"/>
                <a:ea typeface="HG丸ｺﾞｼｯｸM-PRO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300">
                <a:solidFill>
                  <a:srgbClr val="572314"/>
                </a:solidFill>
                <a:latin typeface="Trebuchet MS" pitchFamily="34" charset="0"/>
                <a:ea typeface="HG丸ｺﾞｼｯｸM-PRO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300">
                <a:solidFill>
                  <a:srgbClr val="572314"/>
                </a:solidFill>
                <a:latin typeface="Trebuchet MS" pitchFamily="34" charset="0"/>
                <a:ea typeface="HG丸ｺﾞｼｯｸM-PRO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300">
                <a:solidFill>
                  <a:srgbClr val="572314"/>
                </a:solidFill>
                <a:latin typeface="Trebuchet MS" pitchFamily="34" charset="0"/>
                <a:ea typeface="HG丸ｺﾞｼｯｸM-PRO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300">
                <a:solidFill>
                  <a:srgbClr val="572314"/>
                </a:solidFill>
                <a:latin typeface="Trebuchet MS" pitchFamily="34" charset="0"/>
                <a:ea typeface="HG丸ｺﾞｼｯｸM-PRO" pitchFamily="50" charset="-128"/>
              </a:defRPr>
            </a:lvl9pPr>
          </a:lstStyle>
          <a:p>
            <a:pPr defTabSz="914400">
              <a:defRPr/>
            </a:pPr>
            <a:r>
              <a:rPr lang="ja-JP" altLang="en-US" sz="32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緊急対策会議（その後の進捗管理）</a:t>
            </a:r>
            <a:endParaRPr lang="ja-JP" altLang="en-US" sz="40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880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CDCC64-2A6C-9CCA-4F87-7DA5606F2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1" y="3712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児童生徒の自殺関連行動を発見した際</a:t>
            </a: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の実際の動き</a:t>
            </a:r>
            <a:endParaRPr kumimoji="1" lang="ja-JP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graphicFrame>
        <p:nvGraphicFramePr>
          <p:cNvPr id="6" name="表 6">
            <a:extLst>
              <a:ext uri="{FF2B5EF4-FFF2-40B4-BE49-F238E27FC236}">
                <a16:creationId xmlns:a16="http://schemas.microsoft.com/office/drawing/2014/main" id="{5BBE240C-678B-910F-2765-6FA4640C8B28}"/>
              </a:ext>
            </a:extLst>
          </p:cNvPr>
          <p:cNvGraphicFramePr>
            <a:graphicFrameLocks noGrp="1"/>
          </p:cNvGraphicFramePr>
          <p:nvPr/>
        </p:nvGraphicFramePr>
        <p:xfrm>
          <a:off x="205922" y="1115515"/>
          <a:ext cx="8692347" cy="5527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7449">
                  <a:extLst>
                    <a:ext uri="{9D8B030D-6E8A-4147-A177-3AD203B41FA5}">
                      <a16:colId xmlns:a16="http://schemas.microsoft.com/office/drawing/2014/main" val="661738211"/>
                    </a:ext>
                  </a:extLst>
                </a:gridCol>
                <a:gridCol w="2897449">
                  <a:extLst>
                    <a:ext uri="{9D8B030D-6E8A-4147-A177-3AD203B41FA5}">
                      <a16:colId xmlns:a16="http://schemas.microsoft.com/office/drawing/2014/main" val="497125531"/>
                    </a:ext>
                  </a:extLst>
                </a:gridCol>
                <a:gridCol w="2897449">
                  <a:extLst>
                    <a:ext uri="{9D8B030D-6E8A-4147-A177-3AD203B41FA5}">
                      <a16:colId xmlns:a16="http://schemas.microsoft.com/office/drawing/2014/main" val="1823670453"/>
                    </a:ext>
                  </a:extLst>
                </a:gridCol>
              </a:tblGrid>
              <a:tr h="655937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7014332"/>
                  </a:ext>
                </a:extLst>
              </a:tr>
              <a:tr h="4871395">
                <a:tc>
                  <a:txBody>
                    <a:bodyPr/>
                    <a:lstStyle/>
                    <a:p>
                      <a:endParaRPr kumimoji="1" lang="en-US" altLang="ja-JP" sz="13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endParaRPr kumimoji="1" lang="en-US" altLang="ja-JP" sz="13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endParaRPr kumimoji="1" lang="en-US" altLang="ja-JP" sz="13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endParaRPr kumimoji="1" lang="en-US" altLang="ja-JP" sz="13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endParaRPr kumimoji="1" lang="en-US" altLang="ja-JP" sz="13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endParaRPr kumimoji="1" lang="en-US" altLang="ja-JP" sz="13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endParaRPr kumimoji="1" lang="en-US" altLang="ja-JP" sz="13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endParaRPr kumimoji="1" lang="en-US" altLang="ja-JP" sz="13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  <a:p>
                      <a:r>
                        <a:rPr kumimoji="1" lang="ja-JP" altLang="en-US" sz="130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一人にしない、安心させる、傾聴する</a:t>
                      </a:r>
                    </a:p>
                    <a:p>
                      <a:pPr marL="179388" indent="-179388"/>
                      <a:r>
                        <a:rPr kumimoji="1" lang="ja-JP" altLang="en-US" sz="1300" dirty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◆児童生徒のペースに合わせて話を聞く、安心させること</a:t>
                      </a:r>
                    </a:p>
                    <a:p>
                      <a:r>
                        <a:rPr kumimoji="1" lang="ja-JP" altLang="en-US" sz="1300" kern="1200" dirty="0">
                          <a:solidFill>
                            <a:schemeClr val="dk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+mn-cs"/>
                        </a:rPr>
                        <a:t>◆安全確保</a:t>
                      </a:r>
                    </a:p>
                    <a:p>
                      <a:r>
                        <a:rPr kumimoji="1" lang="ja-JP" altLang="en-US" sz="1300" kern="1200" dirty="0">
                          <a:solidFill>
                            <a:schemeClr val="dk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+mn-cs"/>
                        </a:rPr>
                        <a:t>◆再発防止に向けた心理教育の実施</a:t>
                      </a:r>
                    </a:p>
                    <a:p>
                      <a:r>
                        <a:rPr kumimoji="1" lang="ja-JP" altLang="en-US" sz="1300" kern="1200" dirty="0">
                          <a:solidFill>
                            <a:schemeClr val="dk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+mn-cs"/>
                        </a:rPr>
                        <a:t>◆確実な見守り</a:t>
                      </a:r>
                    </a:p>
                    <a:p>
                      <a:r>
                        <a:rPr kumimoji="1" lang="ja-JP" altLang="en-US" sz="1300" kern="1200" dirty="0">
                          <a:solidFill>
                            <a:schemeClr val="dk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+mn-cs"/>
                        </a:rPr>
                        <a:t>　・見守り体制の確立</a:t>
                      </a:r>
                    </a:p>
                    <a:p>
                      <a:r>
                        <a:rPr kumimoji="1" lang="ja-JP" altLang="en-US" sz="1300" kern="1200" dirty="0">
                          <a:solidFill>
                            <a:schemeClr val="dk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+mn-cs"/>
                        </a:rPr>
                        <a:t>　・一人で下校させない</a:t>
                      </a:r>
                    </a:p>
                    <a:p>
                      <a:pPr marL="179388" indent="-179388"/>
                      <a:r>
                        <a:rPr kumimoji="1" lang="ja-JP" altLang="en-US" sz="1300" kern="1200" dirty="0">
                          <a:solidFill>
                            <a:schemeClr val="dk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+mn-cs"/>
                        </a:rPr>
                        <a:t>　・定期的なスクールカウンセラー面談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en-US" altLang="ja-JP" sz="1300" kern="1200" dirty="0">
                        <a:solidFill>
                          <a:schemeClr val="dk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  <a:cs typeface="+mn-cs"/>
                      </a:endParaRPr>
                    </a:p>
                    <a:p>
                      <a:endParaRPr kumimoji="1" lang="en-US" altLang="ja-JP" sz="1300" kern="1200" dirty="0">
                        <a:solidFill>
                          <a:schemeClr val="dk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  <a:cs typeface="+mn-cs"/>
                      </a:endParaRPr>
                    </a:p>
                    <a:p>
                      <a:endParaRPr kumimoji="1" lang="en-US" altLang="ja-JP" sz="1300" kern="1200" dirty="0">
                        <a:solidFill>
                          <a:schemeClr val="dk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  <a:cs typeface="+mn-cs"/>
                      </a:endParaRPr>
                    </a:p>
                    <a:p>
                      <a:endParaRPr kumimoji="1" lang="en-US" altLang="ja-JP" sz="1300" kern="1200" dirty="0">
                        <a:solidFill>
                          <a:schemeClr val="dk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  <a:cs typeface="+mn-cs"/>
                      </a:endParaRPr>
                    </a:p>
                    <a:p>
                      <a:endParaRPr kumimoji="1" lang="en-US" altLang="ja-JP" sz="1300" kern="1200" dirty="0">
                        <a:solidFill>
                          <a:schemeClr val="dk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  <a:cs typeface="+mn-cs"/>
                      </a:endParaRPr>
                    </a:p>
                    <a:p>
                      <a:endParaRPr kumimoji="1" lang="en-US" altLang="ja-JP" sz="1300" kern="1200" dirty="0">
                        <a:solidFill>
                          <a:schemeClr val="dk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  <a:cs typeface="+mn-cs"/>
                      </a:endParaRPr>
                    </a:p>
                    <a:p>
                      <a:endParaRPr kumimoji="1" lang="en-US" altLang="ja-JP" sz="1300" kern="1200" dirty="0">
                        <a:solidFill>
                          <a:schemeClr val="dk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  <a:cs typeface="+mn-cs"/>
                      </a:endParaRPr>
                    </a:p>
                    <a:p>
                      <a:endParaRPr kumimoji="1" lang="en-US" altLang="ja-JP" sz="1300" kern="1200" dirty="0">
                        <a:solidFill>
                          <a:schemeClr val="dk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  <a:cs typeface="+mn-cs"/>
                      </a:endParaRPr>
                    </a:p>
                    <a:p>
                      <a:endParaRPr kumimoji="1" lang="en-US" altLang="ja-JP" sz="1300" kern="1200" dirty="0">
                        <a:solidFill>
                          <a:schemeClr val="dk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  <a:cs typeface="+mn-cs"/>
                      </a:endParaRPr>
                    </a:p>
                    <a:p>
                      <a:r>
                        <a:rPr kumimoji="1" lang="ja-JP" altLang="en-US" sz="1300" kern="1200" dirty="0">
                          <a:solidFill>
                            <a:schemeClr val="dk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+mn-cs"/>
                        </a:rPr>
                        <a:t>◆情報共有と相談</a:t>
                      </a:r>
                    </a:p>
                    <a:p>
                      <a:r>
                        <a:rPr kumimoji="1" lang="ja-JP" altLang="en-US" sz="1300" kern="1200" dirty="0">
                          <a:solidFill>
                            <a:schemeClr val="dk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+mn-cs"/>
                        </a:rPr>
                        <a:t>◆背景事情の把握</a:t>
                      </a:r>
                    </a:p>
                    <a:p>
                      <a:r>
                        <a:rPr kumimoji="1" lang="ja-JP" altLang="en-US" sz="1300" kern="1200" dirty="0">
                          <a:solidFill>
                            <a:schemeClr val="dk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+mn-cs"/>
                        </a:rPr>
                        <a:t>◆自宅における見守り体制の確認</a:t>
                      </a:r>
                      <a:endParaRPr kumimoji="1" lang="en-US" altLang="ja-JP" sz="1300" kern="1200" dirty="0">
                        <a:solidFill>
                          <a:schemeClr val="dk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  <a:cs typeface="+mn-cs"/>
                      </a:endParaRPr>
                    </a:p>
                    <a:p>
                      <a:r>
                        <a:rPr kumimoji="1" lang="ja-JP" altLang="en-US" sz="1300" kern="1200" dirty="0">
                          <a:solidFill>
                            <a:schemeClr val="dk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+mn-cs"/>
                        </a:rPr>
                        <a:t>　・家庭内危険物の除去</a:t>
                      </a:r>
                    </a:p>
                    <a:p>
                      <a:r>
                        <a:rPr kumimoji="1" lang="ja-JP" altLang="en-US" sz="1300" kern="1200" dirty="0">
                          <a:solidFill>
                            <a:schemeClr val="dk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+mn-cs"/>
                        </a:rPr>
                        <a:t>◆翌日以降の登下校の方法を確認</a:t>
                      </a:r>
                    </a:p>
                    <a:p>
                      <a:pPr marL="180975" indent="-180975"/>
                      <a:r>
                        <a:rPr kumimoji="1" lang="ja-JP" altLang="en-US" sz="1300" kern="1200" dirty="0">
                          <a:solidFill>
                            <a:schemeClr val="dk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+mn-cs"/>
                        </a:rPr>
                        <a:t>◆医療関係についての情報提供</a:t>
                      </a:r>
                      <a:endParaRPr kumimoji="1" lang="en-US" altLang="ja-JP" sz="1300" kern="1200" dirty="0">
                        <a:solidFill>
                          <a:schemeClr val="dk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  <a:cs typeface="+mn-cs"/>
                      </a:endParaRPr>
                    </a:p>
                    <a:p>
                      <a:pPr marL="180975" indent="-180975"/>
                      <a:r>
                        <a:rPr kumimoji="1" lang="ja-JP" altLang="en-US" sz="1300" kern="1200" dirty="0">
                          <a:solidFill>
                            <a:schemeClr val="dk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+mn-cs"/>
                        </a:rPr>
                        <a:t>◆</a:t>
                      </a:r>
                      <a:r>
                        <a:rPr kumimoji="1" lang="zh-TW" altLang="en-US" sz="1300" kern="1200" dirty="0">
                          <a:solidFill>
                            <a:schemeClr val="dk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+mn-cs"/>
                        </a:rPr>
                        <a:t>要保護対策児童地域協議会</a:t>
                      </a:r>
                      <a:r>
                        <a:rPr kumimoji="1" lang="ja-JP" altLang="en-US" sz="1300" kern="1200" dirty="0">
                          <a:solidFill>
                            <a:schemeClr val="dk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+mn-cs"/>
                        </a:rPr>
                        <a:t>等の支援情報の提供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9388" indent="-179388"/>
                      <a:endParaRPr kumimoji="1" lang="en-US" altLang="ja-JP" sz="1300" kern="1200" dirty="0">
                        <a:solidFill>
                          <a:schemeClr val="dk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  <a:cs typeface="+mn-cs"/>
                      </a:endParaRPr>
                    </a:p>
                    <a:p>
                      <a:pPr marL="179388" indent="-179388"/>
                      <a:endParaRPr kumimoji="1" lang="en-US" altLang="ja-JP" sz="1300" kern="1200" dirty="0">
                        <a:solidFill>
                          <a:schemeClr val="dk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  <a:cs typeface="+mn-cs"/>
                      </a:endParaRPr>
                    </a:p>
                    <a:p>
                      <a:pPr marL="179388" indent="-179388"/>
                      <a:endParaRPr kumimoji="1" lang="en-US" altLang="ja-JP" sz="1300" kern="1200" dirty="0">
                        <a:solidFill>
                          <a:schemeClr val="dk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  <a:cs typeface="+mn-cs"/>
                      </a:endParaRPr>
                    </a:p>
                    <a:p>
                      <a:pPr marL="179388" indent="-179388"/>
                      <a:endParaRPr kumimoji="1" lang="en-US" altLang="ja-JP" sz="1300" kern="1200" dirty="0">
                        <a:solidFill>
                          <a:schemeClr val="dk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  <a:cs typeface="+mn-cs"/>
                      </a:endParaRPr>
                    </a:p>
                    <a:p>
                      <a:pPr marL="179388" indent="-179388"/>
                      <a:endParaRPr kumimoji="1" lang="en-US" altLang="ja-JP" sz="1300" kern="1200" dirty="0">
                        <a:solidFill>
                          <a:schemeClr val="dk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  <a:cs typeface="+mn-cs"/>
                      </a:endParaRPr>
                    </a:p>
                    <a:p>
                      <a:pPr marL="179388" indent="-179388"/>
                      <a:r>
                        <a:rPr kumimoji="1" lang="ja-JP" altLang="en-US" sz="1300" kern="1200" dirty="0">
                          <a:solidFill>
                            <a:schemeClr val="dk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+mn-cs"/>
                        </a:rPr>
                        <a:t>◆影響を受けそうな児童生徒への配慮と心理教育（</a:t>
                      </a:r>
                      <a:r>
                        <a:rPr kumimoji="1" lang="en-US" altLang="ja-JP" sz="1300" kern="1200" dirty="0">
                          <a:solidFill>
                            <a:schemeClr val="dk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+mn-cs"/>
                        </a:rPr>
                        <a:t>SC</a:t>
                      </a:r>
                      <a:r>
                        <a:rPr kumimoji="1" lang="ja-JP" altLang="en-US" sz="1300" kern="1200" dirty="0">
                          <a:solidFill>
                            <a:schemeClr val="dk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+mn-cs"/>
                        </a:rPr>
                        <a:t>との密接な連携）</a:t>
                      </a:r>
                      <a:endParaRPr kumimoji="1" lang="en-US" altLang="ja-JP" sz="1300" kern="1200" dirty="0">
                        <a:solidFill>
                          <a:schemeClr val="dk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  <a:cs typeface="+mn-cs"/>
                      </a:endParaRPr>
                    </a:p>
                    <a:p>
                      <a:pPr marL="179388" indent="-179388"/>
                      <a:r>
                        <a:rPr kumimoji="1" lang="ja-JP" altLang="en-US" sz="1300" kern="1200" dirty="0">
                          <a:solidFill>
                            <a:schemeClr val="dk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+mn-cs"/>
                        </a:rPr>
                        <a:t>　　・定期的な面談</a:t>
                      </a:r>
                      <a:endParaRPr kumimoji="1" lang="en-US" altLang="ja-JP" sz="1300" kern="1200" dirty="0">
                        <a:solidFill>
                          <a:schemeClr val="dk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  <a:cs typeface="+mn-cs"/>
                      </a:endParaRPr>
                    </a:p>
                    <a:p>
                      <a:pPr marL="179388" indent="-179388"/>
                      <a:r>
                        <a:rPr kumimoji="1" lang="ja-JP" altLang="en-US" sz="1300" kern="1200" dirty="0">
                          <a:solidFill>
                            <a:schemeClr val="dk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+mn-cs"/>
                        </a:rPr>
                        <a:t>◆</a:t>
                      </a:r>
                      <a:r>
                        <a:rPr kumimoji="1" lang="ja-JP" altLang="en-US" sz="1300" u="sng" kern="1200" dirty="0">
                          <a:solidFill>
                            <a:schemeClr val="dk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+mn-cs"/>
                        </a:rPr>
                        <a:t>各生徒の保護者との共通理解・連携</a:t>
                      </a:r>
                      <a:endParaRPr kumimoji="1" lang="en-US" altLang="ja-JP" sz="1300" u="sng" kern="1200" dirty="0">
                        <a:solidFill>
                          <a:schemeClr val="dk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  <a:cs typeface="+mn-cs"/>
                      </a:endParaRPr>
                    </a:p>
                    <a:p>
                      <a:pPr marL="179388" indent="-179388"/>
                      <a:r>
                        <a:rPr kumimoji="1" lang="ja-JP" altLang="en-US" sz="1300" kern="1200" dirty="0">
                          <a:solidFill>
                            <a:schemeClr val="dk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  <a:cs typeface="+mn-cs"/>
                        </a:rPr>
                        <a:t>◆友人間の調整</a:t>
                      </a:r>
                    </a:p>
                    <a:p>
                      <a:pPr marL="179388" indent="-179388"/>
                      <a:endParaRPr kumimoji="1" lang="ja-JP" altLang="en-US" sz="1400" kern="1200" dirty="0">
                        <a:solidFill>
                          <a:schemeClr val="dk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7072148"/>
                  </a:ext>
                </a:extLst>
              </a:tr>
            </a:tbl>
          </a:graphicData>
        </a:graphic>
      </p:graphicFrame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F2F4A7E6-7E3B-1A28-71A7-7EF417421C37}"/>
              </a:ext>
            </a:extLst>
          </p:cNvPr>
          <p:cNvSpPr/>
          <p:nvPr/>
        </p:nvSpPr>
        <p:spPr>
          <a:xfrm>
            <a:off x="323102" y="1180594"/>
            <a:ext cx="2448226" cy="515325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600" kern="10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当該児童生徒への対応</a:t>
            </a:r>
            <a:endParaRPr lang="ja-JP" sz="1600" kern="100" dirty="0"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083B18B3-2717-7116-D252-36FD8394B4C2}"/>
              </a:ext>
            </a:extLst>
          </p:cNvPr>
          <p:cNvSpPr/>
          <p:nvPr/>
        </p:nvSpPr>
        <p:spPr>
          <a:xfrm>
            <a:off x="3158991" y="1180595"/>
            <a:ext cx="2598507" cy="515325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600" kern="10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当該児童生徒の</a:t>
            </a:r>
            <a:endParaRPr lang="en-US" altLang="ja-JP" sz="1600" kern="100" dirty="0"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pPr algn="ctr"/>
            <a:r>
              <a:rPr lang="ja-JP" altLang="en-US" sz="1600" kern="10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保護</a:t>
            </a:r>
            <a:r>
              <a:rPr lang="ja-JP" altLang="en-US" sz="1600" kern="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者</a:t>
            </a:r>
            <a:r>
              <a:rPr lang="ja-JP" altLang="en-US" sz="1600" kern="10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への対応</a:t>
            </a:r>
            <a:endParaRPr lang="ja-JP" sz="1600" kern="100" dirty="0"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54B06E44-F189-6130-0851-07B835CBB5B3}"/>
              </a:ext>
            </a:extLst>
          </p:cNvPr>
          <p:cNvSpPr/>
          <p:nvPr/>
        </p:nvSpPr>
        <p:spPr>
          <a:xfrm>
            <a:off x="6145161" y="1199174"/>
            <a:ext cx="2565406" cy="515325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600" kern="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周囲の</a:t>
            </a:r>
            <a:r>
              <a:rPr lang="ja-JP" altLang="en-US" sz="1600" kern="10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児童生徒への対応</a:t>
            </a:r>
            <a:endParaRPr lang="ja-JP" sz="1600" kern="100" dirty="0"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2" name="テキスト ボックス 9">
            <a:extLst>
              <a:ext uri="{FF2B5EF4-FFF2-40B4-BE49-F238E27FC236}">
                <a16:creationId xmlns:a16="http://schemas.microsoft.com/office/drawing/2014/main" id="{FA186A7D-6FE5-BA7D-C7A2-E6C8C3280245}"/>
              </a:ext>
            </a:extLst>
          </p:cNvPr>
          <p:cNvSpPr txBox="1"/>
          <p:nvPr/>
        </p:nvSpPr>
        <p:spPr>
          <a:xfrm>
            <a:off x="247961" y="1844191"/>
            <a:ext cx="2710391" cy="1490679"/>
          </a:xfrm>
          <a:prstGeom prst="rect">
            <a:avLst/>
          </a:prstGeom>
          <a:solidFill>
            <a:srgbClr val="CCFFCC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ja-JP" sz="1200" kern="100" dirty="0">
                <a:solidFill>
                  <a:srgbClr val="FF0000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◆当該児童生徒の支援</a:t>
            </a:r>
            <a:endParaRPr lang="ja-JP" sz="2000" kern="100" dirty="0"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pPr indent="114300" algn="just"/>
            <a:r>
              <a:rPr lang="ja-JP" altLang="en-US" sz="1200" kern="10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▪保護者（祖父母、父）</a:t>
            </a:r>
            <a:endParaRPr lang="en-US" altLang="ja-JP" sz="1200" kern="100" dirty="0"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pPr indent="114300" algn="just"/>
            <a:r>
              <a:rPr lang="ja-JP" altLang="en-US" sz="1200" kern="10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▪</a:t>
            </a:r>
            <a:r>
              <a:rPr lang="ja-JP" sz="1200" kern="10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学校</a:t>
            </a:r>
            <a:endParaRPr lang="en-US" altLang="ja-JP" sz="1200" kern="1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pPr indent="114300" algn="just"/>
            <a:r>
              <a:rPr lang="ja-JP" altLang="en-US" sz="1200" kern="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　・</a:t>
            </a:r>
            <a:r>
              <a:rPr lang="ja-JP" altLang="en-US" sz="1200" kern="10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スクールカウンセラー</a:t>
            </a:r>
            <a:endParaRPr lang="en-US" altLang="ja-JP" sz="1200" kern="100" dirty="0"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pPr indent="114300" algn="just"/>
            <a:r>
              <a:rPr lang="ja-JP" altLang="en-US" sz="1200" kern="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　・担任、学年主任</a:t>
            </a:r>
            <a:endParaRPr lang="en-US" altLang="ja-JP" sz="1200" kern="1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pPr indent="114300" algn="just"/>
            <a:r>
              <a:rPr lang="ja-JP" altLang="en-US" sz="1200" kern="10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　・特別支援教育担当（巡回指導）</a:t>
            </a:r>
            <a:endParaRPr lang="ja-JP" sz="2000" kern="100" dirty="0"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pPr indent="114300" algn="just"/>
            <a:r>
              <a:rPr lang="ja-JP" altLang="en-US" sz="1200" kern="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▪</a:t>
            </a:r>
            <a:r>
              <a:rPr lang="ja-JP" sz="1200" kern="10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医療機関</a:t>
            </a:r>
            <a:r>
              <a:rPr lang="ja-JP" altLang="en-US" sz="1200" kern="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（準備は進めた）</a:t>
            </a:r>
            <a:endParaRPr lang="ja-JP" sz="2000" kern="100" dirty="0"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3" name="テキスト ボックス 9">
            <a:extLst>
              <a:ext uri="{FF2B5EF4-FFF2-40B4-BE49-F238E27FC236}">
                <a16:creationId xmlns:a16="http://schemas.microsoft.com/office/drawing/2014/main" id="{E2AE71FC-812A-BA94-8D58-63A3BD438342}"/>
              </a:ext>
            </a:extLst>
          </p:cNvPr>
          <p:cNvSpPr txBox="1"/>
          <p:nvPr/>
        </p:nvSpPr>
        <p:spPr>
          <a:xfrm>
            <a:off x="3172115" y="1830395"/>
            <a:ext cx="2670309" cy="1005346"/>
          </a:xfrm>
          <a:prstGeom prst="rect">
            <a:avLst/>
          </a:prstGeom>
          <a:solidFill>
            <a:srgbClr val="CCFFCC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ja-JP" sz="1200" kern="100" dirty="0">
                <a:solidFill>
                  <a:srgbClr val="FF0000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◆保護者支援</a:t>
            </a:r>
            <a:endParaRPr lang="ja-JP" sz="2000" kern="100" dirty="0"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pPr indent="114300" algn="just"/>
            <a:r>
              <a:rPr lang="ja-JP" altLang="en-US" sz="1200" kern="10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▪</a:t>
            </a:r>
            <a:r>
              <a:rPr lang="ja-JP" sz="1200" kern="10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学校</a:t>
            </a:r>
            <a:endParaRPr lang="ja-JP" sz="2000" kern="100" dirty="0"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pPr indent="114300" algn="just"/>
            <a:r>
              <a:rPr lang="ja-JP" altLang="en-US" sz="1200" kern="10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　・スクールカウンセラー</a:t>
            </a:r>
            <a:endParaRPr lang="en-US" altLang="ja-JP" sz="1200" kern="100" dirty="0"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pPr indent="114300" algn="just"/>
            <a:r>
              <a:rPr lang="ja-JP" altLang="en-US" sz="1200" kern="10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　・担任、学年主任</a:t>
            </a:r>
            <a:endParaRPr lang="en-US" altLang="ja-JP" sz="1200" kern="100" dirty="0"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pPr marL="171450" indent="-85725" algn="just">
              <a:buFont typeface="Arial" panose="020B0604020202020204" pitchFamily="34" charset="0"/>
              <a:buChar char="•"/>
            </a:pPr>
            <a:r>
              <a:rPr lang="ja-JP" altLang="en-US" sz="1200" kern="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子ども・家庭支援センター</a:t>
            </a:r>
            <a:endParaRPr lang="en-US" altLang="ja-JP" sz="1200" kern="100" dirty="0"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4" name="テキスト ボックス 9">
            <a:extLst>
              <a:ext uri="{FF2B5EF4-FFF2-40B4-BE49-F238E27FC236}">
                <a16:creationId xmlns:a16="http://schemas.microsoft.com/office/drawing/2014/main" id="{04299300-16F1-370C-28B6-2A79E7DEAAB2}"/>
              </a:ext>
            </a:extLst>
          </p:cNvPr>
          <p:cNvSpPr txBox="1"/>
          <p:nvPr/>
        </p:nvSpPr>
        <p:spPr>
          <a:xfrm>
            <a:off x="6145161" y="1844191"/>
            <a:ext cx="2523576" cy="868313"/>
          </a:xfrm>
          <a:prstGeom prst="rect">
            <a:avLst/>
          </a:prstGeom>
          <a:solidFill>
            <a:srgbClr val="CCFFCC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ja-JP" sz="1200" kern="100" dirty="0">
                <a:solidFill>
                  <a:srgbClr val="FF0000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◆周囲の児童生徒支援</a:t>
            </a:r>
            <a:endParaRPr lang="ja-JP" sz="2000" kern="100" dirty="0"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pPr indent="114300" algn="just"/>
            <a:r>
              <a:rPr lang="ja-JP" altLang="en-US" sz="1200" kern="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▪</a:t>
            </a:r>
            <a:r>
              <a:rPr lang="ja-JP" sz="1200" kern="10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学校</a:t>
            </a:r>
            <a:endParaRPr lang="en-US" altLang="ja-JP" sz="1200" kern="100" dirty="0"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pPr indent="114300" algn="just"/>
            <a:r>
              <a:rPr lang="ja-JP" altLang="en-US" sz="1200" kern="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　・学年主任、学年担当</a:t>
            </a:r>
            <a:endParaRPr lang="en-US" altLang="ja-JP" sz="1200" kern="1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pPr indent="114300" algn="just"/>
            <a:r>
              <a:rPr lang="ja-JP" altLang="en-US" sz="1200" kern="10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▪</a:t>
            </a:r>
            <a:r>
              <a:rPr lang="ja-JP" altLang="en-US" sz="1200" kern="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各生徒の</a:t>
            </a:r>
            <a:r>
              <a:rPr lang="ja-JP" altLang="en-US" sz="1200" kern="10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保護</a:t>
            </a:r>
            <a:r>
              <a:rPr lang="ja-JP" altLang="en-US" sz="1200" kern="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者</a:t>
            </a:r>
            <a:endParaRPr lang="ja-JP" sz="2000" kern="100" dirty="0"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98267B0-E295-2FBB-FA41-156A42C8FB5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" y="0"/>
            <a:ext cx="877598" cy="10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6A6174A2-9200-F0E8-06E5-647F28D90D57}"/>
              </a:ext>
            </a:extLst>
          </p:cNvPr>
          <p:cNvSpPr/>
          <p:nvPr/>
        </p:nvSpPr>
        <p:spPr>
          <a:xfrm>
            <a:off x="3172115" y="2906148"/>
            <a:ext cx="2670309" cy="640676"/>
          </a:xfrm>
          <a:prstGeom prst="roundRect">
            <a:avLst>
              <a:gd name="adj" fmla="val 10032"/>
            </a:avLst>
          </a:prstGeom>
          <a:solidFill>
            <a:schemeClr val="accent2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希死念慮の原因が</a:t>
            </a:r>
            <a:endParaRPr lang="en-US" altLang="ja-JP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/>
            <a:r>
              <a:rPr lang="ja-JP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保護者である場合</a:t>
            </a:r>
            <a:r>
              <a:rPr kumimoji="1" lang="ja-JP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に該当</a:t>
            </a:r>
            <a:endParaRPr kumimoji="1" lang="en-US" altLang="ja-JP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/>
            <a:r>
              <a:rPr kumimoji="1" lang="ja-JP" altLang="en-US" sz="1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（子家セン、児相の情報が</a:t>
            </a:r>
            <a:r>
              <a:rPr lang="ja-JP" altLang="en-US" sz="1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鍵</a:t>
            </a:r>
            <a:r>
              <a:rPr kumimoji="1" lang="ja-JP" altLang="en-US" sz="1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）</a:t>
            </a: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8FFDF65D-E57C-9342-7844-C3EBEAEF7A37}"/>
              </a:ext>
            </a:extLst>
          </p:cNvPr>
          <p:cNvSpPr/>
          <p:nvPr/>
        </p:nvSpPr>
        <p:spPr>
          <a:xfrm>
            <a:off x="457201" y="5233867"/>
            <a:ext cx="5300298" cy="1294720"/>
          </a:xfrm>
          <a:prstGeom prst="roundRect">
            <a:avLst>
              <a:gd name="adj" fmla="val 10032"/>
            </a:avLst>
          </a:prstGeom>
          <a:solidFill>
            <a:srgbClr val="FFFFCC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＜ストレスの低減＞</a:t>
            </a:r>
            <a:endParaRPr lang="en-US" altLang="ja-JP" sz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◆母との関係の修復　→　父より</a:t>
            </a:r>
            <a:r>
              <a:rPr lang="ja-JP" altLang="en-U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母への状況説明</a:t>
            </a:r>
            <a:endParaRPr kumimoji="1" lang="en-US" altLang="ja-JP" sz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◆進学</a:t>
            </a:r>
            <a:r>
              <a:rPr lang="en-US" altLang="ja-JP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/</a:t>
            </a:r>
            <a:r>
              <a:rPr lang="ja-JP" altLang="en-U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進路のサポート　→　幅広い進路選択と適合性の高い進学先の選定</a:t>
            </a:r>
            <a:endParaRPr lang="en-US" altLang="ja-JP" sz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◆特別支援教育　→　本人の拘り、思い込みの解消、多面的な見方・考え方</a:t>
            </a:r>
            <a:endParaRPr lang="en-US" altLang="ja-JP" sz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en-US" altLang="ja-JP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&lt;</a:t>
            </a:r>
            <a:r>
              <a:rPr kumimoji="1" lang="ja-JP" altLang="en-U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安心感の提供＞</a:t>
            </a:r>
            <a:endParaRPr kumimoji="1" lang="en-US" altLang="ja-JP" sz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◆いつでも相談できる体制の提供</a:t>
            </a:r>
            <a:endParaRPr kumimoji="1" lang="en-US" altLang="ja-JP" sz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774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7899D267-7F74-4855-8793-A279FA360820}"/>
              </a:ext>
            </a:extLst>
          </p:cNvPr>
          <p:cNvSpPr txBox="1">
            <a:spLocks/>
          </p:cNvSpPr>
          <p:nvPr/>
        </p:nvSpPr>
        <p:spPr bwMode="auto">
          <a:xfrm>
            <a:off x="881426" y="1559663"/>
            <a:ext cx="4867621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itchFamily="18" charset="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550" indent="0" algn="just">
              <a:buClr>
                <a:srgbClr val="3891A7"/>
              </a:buClr>
              <a:buNone/>
              <a:defRPr/>
            </a:pPr>
            <a:r>
              <a:rPr lang="ja-JP" altLang="ja-JP" sz="2800" b="1" kern="100" dirty="0">
                <a:solidFill>
                  <a:srgbClr val="0070C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世帯の状況</a:t>
            </a:r>
          </a:p>
          <a:p>
            <a:pPr>
              <a:buClr>
                <a:srgbClr val="3891A7"/>
              </a:buClr>
              <a:tabLst>
                <a:tab pos="5759450" algn="l"/>
              </a:tabLst>
              <a:defRPr/>
            </a:pPr>
            <a:r>
              <a:rPr lang="ja-JP" altLang="en-US" sz="2800" kern="100" dirty="0">
                <a:solidFill>
                  <a:prstClr val="black">
                    <a:lumMod val="75000"/>
                    <a:lumOff val="25000"/>
                  </a:prst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祖父（父方）</a:t>
            </a:r>
            <a:endParaRPr lang="en-US" altLang="ja-JP" sz="2800" kern="100" dirty="0">
              <a:solidFill>
                <a:prstClr val="black">
                  <a:lumMod val="75000"/>
                  <a:lumOff val="25000"/>
                </a:prst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pPr>
              <a:buClr>
                <a:srgbClr val="3891A7"/>
              </a:buClr>
              <a:tabLst>
                <a:tab pos="5759450" algn="l"/>
              </a:tabLst>
              <a:defRPr/>
            </a:pPr>
            <a:r>
              <a:rPr lang="ja-JP" altLang="en-US" sz="2800" kern="100" dirty="0">
                <a:solidFill>
                  <a:prstClr val="black">
                    <a:lumMod val="75000"/>
                    <a:lumOff val="25000"/>
                  </a:prst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祖母（父方）</a:t>
            </a:r>
            <a:endParaRPr lang="ja-JP" altLang="ja-JP" sz="2800" kern="100" dirty="0">
              <a:solidFill>
                <a:prstClr val="black">
                  <a:lumMod val="75000"/>
                  <a:lumOff val="25000"/>
                </a:prst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pPr>
              <a:buClr>
                <a:srgbClr val="3891A7"/>
              </a:buClr>
              <a:tabLst>
                <a:tab pos="5759450" algn="l"/>
              </a:tabLst>
              <a:defRPr/>
            </a:pPr>
            <a:r>
              <a:rPr lang="ja-JP" altLang="en-US" sz="2800" u="sng" kern="100" dirty="0">
                <a:solidFill>
                  <a:srgbClr val="C00000"/>
                </a:solidFill>
                <a:effectLst>
                  <a:outerShdw blurRad="254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本人（中学２年生）</a:t>
            </a:r>
            <a:endParaRPr lang="en-US" altLang="ja-JP" sz="2800" u="sng" kern="100" dirty="0">
              <a:solidFill>
                <a:srgbClr val="C00000"/>
              </a:solidFill>
              <a:effectLst>
                <a:outerShdw blurRad="254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pPr>
              <a:buClr>
                <a:srgbClr val="3891A7"/>
              </a:buClr>
              <a:tabLst>
                <a:tab pos="5759450" algn="l"/>
              </a:tabLst>
              <a:defRPr/>
            </a:pPr>
            <a:r>
              <a:rPr lang="ja-JP" altLang="en-US" sz="2800" kern="100" dirty="0">
                <a:solidFill>
                  <a:schemeClr val="bg1">
                    <a:lumMod val="50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父（海外勤務）</a:t>
            </a:r>
            <a:endParaRPr lang="en-US" altLang="ja-JP" sz="2800" kern="100" dirty="0">
              <a:solidFill>
                <a:schemeClr val="bg1">
                  <a:lumMod val="50000"/>
                </a:scheme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pPr>
              <a:buClr>
                <a:srgbClr val="3891A7"/>
              </a:buClr>
              <a:tabLst>
                <a:tab pos="5759450" algn="l"/>
              </a:tabLst>
              <a:defRPr/>
            </a:pPr>
            <a:endParaRPr lang="en-US" altLang="ja-JP" sz="2800" kern="100" dirty="0">
              <a:solidFill>
                <a:prstClr val="black">
                  <a:lumMod val="75000"/>
                  <a:lumOff val="25000"/>
                </a:prstClr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  <a:p>
            <a:pPr marL="82550" indent="0">
              <a:buClr>
                <a:srgbClr val="3891A7"/>
              </a:buClr>
              <a:buNone/>
              <a:tabLst>
                <a:tab pos="5759450" algn="l"/>
              </a:tabLst>
              <a:defRPr/>
            </a:pPr>
            <a:r>
              <a:rPr lang="ja-JP" altLang="en-US" sz="2000" kern="100" dirty="0">
                <a:solidFill>
                  <a:prstClr val="black">
                    <a:lumMod val="75000"/>
                    <a:lumOff val="25000"/>
                  </a:prst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＊個人情報については加工しています</a:t>
            </a:r>
            <a:endParaRPr lang="ja-JP" altLang="ja-JP" sz="2000" kern="100" dirty="0">
              <a:solidFill>
                <a:prstClr val="black">
                  <a:lumMod val="75000"/>
                  <a:lumOff val="25000"/>
                </a:prst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pPr>
              <a:buClr>
                <a:srgbClr val="3891A7"/>
              </a:buClr>
              <a:defRPr/>
            </a:pPr>
            <a:endParaRPr lang="ja-JP" altLang="en-US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  <a:ea typeface="HG丸ｺﾞｼｯｸM-PRO" panose="020F0600000000000000" pitchFamily="50" charset="-128"/>
            </a:endParaRP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2F211C9F-1A7C-4143-BE72-08DB456B36D3}"/>
              </a:ext>
            </a:extLst>
          </p:cNvPr>
          <p:cNvSpPr txBox="1">
            <a:spLocks/>
          </p:cNvSpPr>
          <p:nvPr/>
        </p:nvSpPr>
        <p:spPr>
          <a:xfrm>
            <a:off x="515566" y="25519"/>
            <a:ext cx="8351707" cy="101308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rgbClr val="572314"/>
                </a:solidFill>
                <a:latin typeface="Trebuchet MS" pitchFamily="34" charset="0"/>
                <a:ea typeface="HG丸ｺﾞｼｯｸM-PRO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rgbClr val="572314"/>
                </a:solidFill>
                <a:latin typeface="Trebuchet MS" pitchFamily="34" charset="0"/>
                <a:ea typeface="HG丸ｺﾞｼｯｸM-PRO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rgbClr val="572314"/>
                </a:solidFill>
                <a:latin typeface="Trebuchet MS" pitchFamily="34" charset="0"/>
                <a:ea typeface="HG丸ｺﾞｼｯｸM-PRO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rgbClr val="572314"/>
                </a:solidFill>
                <a:latin typeface="Trebuchet MS" pitchFamily="34" charset="0"/>
                <a:ea typeface="HG丸ｺﾞｼｯｸM-PRO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300">
                <a:solidFill>
                  <a:srgbClr val="572314"/>
                </a:solidFill>
                <a:latin typeface="Trebuchet MS" pitchFamily="34" charset="0"/>
                <a:ea typeface="HG丸ｺﾞｼｯｸM-PRO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300">
                <a:solidFill>
                  <a:srgbClr val="572314"/>
                </a:solidFill>
                <a:latin typeface="Trebuchet MS" pitchFamily="34" charset="0"/>
                <a:ea typeface="HG丸ｺﾞｼｯｸM-PRO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300">
                <a:solidFill>
                  <a:srgbClr val="572314"/>
                </a:solidFill>
                <a:latin typeface="Trebuchet MS" pitchFamily="34" charset="0"/>
                <a:ea typeface="HG丸ｺﾞｼｯｸM-PRO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300">
                <a:solidFill>
                  <a:srgbClr val="572314"/>
                </a:solidFill>
                <a:latin typeface="Trebuchet MS" pitchFamily="34" charset="0"/>
                <a:ea typeface="HG丸ｺﾞｼｯｸM-PRO" pitchFamily="50" charset="-128"/>
              </a:defRPr>
            </a:lvl9pPr>
            <a:extLst/>
          </a:lstStyle>
          <a:p>
            <a:pPr>
              <a:defRPr/>
            </a:pPr>
            <a:r>
              <a:rPr lang="ja-JP" altLang="en-US" sz="360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＜事　例＞</a:t>
            </a: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2999E0EE-7A94-7E85-E450-30D86BA95AF0}"/>
              </a:ext>
            </a:extLst>
          </p:cNvPr>
          <p:cNvSpPr txBox="1">
            <a:spLocks/>
          </p:cNvSpPr>
          <p:nvPr/>
        </p:nvSpPr>
        <p:spPr bwMode="auto">
          <a:xfrm>
            <a:off x="4876256" y="1559663"/>
            <a:ext cx="3700297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itchFamily="18" charset="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550" indent="0" algn="just">
              <a:buClr>
                <a:srgbClr val="3891A7"/>
              </a:buClr>
              <a:buNone/>
              <a:defRPr/>
            </a:pPr>
            <a:r>
              <a:rPr lang="ja-JP" altLang="en-US" sz="2800" b="1" kern="100" dirty="0">
                <a:solidFill>
                  <a:srgbClr val="0070C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＜離婚して別居＞</a:t>
            </a:r>
            <a:endParaRPr lang="ja-JP" altLang="ja-JP" sz="2800" b="1" kern="100" dirty="0">
              <a:solidFill>
                <a:srgbClr val="0070C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pPr>
              <a:buClr>
                <a:srgbClr val="3891A7"/>
              </a:buClr>
              <a:tabLst>
                <a:tab pos="5759450" algn="l"/>
              </a:tabLst>
              <a:defRPr/>
            </a:pPr>
            <a:r>
              <a:rPr lang="ja-JP" altLang="en-US" sz="2800" kern="100" dirty="0">
                <a:solidFill>
                  <a:prstClr val="black">
                    <a:lumMod val="75000"/>
                    <a:lumOff val="25000"/>
                  </a:prst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母（外国人）</a:t>
            </a:r>
            <a:r>
              <a:rPr lang="ja-JP" altLang="ja-JP" sz="2800" kern="100" dirty="0">
                <a:solidFill>
                  <a:prstClr val="black">
                    <a:lumMod val="75000"/>
                    <a:lumOff val="25000"/>
                  </a:prst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　　　　　　　</a:t>
            </a:r>
          </a:p>
          <a:p>
            <a:pPr>
              <a:buClr>
                <a:srgbClr val="3891A7"/>
              </a:buClr>
              <a:tabLst>
                <a:tab pos="5759450" algn="l"/>
              </a:tabLst>
              <a:defRPr/>
            </a:pPr>
            <a:r>
              <a:rPr lang="ja-JP" altLang="en-US" sz="2800" kern="100" dirty="0">
                <a:solidFill>
                  <a:prstClr val="black">
                    <a:lumMod val="75000"/>
                    <a:lumOff val="25000"/>
                  </a:prst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弟（次男・小学生）</a:t>
            </a:r>
            <a:endParaRPr lang="en-US" altLang="ja-JP" sz="2800" kern="100" dirty="0">
              <a:solidFill>
                <a:prstClr val="black">
                  <a:lumMod val="75000"/>
                  <a:lumOff val="25000"/>
                </a:prst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pPr>
              <a:buClr>
                <a:srgbClr val="3891A7"/>
              </a:buClr>
              <a:tabLst>
                <a:tab pos="5759450" algn="l"/>
              </a:tabLst>
              <a:defRPr/>
            </a:pPr>
            <a:r>
              <a:rPr lang="ja-JP" altLang="en-US" sz="2800" kern="100" dirty="0">
                <a:solidFill>
                  <a:prstClr val="black">
                    <a:lumMod val="75000"/>
                    <a:lumOff val="25000"/>
                  </a:prst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弟（三男・小学生）</a:t>
            </a:r>
            <a:endParaRPr lang="en-US" altLang="ja-JP" sz="2800" kern="100" dirty="0">
              <a:solidFill>
                <a:prstClr val="black">
                  <a:lumMod val="75000"/>
                  <a:lumOff val="25000"/>
                </a:prst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pPr marL="82550" indent="0">
              <a:buClr>
                <a:srgbClr val="3891A7"/>
              </a:buClr>
              <a:buNone/>
              <a:tabLst>
                <a:tab pos="5759450" algn="l"/>
              </a:tabLst>
              <a:defRPr/>
            </a:pPr>
            <a:endParaRPr lang="ja-JP" altLang="ja-JP" sz="2000" kern="100" dirty="0">
              <a:solidFill>
                <a:prstClr val="black">
                  <a:lumMod val="75000"/>
                  <a:lumOff val="25000"/>
                </a:prstClr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pPr>
              <a:buClr>
                <a:srgbClr val="3891A7"/>
              </a:buClr>
              <a:defRPr/>
            </a:pPr>
            <a:endParaRPr lang="ja-JP" altLang="en-US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  <a:ea typeface="HG丸ｺﾞｼｯｸM-PRO" panose="020F0600000000000000" pitchFamily="50" charset="-128"/>
            </a:endParaRPr>
          </a:p>
        </p:txBody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13B00CF4-433A-8B23-5522-AC7DDD659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4904" y="6453337"/>
            <a:ext cx="2133600" cy="365125"/>
          </a:xfrm>
        </p:spPr>
        <p:txBody>
          <a:bodyPr/>
          <a:lstStyle/>
          <a:p>
            <a:fld id="{A9BD803B-8884-45C3-AF20-387E2B4F0567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97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3FE012B-BDED-44E0-B38E-95563ACA4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634" y="1297183"/>
            <a:ext cx="8596732" cy="3677050"/>
          </a:xfrm>
        </p:spPr>
        <p:txBody>
          <a:bodyPr>
            <a:normAutofit lnSpcReduction="10000"/>
          </a:bodyPr>
          <a:lstStyle/>
          <a:p>
            <a:pPr marL="360363" indent="-360363">
              <a:buNone/>
            </a:pPr>
            <a:r>
              <a:rPr lang="ja-JP" altLang="en-US" sz="2800" dirty="0"/>
              <a:t>①本人（中学２年生）が、</a:t>
            </a:r>
            <a:r>
              <a:rPr lang="en-US" altLang="ja-JP" sz="2800" dirty="0"/>
              <a:t>SNS</a:t>
            </a:r>
            <a:r>
              <a:rPr lang="ja-JP" altLang="en-US" sz="2800" dirty="0"/>
              <a:t>のステータスに「消えてしまいたい」との書き込みをする。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②友人がその書き込みを発見し、自身の保護者と相談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③友人の保護者が学校に連絡</a:t>
            </a:r>
            <a:endParaRPr lang="en-US" altLang="ja-JP" sz="2800" dirty="0"/>
          </a:p>
          <a:p>
            <a:pPr marL="0" indent="0">
              <a:buNone/>
            </a:pPr>
            <a:endParaRPr lang="en-US" altLang="ja-JP" sz="2800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sz="2800" dirty="0"/>
              <a:t>★学校としての対応を開始</a:t>
            </a:r>
            <a:endParaRPr lang="en-US" altLang="ja-JP" sz="28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F66ACD4-DA99-48E1-9A90-9EF54E75F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D803B-8884-45C3-AF20-387E2B4F0567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97C655CA-F7EB-49ED-A714-E4C199B93D9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62878" y="116632"/>
            <a:ext cx="4912628" cy="83347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rgbClr val="572314"/>
                </a:solidFill>
                <a:latin typeface="Trebuchet MS" pitchFamily="34" charset="0"/>
                <a:ea typeface="HG丸ｺﾞｼｯｸM-PRO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rgbClr val="572314"/>
                </a:solidFill>
                <a:latin typeface="Trebuchet MS" pitchFamily="34" charset="0"/>
                <a:ea typeface="HG丸ｺﾞｼｯｸM-PRO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rgbClr val="572314"/>
                </a:solidFill>
                <a:latin typeface="Trebuchet MS" pitchFamily="34" charset="0"/>
                <a:ea typeface="HG丸ｺﾞｼｯｸM-PRO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rgbClr val="572314"/>
                </a:solidFill>
                <a:latin typeface="Trebuchet MS" pitchFamily="34" charset="0"/>
                <a:ea typeface="HG丸ｺﾞｼｯｸM-PRO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300">
                <a:solidFill>
                  <a:srgbClr val="572314"/>
                </a:solidFill>
                <a:latin typeface="Trebuchet MS" pitchFamily="34" charset="0"/>
                <a:ea typeface="HG丸ｺﾞｼｯｸM-PRO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300">
                <a:solidFill>
                  <a:srgbClr val="572314"/>
                </a:solidFill>
                <a:latin typeface="Trebuchet MS" pitchFamily="34" charset="0"/>
                <a:ea typeface="HG丸ｺﾞｼｯｸM-PRO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300">
                <a:solidFill>
                  <a:srgbClr val="572314"/>
                </a:solidFill>
                <a:latin typeface="Trebuchet MS" pitchFamily="34" charset="0"/>
                <a:ea typeface="HG丸ｺﾞｼｯｸM-PRO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300">
                <a:solidFill>
                  <a:srgbClr val="572314"/>
                </a:solidFill>
                <a:latin typeface="Trebuchet MS" pitchFamily="34" charset="0"/>
                <a:ea typeface="HG丸ｺﾞｼｯｸM-PRO" pitchFamily="50" charset="-128"/>
              </a:defRPr>
            </a:lvl9pPr>
            <a:extLst/>
          </a:lstStyle>
          <a:p>
            <a:pPr defTabSz="914400">
              <a:defRPr/>
            </a:pPr>
            <a:r>
              <a:rPr lang="ja-JP" altLang="en-US" sz="36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希死念慮の認知</a:t>
            </a:r>
            <a:endParaRPr lang="ja-JP" altLang="en-US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" name="矢印: 下 9">
            <a:extLst>
              <a:ext uri="{FF2B5EF4-FFF2-40B4-BE49-F238E27FC236}">
                <a16:creationId xmlns:a16="http://schemas.microsoft.com/office/drawing/2014/main" id="{CAB4A246-AB38-9AA6-2EB8-503D5D090EE3}"/>
              </a:ext>
            </a:extLst>
          </p:cNvPr>
          <p:cNvSpPr/>
          <p:nvPr/>
        </p:nvSpPr>
        <p:spPr>
          <a:xfrm>
            <a:off x="2208178" y="3414413"/>
            <a:ext cx="933856" cy="68093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0B17F2B-4F73-7D3F-CE47-6F9BF50FFD9B}"/>
              </a:ext>
            </a:extLst>
          </p:cNvPr>
          <p:cNvSpPr txBox="1"/>
          <p:nvPr/>
        </p:nvSpPr>
        <p:spPr>
          <a:xfrm>
            <a:off x="1523015" y="5421706"/>
            <a:ext cx="6084019" cy="929544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l"/>
            <a:r>
              <a:rPr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皆様の教室で、このような事案が発生した場合</a:t>
            </a:r>
            <a:endParaRPr lang="en-US" altLang="ja-JP" sz="24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pPr algn="l"/>
            <a:r>
              <a:rPr kumimoji="1"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どの様に対応をしていくでしょうか？</a:t>
            </a:r>
          </a:p>
        </p:txBody>
      </p:sp>
      <p:pic>
        <p:nvPicPr>
          <p:cNvPr id="9" name="図 8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78DEF065-618E-CB9D-D63A-86FE2C953F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679737" y="2875073"/>
            <a:ext cx="2196830" cy="2196830"/>
          </a:xfrm>
          <a:prstGeom prst="rect">
            <a:avLst/>
          </a:prstGeom>
        </p:spPr>
      </p:pic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5291FC70-7BB5-DDE6-28B9-3A1854B1726C}"/>
              </a:ext>
            </a:extLst>
          </p:cNvPr>
          <p:cNvGrpSpPr/>
          <p:nvPr/>
        </p:nvGrpSpPr>
        <p:grpSpPr>
          <a:xfrm>
            <a:off x="273634" y="2211355"/>
            <a:ext cx="8347852" cy="1912056"/>
            <a:chOff x="273634" y="2211355"/>
            <a:chExt cx="8347852" cy="1912056"/>
          </a:xfrm>
        </p:grpSpPr>
        <p:sp>
          <p:nvSpPr>
            <p:cNvPr id="6" name="四角形: 角を丸くする 5">
              <a:extLst>
                <a:ext uri="{FF2B5EF4-FFF2-40B4-BE49-F238E27FC236}">
                  <a16:creationId xmlns:a16="http://schemas.microsoft.com/office/drawing/2014/main" id="{61183453-3C34-54CB-5FBB-D09020A78AE9}"/>
                </a:ext>
              </a:extLst>
            </p:cNvPr>
            <p:cNvSpPr/>
            <p:nvPr/>
          </p:nvSpPr>
          <p:spPr>
            <a:xfrm>
              <a:off x="273634" y="2211355"/>
              <a:ext cx="8347852" cy="1100971"/>
            </a:xfrm>
            <a:prstGeom prst="round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200"/>
                </a:lnSpc>
              </a:pPr>
              <a:endParaRPr kumimoji="1" lang="ja-JP" altLang="en-US" sz="2000" dirty="0">
                <a:solidFill>
                  <a:srgbClr val="50B8C0"/>
                </a:solidFill>
                <a:latin typeface="+mn-ea"/>
              </a:endParaRPr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19CBB9D0-3851-FC30-CC63-E83BF475B3EB}"/>
                </a:ext>
              </a:extLst>
            </p:cNvPr>
            <p:cNvSpPr txBox="1"/>
            <p:nvPr/>
          </p:nvSpPr>
          <p:spPr>
            <a:xfrm>
              <a:off x="3359020" y="3415525"/>
              <a:ext cx="2642948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l"/>
              <a:r>
                <a:rPr kumimoji="1" lang="ja-JP" altLang="en-US" sz="2000" dirty="0">
                  <a:solidFill>
                    <a:srgbClr val="C00000"/>
                  </a:solidFill>
                  <a:latin typeface="+mn-ea"/>
                </a:rPr>
                <a:t>「</a:t>
              </a:r>
              <a:r>
                <a:rPr kumimoji="1" lang="en-US" altLang="ja-JP" sz="2000" dirty="0">
                  <a:solidFill>
                    <a:srgbClr val="C00000"/>
                  </a:solidFill>
                  <a:latin typeface="+mn-ea"/>
                </a:rPr>
                <a:t>SOS</a:t>
              </a:r>
              <a:r>
                <a:rPr kumimoji="1" lang="ja-JP" altLang="en-US" sz="2000" dirty="0">
                  <a:solidFill>
                    <a:srgbClr val="C00000"/>
                  </a:solidFill>
                  <a:latin typeface="+mn-ea"/>
                </a:rPr>
                <a:t>の出し方に関する教育」の成果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185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CDCC64-2A6C-9CCA-4F87-7DA5606F2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49" y="233547"/>
            <a:ext cx="8229600" cy="570893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児童生徒の自殺関連行動を発見した際の初動対応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605DED0-1A1D-364D-7036-4A6C8EB71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59388" y="6298920"/>
            <a:ext cx="2133600" cy="365125"/>
          </a:xfrm>
        </p:spPr>
        <p:txBody>
          <a:bodyPr/>
          <a:lstStyle/>
          <a:p>
            <a:fld id="{C026F011-1D1E-4A20-8193-E3E01D574FB1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6" name="矢印: 下 5">
            <a:extLst>
              <a:ext uri="{FF2B5EF4-FFF2-40B4-BE49-F238E27FC236}">
                <a16:creationId xmlns:a16="http://schemas.microsoft.com/office/drawing/2014/main" id="{0A4C5AA2-6398-4954-B96F-7D71B724D169}"/>
              </a:ext>
            </a:extLst>
          </p:cNvPr>
          <p:cNvSpPr/>
          <p:nvPr/>
        </p:nvSpPr>
        <p:spPr>
          <a:xfrm>
            <a:off x="1095188" y="3107792"/>
            <a:ext cx="329565" cy="193040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490004E3-AC54-9583-4C82-49ED8910CDE3}"/>
              </a:ext>
            </a:extLst>
          </p:cNvPr>
          <p:cNvGrpSpPr/>
          <p:nvPr/>
        </p:nvGrpSpPr>
        <p:grpSpPr>
          <a:xfrm>
            <a:off x="209586" y="1297499"/>
            <a:ext cx="4972013" cy="1689746"/>
            <a:chOff x="0" y="0"/>
            <a:chExt cx="2947201" cy="1519038"/>
          </a:xfrm>
        </p:grpSpPr>
        <p:sp>
          <p:nvSpPr>
            <p:cNvPr id="15" name="テキスト ボックス 3">
              <a:extLst>
                <a:ext uri="{FF2B5EF4-FFF2-40B4-BE49-F238E27FC236}">
                  <a16:creationId xmlns:a16="http://schemas.microsoft.com/office/drawing/2014/main" id="{E571B6C5-F813-D530-0D5A-63E122002BCF}"/>
                </a:ext>
              </a:extLst>
            </p:cNvPr>
            <p:cNvSpPr txBox="1"/>
            <p:nvPr/>
          </p:nvSpPr>
          <p:spPr>
            <a:xfrm>
              <a:off x="0" y="0"/>
              <a:ext cx="2947201" cy="409495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ja-JP" sz="2400" kern="100" dirty="0">
                  <a:effectLst/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Times New Roman" panose="02020603050405020304" pitchFamily="18" charset="0"/>
                </a:rPr>
                <a:t>情報の把握</a:t>
              </a:r>
              <a:r>
                <a:rPr lang="ja-JP" sz="1400" kern="100" dirty="0">
                  <a:effectLst/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Times New Roman" panose="02020603050405020304" pitchFamily="18" charset="0"/>
                </a:rPr>
                <a:t>（誰かが自殺の危機に気付く）</a:t>
              </a:r>
              <a:endParaRPr lang="ja-JP" sz="2400" kern="10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endParaRPr>
            </a:p>
          </p:txBody>
        </p:sp>
        <p:sp>
          <p:nvSpPr>
            <p:cNvPr id="16" name="テキスト ボックス 3">
              <a:extLst>
                <a:ext uri="{FF2B5EF4-FFF2-40B4-BE49-F238E27FC236}">
                  <a16:creationId xmlns:a16="http://schemas.microsoft.com/office/drawing/2014/main" id="{FAD7028E-A13C-19EA-B18F-E5BC5ABBB539}"/>
                </a:ext>
              </a:extLst>
            </p:cNvPr>
            <p:cNvSpPr txBox="1"/>
            <p:nvPr/>
          </p:nvSpPr>
          <p:spPr>
            <a:xfrm>
              <a:off x="0" y="415083"/>
              <a:ext cx="2947201" cy="110395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srgbClr val="0070C0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88900" indent="-88900" algn="l"/>
              <a:r>
                <a:rPr lang="ja-JP" sz="1400" kern="100" dirty="0">
                  <a:effectLst/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Times New Roman" panose="02020603050405020304" pitchFamily="18" charset="0"/>
                </a:rPr>
                <a:t>・自殺をほのめかす会話や発言、メモや絵、</a:t>
              </a:r>
              <a:r>
                <a:rPr lang="en-US" sz="1400" kern="100" dirty="0">
                  <a:effectLst/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Times New Roman" panose="02020603050405020304" pitchFamily="18" charset="0"/>
                </a:rPr>
                <a:t>SNS</a:t>
              </a:r>
              <a:r>
                <a:rPr lang="ja-JP" sz="1400" kern="100" dirty="0">
                  <a:effectLst/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Times New Roman" panose="02020603050405020304" pitchFamily="18" charset="0"/>
                </a:rPr>
                <a:t>等ネットへの書き込み</a:t>
              </a:r>
            </a:p>
            <a:p>
              <a:pPr marL="78105" indent="-78105" algn="l"/>
              <a:r>
                <a:rPr lang="ja-JP" sz="1400" kern="100" dirty="0">
                  <a:effectLst/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Times New Roman" panose="02020603050405020304" pitchFamily="18" charset="0"/>
                </a:rPr>
                <a:t>・保護者</a:t>
              </a:r>
              <a:r>
                <a:rPr lang="ja-JP" altLang="en-US" sz="1400" kern="100" dirty="0">
                  <a:effectLst/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Times New Roman" panose="02020603050405020304" pitchFamily="18" charset="0"/>
                </a:rPr>
                <a:t>や友人等</a:t>
              </a:r>
              <a:r>
                <a:rPr lang="ja-JP" sz="1400" kern="100" dirty="0">
                  <a:effectLst/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Times New Roman" panose="02020603050405020304" pitchFamily="18" charset="0"/>
                </a:rPr>
                <a:t>からの自殺の危機や、心配についての連絡</a:t>
              </a:r>
            </a:p>
            <a:p>
              <a:pPr algn="l"/>
              <a:r>
                <a:rPr lang="ja-JP" sz="1400" kern="100" dirty="0">
                  <a:effectLst/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Times New Roman" panose="02020603050405020304" pitchFamily="18" charset="0"/>
                </a:rPr>
                <a:t>・自傷行為</a:t>
              </a:r>
            </a:p>
            <a:p>
              <a:pPr algn="l"/>
              <a:r>
                <a:rPr lang="ja-JP" sz="1400" kern="100" dirty="0">
                  <a:effectLst/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Times New Roman" panose="02020603050405020304" pitchFamily="18" charset="0"/>
                </a:rPr>
                <a:t>・大量服薬　など</a:t>
              </a:r>
            </a:p>
          </p:txBody>
        </p:sp>
      </p:grp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64BA92C2-14DA-98C8-85FE-A4A88DB4F733}"/>
              </a:ext>
            </a:extLst>
          </p:cNvPr>
          <p:cNvSpPr/>
          <p:nvPr/>
        </p:nvSpPr>
        <p:spPr>
          <a:xfrm>
            <a:off x="241412" y="3496945"/>
            <a:ext cx="2366682" cy="45084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sz="2000" kern="100" dirty="0">
                <a:solidFill>
                  <a:srgbClr val="000000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校長へ迅速に報告</a:t>
            </a:r>
            <a:endParaRPr lang="ja-JP" sz="3200" kern="100" dirty="0"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9" name="矢印: 下 8">
            <a:extLst>
              <a:ext uri="{FF2B5EF4-FFF2-40B4-BE49-F238E27FC236}">
                <a16:creationId xmlns:a16="http://schemas.microsoft.com/office/drawing/2014/main" id="{E9557CB9-2D16-40D3-B273-9826966C5937}"/>
              </a:ext>
            </a:extLst>
          </p:cNvPr>
          <p:cNvSpPr/>
          <p:nvPr/>
        </p:nvSpPr>
        <p:spPr>
          <a:xfrm>
            <a:off x="1095188" y="4045295"/>
            <a:ext cx="329565" cy="210400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10" name="矢印: 右 9">
            <a:extLst>
              <a:ext uri="{FF2B5EF4-FFF2-40B4-BE49-F238E27FC236}">
                <a16:creationId xmlns:a16="http://schemas.microsoft.com/office/drawing/2014/main" id="{803116CC-06A6-03A0-4B33-AD65877027F8}"/>
              </a:ext>
            </a:extLst>
          </p:cNvPr>
          <p:cNvSpPr/>
          <p:nvPr/>
        </p:nvSpPr>
        <p:spPr>
          <a:xfrm>
            <a:off x="2665663" y="3444479"/>
            <a:ext cx="3354137" cy="546078"/>
          </a:xfrm>
          <a:prstGeom prst="right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6000" tIns="0" rIns="36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sz="1400" kern="10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校長による報告（第一報）</a:t>
            </a:r>
            <a:endParaRPr lang="ja-JP" sz="2400" kern="100" dirty="0"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4">
            <a:extLst>
              <a:ext uri="{FF2B5EF4-FFF2-40B4-BE49-F238E27FC236}">
                <a16:creationId xmlns:a16="http://schemas.microsoft.com/office/drawing/2014/main" id="{2879F4C9-1BCB-49EC-31F8-BDA80104088B}"/>
              </a:ext>
            </a:extLst>
          </p:cNvPr>
          <p:cNvSpPr txBox="1"/>
          <p:nvPr/>
        </p:nvSpPr>
        <p:spPr>
          <a:xfrm>
            <a:off x="2665663" y="3048840"/>
            <a:ext cx="1440172" cy="292735"/>
          </a:xfrm>
          <a:prstGeom prst="rect">
            <a:avLst/>
          </a:prstGeom>
          <a:solidFill>
            <a:srgbClr val="FFFF00"/>
          </a:solidFill>
          <a:ln w="190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sz="1400" b="1" kern="10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生命の危険あり</a:t>
            </a:r>
            <a:endParaRPr lang="ja-JP" sz="1600" kern="100"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2" name="テキスト ボックス 5">
            <a:extLst>
              <a:ext uri="{FF2B5EF4-FFF2-40B4-BE49-F238E27FC236}">
                <a16:creationId xmlns:a16="http://schemas.microsoft.com/office/drawing/2014/main" id="{009B934B-6223-F398-5DE6-D4D827CA2F5F}"/>
              </a:ext>
            </a:extLst>
          </p:cNvPr>
          <p:cNvSpPr txBox="1"/>
          <p:nvPr/>
        </p:nvSpPr>
        <p:spPr>
          <a:xfrm>
            <a:off x="4655209" y="3057805"/>
            <a:ext cx="1355626" cy="30319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sz="1400" b="1" kern="100" dirty="0">
                <a:effectLst/>
                <a:latin typeface="BIZ UD明朝 Medium" panose="02020500000000000000" pitchFamily="17" charset="-128"/>
                <a:ea typeface="BIZ UDゴシック" panose="020B0400000000000000" pitchFamily="49" charset="-128"/>
                <a:cs typeface="Times New Roman" panose="02020603050405020304" pitchFamily="18" charset="0"/>
              </a:rPr>
              <a:t>警察・救急へ</a:t>
            </a:r>
            <a:endParaRPr lang="ja-JP" sz="1200" kern="100" dirty="0">
              <a:effectLst/>
              <a:latin typeface="BIZ UD明朝 Medium" panose="02020500000000000000" pitchFamily="17" charset="-128"/>
              <a:ea typeface="BIZ UD明朝 Medium" panose="02020500000000000000" pitchFamily="17" charset="-128"/>
              <a:cs typeface="Times New Roman" panose="02020603050405020304" pitchFamily="18" charset="0"/>
            </a:endParaRPr>
          </a:p>
        </p:txBody>
      </p:sp>
      <p:sp>
        <p:nvSpPr>
          <p:cNvPr id="13" name="矢印: 右 12">
            <a:extLst>
              <a:ext uri="{FF2B5EF4-FFF2-40B4-BE49-F238E27FC236}">
                <a16:creationId xmlns:a16="http://schemas.microsoft.com/office/drawing/2014/main" id="{C092CADF-F4B1-45BC-AF30-FBCD5A0E59AA}"/>
              </a:ext>
            </a:extLst>
          </p:cNvPr>
          <p:cNvSpPr/>
          <p:nvPr/>
        </p:nvSpPr>
        <p:spPr>
          <a:xfrm>
            <a:off x="4212689" y="3070727"/>
            <a:ext cx="451485" cy="281305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14" name="矢印: 下 13">
            <a:extLst>
              <a:ext uri="{FF2B5EF4-FFF2-40B4-BE49-F238E27FC236}">
                <a16:creationId xmlns:a16="http://schemas.microsoft.com/office/drawing/2014/main" id="{56DE0D3F-5374-379D-23CC-A5211E87C819}"/>
              </a:ext>
            </a:extLst>
          </p:cNvPr>
          <p:cNvSpPr/>
          <p:nvPr/>
        </p:nvSpPr>
        <p:spPr>
          <a:xfrm rot="16200000">
            <a:off x="2039379" y="2781403"/>
            <a:ext cx="193041" cy="845818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CA13DA49-1496-CADD-F9C2-E69D7BE4B59E}"/>
              </a:ext>
            </a:extLst>
          </p:cNvPr>
          <p:cNvSpPr/>
          <p:nvPr/>
        </p:nvSpPr>
        <p:spPr>
          <a:xfrm>
            <a:off x="6141028" y="3407671"/>
            <a:ext cx="2303723" cy="62992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sz="2000" kern="10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教育委員会</a:t>
            </a:r>
            <a:r>
              <a:rPr lang="ja-JP" altLang="en-US" sz="2000" kern="10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事務局</a:t>
            </a:r>
            <a:endParaRPr lang="en-US" altLang="ja-JP" sz="2000" kern="100" dirty="0"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pPr algn="ctr"/>
            <a:r>
              <a:rPr lang="ja-JP" altLang="en-US" sz="1400" kern="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（指導主事へ）</a:t>
            </a:r>
            <a:endParaRPr lang="ja-JP" sz="1200" kern="100" dirty="0"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14FF9485-7083-1E2C-0E4A-6A982874A04A}"/>
              </a:ext>
            </a:extLst>
          </p:cNvPr>
          <p:cNvGrpSpPr/>
          <p:nvPr/>
        </p:nvGrpSpPr>
        <p:grpSpPr>
          <a:xfrm>
            <a:off x="209587" y="4317335"/>
            <a:ext cx="4546562" cy="2164148"/>
            <a:chOff x="0" y="-8059"/>
            <a:chExt cx="2947201" cy="1945513"/>
          </a:xfrm>
        </p:grpSpPr>
        <p:sp>
          <p:nvSpPr>
            <p:cNvPr id="19" name="テキスト ボックス 3">
              <a:extLst>
                <a:ext uri="{FF2B5EF4-FFF2-40B4-BE49-F238E27FC236}">
                  <a16:creationId xmlns:a16="http://schemas.microsoft.com/office/drawing/2014/main" id="{F704882F-60F1-4781-F101-A62DECD45473}"/>
                </a:ext>
              </a:extLst>
            </p:cNvPr>
            <p:cNvSpPr txBox="1"/>
            <p:nvPr/>
          </p:nvSpPr>
          <p:spPr>
            <a:xfrm>
              <a:off x="0" y="-8059"/>
              <a:ext cx="2947201" cy="409495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ja-JP" altLang="en-US" sz="2400" kern="100" dirty="0">
                  <a:effectLst/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Times New Roman" panose="02020603050405020304" pitchFamily="18" charset="0"/>
                </a:rPr>
                <a:t>校内の危機対応組織の招集</a:t>
              </a:r>
              <a:endParaRPr lang="ja-JP" sz="2400" kern="10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endParaRPr>
            </a:p>
          </p:txBody>
        </p:sp>
        <p:sp>
          <p:nvSpPr>
            <p:cNvPr id="20" name="テキスト ボックス 3">
              <a:extLst>
                <a:ext uri="{FF2B5EF4-FFF2-40B4-BE49-F238E27FC236}">
                  <a16:creationId xmlns:a16="http://schemas.microsoft.com/office/drawing/2014/main" id="{386879D1-A4F4-7185-5BDA-2CB516E7DDE3}"/>
                </a:ext>
              </a:extLst>
            </p:cNvPr>
            <p:cNvSpPr txBox="1"/>
            <p:nvPr/>
          </p:nvSpPr>
          <p:spPr>
            <a:xfrm>
              <a:off x="0" y="415083"/>
              <a:ext cx="2947201" cy="1522371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srgbClr val="0070C0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88900" indent="-88900" algn="l"/>
              <a:r>
                <a:rPr lang="ja-JP" altLang="en-US" sz="1200" kern="100" dirty="0">
                  <a:effectLst/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Times New Roman" panose="02020603050405020304" pitchFamily="18" charset="0"/>
                </a:rPr>
                <a:t>・生徒指導主事・教育相談担当、学年主任、担任、養護教諭、生徒と関りの深い教員、スクールカウンセラー等による協議</a:t>
              </a:r>
            </a:p>
            <a:p>
              <a:pPr marL="88900" indent="-88900" algn="l"/>
              <a:r>
                <a:rPr lang="ja-JP" altLang="en-US" sz="1200" kern="1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Times New Roman" panose="02020603050405020304" pitchFamily="18" charset="0"/>
                </a:rPr>
                <a:t>・</a:t>
              </a:r>
              <a:r>
                <a:rPr lang="ja-JP" altLang="en-US" sz="1200" kern="100" dirty="0">
                  <a:effectLst/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Times New Roman" panose="02020603050405020304" pitchFamily="18" charset="0"/>
                </a:rPr>
                <a:t>必要に応じて緊急ケース会議の実施</a:t>
              </a:r>
              <a:endParaRPr lang="en-US" altLang="ja-JP" sz="1200" kern="10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endParaRPr>
            </a:p>
            <a:p>
              <a:pPr marL="88900" indent="-88900" algn="l">
                <a:spcBef>
                  <a:spcPts val="600"/>
                </a:spcBef>
                <a:spcAft>
                  <a:spcPts val="600"/>
                </a:spcAft>
              </a:pPr>
              <a:r>
                <a:rPr lang="ja-JP" altLang="en-US" sz="1400" kern="1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Times New Roman" panose="02020603050405020304" pitchFamily="18" charset="0"/>
                </a:rPr>
                <a:t>①事実関係の確実な把握</a:t>
              </a:r>
              <a:endParaRPr lang="en-US" altLang="ja-JP" sz="1400" kern="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endParaRPr>
            </a:p>
            <a:p>
              <a:pPr marL="88900" indent="90488" algn="l"/>
              <a:r>
                <a:rPr lang="ja-JP" altLang="en-US" sz="1200" kern="100" dirty="0">
                  <a:effectLst/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Times New Roman" panose="02020603050405020304" pitchFamily="18" charset="0"/>
                </a:rPr>
                <a:t>◆多方面からの情報収集</a:t>
              </a:r>
            </a:p>
            <a:p>
              <a:pPr marL="88900" indent="269875" algn="l"/>
              <a:r>
                <a:rPr lang="ja-JP" altLang="en-US" sz="1200" kern="100" dirty="0">
                  <a:effectLst/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Times New Roman" panose="02020603050405020304" pitchFamily="18" charset="0"/>
                </a:rPr>
                <a:t>→聞き取りの他、アンケートの記述や作文、制作物</a:t>
              </a:r>
            </a:p>
            <a:p>
              <a:pPr marL="88900" indent="90488" algn="l"/>
              <a:r>
                <a:rPr lang="ja-JP" altLang="en-US" sz="1200" kern="100" dirty="0">
                  <a:effectLst/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Times New Roman" panose="02020603050405020304" pitchFamily="18" charset="0"/>
                </a:rPr>
                <a:t>◆いじめの有無</a:t>
              </a:r>
            </a:p>
            <a:p>
              <a:pPr marL="88900" indent="90488" algn="l"/>
              <a:r>
                <a:rPr lang="ja-JP" altLang="en-US" sz="1200" kern="100" dirty="0">
                  <a:effectLst/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Times New Roman" panose="02020603050405020304" pitchFamily="18" charset="0"/>
                </a:rPr>
                <a:t>◆教師の指導内容</a:t>
              </a:r>
            </a:p>
            <a:p>
              <a:pPr marL="88900" indent="-88900" algn="l">
                <a:spcBef>
                  <a:spcPts val="600"/>
                </a:spcBef>
              </a:pPr>
              <a:endParaRPr lang="ja-JP" altLang="en-US" sz="1400" kern="10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6B2E1FC1-0758-9B75-BFFA-A867364F076E}"/>
              </a:ext>
            </a:extLst>
          </p:cNvPr>
          <p:cNvSpPr/>
          <p:nvPr/>
        </p:nvSpPr>
        <p:spPr>
          <a:xfrm>
            <a:off x="5567082" y="1622023"/>
            <a:ext cx="3325906" cy="1228016"/>
          </a:xfrm>
          <a:prstGeom prst="roundRect">
            <a:avLst>
              <a:gd name="adj" fmla="val 3366"/>
            </a:avLst>
          </a:prstGeom>
          <a:solidFill>
            <a:schemeClr val="bg1"/>
          </a:solidFill>
          <a:ln w="12700">
            <a:solidFill>
              <a:srgbClr val="1F89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marL="179388" indent="-90488"/>
            <a:r>
              <a:rPr lang="en-US" altLang="ja-JP" sz="1200" kern="1200" dirty="0">
                <a:solidFill>
                  <a:srgbClr val="3B3838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【</a:t>
            </a:r>
            <a:r>
              <a:rPr lang="ja-JP" altLang="en-US" sz="1200" kern="1200" dirty="0">
                <a:solidFill>
                  <a:srgbClr val="3B3838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要保護児童対策連絡協議会として</a:t>
            </a:r>
            <a:r>
              <a:rPr lang="en-US" altLang="ja-JP" sz="1200" kern="1200" dirty="0">
                <a:solidFill>
                  <a:srgbClr val="3B3838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】</a:t>
            </a:r>
          </a:p>
          <a:p>
            <a:pPr marL="179388" indent="-90488"/>
            <a:r>
              <a:rPr lang="ja-JP" altLang="en-US" sz="1200" kern="1200" dirty="0">
                <a:solidFill>
                  <a:srgbClr val="3B3838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・</a:t>
            </a:r>
            <a:r>
              <a:rPr lang="zh-TW" altLang="en-US" sz="1200" kern="1200" dirty="0">
                <a:solidFill>
                  <a:srgbClr val="3B3838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要保護児童対策地域協議会</a:t>
            </a:r>
            <a:r>
              <a:rPr lang="ja-JP" altLang="en-US" sz="1200" dirty="0">
                <a:solidFill>
                  <a:srgbClr val="3B3838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から</a:t>
            </a:r>
            <a:r>
              <a:rPr lang="ja-JP" altLang="en-US" sz="1200" kern="1200" dirty="0">
                <a:solidFill>
                  <a:srgbClr val="3B3838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虐待歴等（家庭の状況）を収集</a:t>
            </a:r>
            <a:endParaRPr lang="en-US" altLang="ja-JP" sz="1200" kern="1200" dirty="0">
              <a:solidFill>
                <a:srgbClr val="3B3838"/>
              </a:solidFill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pPr marL="179388" indent="-90488"/>
            <a:r>
              <a:rPr lang="ja-JP" altLang="en-US" sz="1200" dirty="0">
                <a:solidFill>
                  <a:srgbClr val="3B3838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・教育相談室等から相談履歴等の確認</a:t>
            </a:r>
            <a:endParaRPr lang="en-US" altLang="ja-JP" sz="1200" dirty="0">
              <a:solidFill>
                <a:srgbClr val="3B3838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pPr marL="179388" indent="-90488"/>
            <a:endParaRPr lang="ja-JP" sz="2000" kern="100" dirty="0"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2" name="テキスト ボックス 47">
            <a:extLst>
              <a:ext uri="{FF2B5EF4-FFF2-40B4-BE49-F238E27FC236}">
                <a16:creationId xmlns:a16="http://schemas.microsoft.com/office/drawing/2014/main" id="{C22B8562-CB7A-4F73-4545-4A9C52994EC8}"/>
              </a:ext>
            </a:extLst>
          </p:cNvPr>
          <p:cNvSpPr txBox="1"/>
          <p:nvPr/>
        </p:nvSpPr>
        <p:spPr>
          <a:xfrm>
            <a:off x="5567082" y="1295245"/>
            <a:ext cx="3325906" cy="347099"/>
          </a:xfrm>
          <a:prstGeom prst="rect">
            <a:avLst/>
          </a:prstGeom>
          <a:solidFill>
            <a:srgbClr val="008000"/>
          </a:solidFill>
          <a:ln>
            <a:solidFill>
              <a:srgbClr val="1F8942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ja-JP" altLang="en-US" sz="1600" b="1" kern="1200" dirty="0">
                <a:solidFill>
                  <a:srgbClr val="FFFFFF"/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他機関からの情報収集</a:t>
            </a:r>
            <a:endParaRPr lang="ja-JP" sz="1600" kern="100" dirty="0"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3" name="矢印: 上下 22">
            <a:extLst>
              <a:ext uri="{FF2B5EF4-FFF2-40B4-BE49-F238E27FC236}">
                <a16:creationId xmlns:a16="http://schemas.microsoft.com/office/drawing/2014/main" id="{C4397373-1F4D-364B-0AAB-6D77916C708D}"/>
              </a:ext>
            </a:extLst>
          </p:cNvPr>
          <p:cNvSpPr/>
          <p:nvPr/>
        </p:nvSpPr>
        <p:spPr>
          <a:xfrm>
            <a:off x="7135901" y="2876934"/>
            <a:ext cx="313765" cy="491536"/>
          </a:xfrm>
          <a:prstGeom prst="upDownArrow">
            <a:avLst>
              <a:gd name="adj1" fmla="val 45522"/>
              <a:gd name="adj2" fmla="val 50000"/>
            </a:avLst>
          </a:prstGeom>
          <a:solidFill>
            <a:srgbClr val="339933"/>
          </a:solidFill>
          <a:ln w="19050">
            <a:solidFill>
              <a:srgbClr val="008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吹き出し: 左矢印 23">
            <a:extLst>
              <a:ext uri="{FF2B5EF4-FFF2-40B4-BE49-F238E27FC236}">
                <a16:creationId xmlns:a16="http://schemas.microsoft.com/office/drawing/2014/main" id="{CC47D03B-C748-0E2F-7548-5C77CD683603}"/>
              </a:ext>
            </a:extLst>
          </p:cNvPr>
          <p:cNvSpPr/>
          <p:nvPr/>
        </p:nvSpPr>
        <p:spPr>
          <a:xfrm>
            <a:off x="4501186" y="4991985"/>
            <a:ext cx="3011235" cy="996440"/>
          </a:xfrm>
          <a:prstGeom prst="leftArrowCallout">
            <a:avLst>
              <a:gd name="adj1" fmla="val 15595"/>
              <a:gd name="adj2" fmla="val 18496"/>
              <a:gd name="adj3" fmla="val 18476"/>
              <a:gd name="adj4" fmla="val 80810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65405" indent="-141605" algn="l"/>
            <a:r>
              <a:rPr lang="ja-JP" sz="1400" kern="10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・スーパーバイザー派遣検討</a:t>
            </a:r>
          </a:p>
          <a:p>
            <a:pPr marL="65405" indent="-141605" algn="l"/>
            <a:r>
              <a:rPr lang="ja-JP" sz="1400" kern="10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・情報共有</a:t>
            </a:r>
          </a:p>
          <a:p>
            <a:pPr marL="65405" indent="-141605" algn="l"/>
            <a:r>
              <a:rPr lang="ja-JP" sz="1400" kern="10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・助言</a:t>
            </a:r>
          </a:p>
          <a:p>
            <a:pPr marL="65405" indent="-141605" algn="l"/>
            <a:r>
              <a:rPr lang="ja-JP" sz="1400" kern="100" dirty="0"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・関係機関との連携</a:t>
            </a:r>
          </a:p>
        </p:txBody>
      </p:sp>
      <p:sp>
        <p:nvSpPr>
          <p:cNvPr id="25" name="矢印: 下 24">
            <a:extLst>
              <a:ext uri="{FF2B5EF4-FFF2-40B4-BE49-F238E27FC236}">
                <a16:creationId xmlns:a16="http://schemas.microsoft.com/office/drawing/2014/main" id="{BA312601-D471-7A2A-E356-A9C430D5A7B3}"/>
              </a:ext>
            </a:extLst>
          </p:cNvPr>
          <p:cNvSpPr/>
          <p:nvPr/>
        </p:nvSpPr>
        <p:spPr>
          <a:xfrm rot="1095098">
            <a:off x="6744816" y="4175796"/>
            <a:ext cx="329565" cy="650453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65405" indent="-141605"/>
            <a:endParaRPr lang="ja-JP" altLang="en-US" sz="1400" kern="10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0409A72-CD0B-F065-53E8-4ECC689AD4A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" y="0"/>
            <a:ext cx="877598" cy="10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271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3FE012B-BDED-44E0-B38E-95563ACA4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634" y="1099226"/>
            <a:ext cx="8354800" cy="5466944"/>
          </a:xfrm>
        </p:spPr>
        <p:txBody>
          <a:bodyPr>
            <a:normAutofit/>
          </a:bodyPr>
          <a:lstStyle/>
          <a:p>
            <a:pPr marL="360363" indent="-360363">
              <a:lnSpc>
                <a:spcPct val="100000"/>
              </a:lnSpc>
              <a:spcBef>
                <a:spcPts val="600"/>
              </a:spcBef>
              <a:buNone/>
            </a:pPr>
            <a:r>
              <a:rPr lang="ja-JP" altLang="en-US" sz="2800" dirty="0"/>
              <a:t>①情報をくれた生徒（友人）のスマートフォンで</a:t>
            </a:r>
            <a:endParaRPr lang="en-US" altLang="ja-JP" sz="2800" dirty="0"/>
          </a:p>
          <a:p>
            <a:pPr marL="360363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ja-JP" sz="2800" dirty="0"/>
              <a:t>SNS</a:t>
            </a:r>
            <a:r>
              <a:rPr lang="ja-JP" altLang="en-US" sz="2800" dirty="0"/>
              <a:t>のステータスの確認。</a:t>
            </a:r>
            <a:endParaRPr lang="en-US" altLang="ja-JP" sz="2800" dirty="0"/>
          </a:p>
          <a:p>
            <a:pPr marL="360363" indent="-360363">
              <a:lnSpc>
                <a:spcPct val="100000"/>
              </a:lnSpc>
              <a:spcBef>
                <a:spcPts val="600"/>
              </a:spcBef>
              <a:buNone/>
            </a:pPr>
            <a:endParaRPr lang="en-US" altLang="ja-JP" sz="2800" dirty="0"/>
          </a:p>
          <a:p>
            <a:pPr marL="360363" indent="-360363">
              <a:lnSpc>
                <a:spcPct val="100000"/>
              </a:lnSpc>
              <a:spcBef>
                <a:spcPts val="600"/>
              </a:spcBef>
              <a:buNone/>
            </a:pPr>
            <a:r>
              <a:rPr lang="ja-JP" altLang="en-US" sz="2800" dirty="0"/>
              <a:t>②</a:t>
            </a:r>
            <a:r>
              <a:rPr lang="ja-JP" altLang="en-US" sz="2800" dirty="0">
                <a:solidFill>
                  <a:srgbClr val="C00000"/>
                </a:solidFill>
                <a:effectLst>
                  <a:outerShdw blurRad="25400" dist="38100" dir="2700000" algn="tl">
                    <a:srgbClr val="000000">
                      <a:alpha val="43137"/>
                    </a:srgbClr>
                  </a:outerShdw>
                </a:effectLst>
              </a:rPr>
              <a:t>教育委員会（指導主事）</a:t>
            </a:r>
            <a:r>
              <a:rPr lang="ja-JP" altLang="en-US" sz="2800" dirty="0"/>
              <a:t>への第一報</a:t>
            </a:r>
            <a:endParaRPr lang="en-US" altLang="ja-JP" sz="2800" dirty="0"/>
          </a:p>
          <a:p>
            <a:pPr marL="360363" indent="-360363">
              <a:lnSpc>
                <a:spcPct val="100000"/>
              </a:lnSpc>
              <a:spcBef>
                <a:spcPts val="600"/>
              </a:spcBef>
              <a:buNone/>
            </a:pPr>
            <a:endParaRPr lang="en-US" altLang="ja-JP" sz="2800" dirty="0"/>
          </a:p>
          <a:p>
            <a:pPr marL="360363" indent="-360363">
              <a:lnSpc>
                <a:spcPct val="100000"/>
              </a:lnSpc>
              <a:spcBef>
                <a:spcPts val="600"/>
              </a:spcBef>
              <a:buNone/>
            </a:pPr>
            <a:r>
              <a:rPr lang="ja-JP" altLang="en-US" sz="2800" dirty="0"/>
              <a:t>③</a:t>
            </a:r>
            <a:r>
              <a:rPr lang="ja-JP" altLang="en-US" sz="2800" dirty="0">
                <a:solidFill>
                  <a:srgbClr val="C00000"/>
                </a:solidFill>
                <a:effectLst>
                  <a:outerShdw blurRad="25400" dist="38100" dir="2700000" algn="tl">
                    <a:srgbClr val="000000">
                      <a:alpha val="43137"/>
                    </a:srgbClr>
                  </a:outerShdw>
                </a:effectLst>
              </a:rPr>
              <a:t>小学校からの引継ぎ内容</a:t>
            </a:r>
            <a:r>
              <a:rPr lang="ja-JP" altLang="en-US" sz="2800" dirty="0"/>
              <a:t>の再度の確認</a:t>
            </a:r>
            <a:endParaRPr lang="en-US" altLang="ja-JP" sz="2800" dirty="0"/>
          </a:p>
          <a:p>
            <a:pPr marL="360363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ja-JP" altLang="en-US" dirty="0"/>
              <a:t>→小学校高学年で、母と別居し、祖父母と同居。</a:t>
            </a:r>
            <a:endParaRPr lang="en-US" altLang="ja-JP" dirty="0"/>
          </a:p>
          <a:p>
            <a:pPr marL="719138" indent="-358775">
              <a:lnSpc>
                <a:spcPct val="100000"/>
              </a:lnSpc>
              <a:spcBef>
                <a:spcPts val="600"/>
              </a:spcBef>
              <a:buNone/>
            </a:pPr>
            <a:r>
              <a:rPr lang="ja-JP" altLang="en-US" dirty="0"/>
              <a:t>→母の下から通学していた</a:t>
            </a:r>
            <a:r>
              <a:rPr lang="ja-JP" altLang="en-US" u="sng" dirty="0"/>
              <a:t>学校でいじめ</a:t>
            </a:r>
            <a:r>
              <a:rPr lang="ja-JP" altLang="en-US" dirty="0"/>
              <a:t>があったため、転校したとの記録</a:t>
            </a: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F66ACD4-DA99-48E1-9A90-9EF54E75F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D803B-8884-45C3-AF20-387E2B4F0567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97C655CA-F7EB-49ED-A714-E4C199B93D9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57101" y="116632"/>
            <a:ext cx="8196443" cy="83347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rgbClr val="572314"/>
                </a:solidFill>
                <a:latin typeface="Trebuchet MS" pitchFamily="34" charset="0"/>
                <a:ea typeface="HG丸ｺﾞｼｯｸM-PRO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rgbClr val="572314"/>
                </a:solidFill>
                <a:latin typeface="Trebuchet MS" pitchFamily="34" charset="0"/>
                <a:ea typeface="HG丸ｺﾞｼｯｸM-PRO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rgbClr val="572314"/>
                </a:solidFill>
                <a:latin typeface="Trebuchet MS" pitchFamily="34" charset="0"/>
                <a:ea typeface="HG丸ｺﾞｼｯｸM-PRO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rgbClr val="572314"/>
                </a:solidFill>
                <a:latin typeface="Trebuchet MS" pitchFamily="34" charset="0"/>
                <a:ea typeface="HG丸ｺﾞｼｯｸM-PRO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300">
                <a:solidFill>
                  <a:srgbClr val="572314"/>
                </a:solidFill>
                <a:latin typeface="Trebuchet MS" pitchFamily="34" charset="0"/>
                <a:ea typeface="HG丸ｺﾞｼｯｸM-PRO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300">
                <a:solidFill>
                  <a:srgbClr val="572314"/>
                </a:solidFill>
                <a:latin typeface="Trebuchet MS" pitchFamily="34" charset="0"/>
                <a:ea typeface="HG丸ｺﾞｼｯｸM-PRO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300">
                <a:solidFill>
                  <a:srgbClr val="572314"/>
                </a:solidFill>
                <a:latin typeface="Trebuchet MS" pitchFamily="34" charset="0"/>
                <a:ea typeface="HG丸ｺﾞｼｯｸM-PRO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300">
                <a:solidFill>
                  <a:srgbClr val="572314"/>
                </a:solidFill>
                <a:latin typeface="Trebuchet MS" pitchFamily="34" charset="0"/>
                <a:ea typeface="HG丸ｺﾞｼｯｸM-PRO" pitchFamily="50" charset="-128"/>
              </a:defRPr>
            </a:lvl9pPr>
            <a:extLst/>
          </a:lstStyle>
          <a:p>
            <a:pPr defTabSz="914400">
              <a:defRPr/>
            </a:pPr>
            <a:r>
              <a:rPr lang="ja-JP" altLang="en-US" sz="32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情報の把握</a:t>
            </a:r>
            <a:r>
              <a:rPr lang="en-US" altLang="ja-JP" sz="32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〔</a:t>
            </a:r>
            <a:r>
              <a:rPr lang="ja-JP" altLang="en-US" sz="32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すぐ、やるべきことの全体像</a:t>
            </a:r>
            <a:r>
              <a:rPr lang="en-US" altLang="ja-JP" sz="32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〕</a:t>
            </a:r>
            <a:endParaRPr lang="ja-JP" altLang="en-US" sz="400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581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3FE012B-BDED-44E0-B38E-95563ACA4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633" y="1099226"/>
            <a:ext cx="8607719" cy="5466944"/>
          </a:xfrm>
        </p:spPr>
        <p:txBody>
          <a:bodyPr>
            <a:normAutofit/>
          </a:bodyPr>
          <a:lstStyle/>
          <a:p>
            <a:pPr marL="360363" indent="-360363">
              <a:lnSpc>
                <a:spcPct val="100000"/>
              </a:lnSpc>
              <a:spcBef>
                <a:spcPts val="600"/>
              </a:spcBef>
              <a:buNone/>
            </a:pPr>
            <a:r>
              <a:rPr lang="ja-JP" altLang="en-US" sz="2800" dirty="0"/>
              <a:t>④</a:t>
            </a:r>
            <a:r>
              <a:rPr lang="zh-TW" altLang="en-US" sz="2800" dirty="0">
                <a:solidFill>
                  <a:srgbClr val="C00000"/>
                </a:solidFill>
                <a:effectLst>
                  <a:outerShdw blurRad="25400" dist="38100" dir="2700000" algn="tl">
                    <a:srgbClr val="000000">
                      <a:alpha val="43137"/>
                    </a:srgbClr>
                  </a:outerShdw>
                </a:effectLst>
              </a:rPr>
              <a:t>要保護児童</a:t>
            </a:r>
            <a:r>
              <a:rPr lang="ja-JP" altLang="en-US" sz="2800" dirty="0">
                <a:solidFill>
                  <a:srgbClr val="C00000"/>
                </a:solidFill>
                <a:effectLst>
                  <a:outerShdw blurRad="25400" dist="38100" dir="2700000" algn="tl">
                    <a:srgbClr val="000000">
                      <a:alpha val="43137"/>
                    </a:srgbClr>
                  </a:outerShdw>
                </a:effectLst>
              </a:rPr>
              <a:t>対策</a:t>
            </a:r>
            <a:r>
              <a:rPr lang="zh-TW" altLang="en-US" sz="2800" dirty="0">
                <a:solidFill>
                  <a:srgbClr val="C00000"/>
                </a:solidFill>
                <a:effectLst>
                  <a:outerShdw blurRad="25400" dist="38100" dir="2700000" algn="tl">
                    <a:srgbClr val="000000">
                      <a:alpha val="43137"/>
                    </a:srgbClr>
                  </a:outerShdw>
                </a:effectLst>
              </a:rPr>
              <a:t>地域協議会</a:t>
            </a:r>
            <a:r>
              <a:rPr lang="ja-JP" altLang="en-US" sz="2800" dirty="0">
                <a:solidFill>
                  <a:srgbClr val="C00000"/>
                </a:solidFill>
                <a:effectLst>
                  <a:outerShdw blurRad="25400" dist="38100" dir="2700000" algn="tl">
                    <a:srgbClr val="000000">
                      <a:alpha val="43137"/>
                    </a:srgbClr>
                  </a:outerShdw>
                </a:effectLst>
              </a:rPr>
              <a:t>との連携</a:t>
            </a:r>
            <a:r>
              <a:rPr lang="ja-JP" altLang="en-US" sz="2800" dirty="0"/>
              <a:t>（情報収集）</a:t>
            </a:r>
            <a:endParaRPr lang="en-US" altLang="ja-JP" sz="2800" dirty="0"/>
          </a:p>
          <a:p>
            <a:pPr marL="360363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ja-JP" altLang="en-US" dirty="0"/>
              <a:t>→小学校低学年の時、父と母が離婚</a:t>
            </a:r>
            <a:endParaRPr lang="en-US" altLang="ja-JP" dirty="0"/>
          </a:p>
          <a:p>
            <a:pPr marL="719138" indent="-358775">
              <a:lnSpc>
                <a:spcPct val="100000"/>
              </a:lnSpc>
              <a:spcBef>
                <a:spcPts val="600"/>
              </a:spcBef>
              <a:buNone/>
            </a:pPr>
            <a:r>
              <a:rPr lang="ja-JP" altLang="en-US" dirty="0"/>
              <a:t>→離婚後、母と兄弟と暮らしていたが、生活保護を受給するなど、要保護家庭となる</a:t>
            </a:r>
            <a:endParaRPr lang="en-US" altLang="ja-JP" dirty="0"/>
          </a:p>
          <a:p>
            <a:pPr marL="719138" indent="-358775">
              <a:lnSpc>
                <a:spcPct val="100000"/>
              </a:lnSpc>
              <a:spcBef>
                <a:spcPts val="600"/>
              </a:spcBef>
              <a:buNone/>
            </a:pPr>
            <a:r>
              <a:rPr lang="ja-JP" altLang="en-US" dirty="0"/>
              <a:t>→突然、家族で海外移住することに（母の都合）</a:t>
            </a:r>
            <a:endParaRPr lang="en-US" altLang="ja-JP" sz="2400" dirty="0"/>
          </a:p>
          <a:p>
            <a:pPr marL="719138" indent="-358775">
              <a:lnSpc>
                <a:spcPct val="100000"/>
              </a:lnSpc>
              <a:spcBef>
                <a:spcPts val="600"/>
              </a:spcBef>
              <a:buNone/>
            </a:pPr>
            <a:r>
              <a:rPr lang="ja-JP" altLang="en-US" dirty="0"/>
              <a:t>→ここで、</a:t>
            </a:r>
            <a:r>
              <a:rPr lang="zh-TW" altLang="en-US" dirty="0"/>
              <a:t>要保護児童</a:t>
            </a:r>
            <a:r>
              <a:rPr lang="ja-JP" altLang="en-US" dirty="0"/>
              <a:t>対策</a:t>
            </a:r>
            <a:r>
              <a:rPr lang="zh-TW" altLang="en-US" dirty="0"/>
              <a:t>地域協議会</a:t>
            </a:r>
            <a:r>
              <a:rPr lang="ja-JP" altLang="en-US" dirty="0"/>
              <a:t>との関係が切れる</a:t>
            </a:r>
            <a:endParaRPr lang="en-US" altLang="ja-JP" dirty="0"/>
          </a:p>
          <a:p>
            <a:pPr marL="358775" indent="-358775">
              <a:lnSpc>
                <a:spcPct val="100000"/>
              </a:lnSpc>
              <a:spcBef>
                <a:spcPts val="600"/>
              </a:spcBef>
              <a:buNone/>
            </a:pPr>
            <a:endParaRPr lang="en-US" altLang="ja-JP" dirty="0"/>
          </a:p>
          <a:p>
            <a:pPr marL="358775" indent="-358775">
              <a:lnSpc>
                <a:spcPct val="100000"/>
              </a:lnSpc>
              <a:spcBef>
                <a:spcPts val="600"/>
              </a:spcBef>
              <a:buNone/>
            </a:pPr>
            <a:r>
              <a:rPr lang="ja-JP" altLang="en-US" sz="2800" dirty="0"/>
              <a:t>⑤</a:t>
            </a:r>
            <a:r>
              <a:rPr lang="ja-JP" altLang="en-US" sz="2800" dirty="0">
                <a:solidFill>
                  <a:srgbClr val="C00000"/>
                </a:solidFill>
                <a:effectLst>
                  <a:outerShdw blurRad="25400" dist="38100" dir="2700000" algn="tl">
                    <a:srgbClr val="000000">
                      <a:alpha val="43137"/>
                    </a:srgbClr>
                  </a:outerShdw>
                </a:effectLst>
              </a:rPr>
              <a:t>転校前の小学校</a:t>
            </a:r>
            <a:r>
              <a:rPr lang="ja-JP" altLang="en-US" sz="2800" dirty="0"/>
              <a:t>からの情報収集</a:t>
            </a:r>
            <a:endParaRPr lang="en-US" altLang="ja-JP" sz="2800" dirty="0"/>
          </a:p>
          <a:p>
            <a:pPr marL="719138" indent="-358775">
              <a:lnSpc>
                <a:spcPct val="100000"/>
              </a:lnSpc>
              <a:spcBef>
                <a:spcPts val="600"/>
              </a:spcBef>
              <a:buNone/>
            </a:pPr>
            <a:r>
              <a:rPr lang="ja-JP" altLang="en-US" dirty="0"/>
              <a:t>→数年前、帰国（他県に居を構える）。</a:t>
            </a:r>
            <a:endParaRPr lang="en-US" altLang="ja-JP" dirty="0"/>
          </a:p>
          <a:p>
            <a:pPr marL="719138" indent="-358775">
              <a:lnSpc>
                <a:spcPct val="100000"/>
              </a:lnSpc>
              <a:spcBef>
                <a:spcPts val="600"/>
              </a:spcBef>
              <a:buNone/>
            </a:pPr>
            <a:r>
              <a:rPr lang="ja-JP" altLang="en-US" dirty="0"/>
              <a:t>→いじめられたときのトラブルで、事実として確認できたものは、１回のみ（校庭での喧嘩）。</a:t>
            </a: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F66ACD4-DA99-48E1-9A90-9EF54E75F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D803B-8884-45C3-AF20-387E2B4F0567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97C655CA-F7EB-49ED-A714-E4C199B93D9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80792" y="116632"/>
            <a:ext cx="7552472" cy="833474"/>
          </a:xfrm>
          <a:prstGeom prst="rect">
            <a:avLst/>
          </a:prstGeom>
        </p:spPr>
        <p:txBody>
          <a:bodyPr anchor="ctr">
            <a:normAutofit fontScale="9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rgbClr val="572314"/>
                </a:solidFill>
                <a:latin typeface="Trebuchet MS" pitchFamily="34" charset="0"/>
                <a:ea typeface="HG丸ｺﾞｼｯｸM-PRO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rgbClr val="572314"/>
                </a:solidFill>
                <a:latin typeface="Trebuchet MS" pitchFamily="34" charset="0"/>
                <a:ea typeface="HG丸ｺﾞｼｯｸM-PRO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rgbClr val="572314"/>
                </a:solidFill>
                <a:latin typeface="Trebuchet MS" pitchFamily="34" charset="0"/>
                <a:ea typeface="HG丸ｺﾞｼｯｸM-PRO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rgbClr val="572314"/>
                </a:solidFill>
                <a:latin typeface="Trebuchet MS" pitchFamily="34" charset="0"/>
                <a:ea typeface="HG丸ｺﾞｼｯｸM-PRO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300">
                <a:solidFill>
                  <a:srgbClr val="572314"/>
                </a:solidFill>
                <a:latin typeface="Trebuchet MS" pitchFamily="34" charset="0"/>
                <a:ea typeface="HG丸ｺﾞｼｯｸM-PRO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300">
                <a:solidFill>
                  <a:srgbClr val="572314"/>
                </a:solidFill>
                <a:latin typeface="Trebuchet MS" pitchFamily="34" charset="0"/>
                <a:ea typeface="HG丸ｺﾞｼｯｸM-PRO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300">
                <a:solidFill>
                  <a:srgbClr val="572314"/>
                </a:solidFill>
                <a:latin typeface="Trebuchet MS" pitchFamily="34" charset="0"/>
                <a:ea typeface="HG丸ｺﾞｼｯｸM-PRO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300">
                <a:solidFill>
                  <a:srgbClr val="572314"/>
                </a:solidFill>
                <a:latin typeface="Trebuchet MS" pitchFamily="34" charset="0"/>
                <a:ea typeface="HG丸ｺﾞｼｯｸM-PRO" pitchFamily="50" charset="-128"/>
              </a:defRPr>
            </a:lvl9pPr>
            <a:extLst/>
          </a:lstStyle>
          <a:p>
            <a:pPr defTabSz="914400">
              <a:defRPr/>
            </a:pPr>
            <a:r>
              <a:rPr lang="ja-JP" altLang="en-US" sz="36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情報の把握</a:t>
            </a:r>
            <a:r>
              <a:rPr lang="en-US" altLang="ja-JP" sz="36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〔</a:t>
            </a:r>
            <a:r>
              <a:rPr lang="ja-JP" altLang="en-US" sz="36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すぐ、やるべきことの全体像</a:t>
            </a:r>
            <a:r>
              <a:rPr lang="en-US" altLang="ja-JP" sz="36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〕</a:t>
            </a:r>
            <a:endParaRPr lang="ja-JP" altLang="en-US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069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1AE36F5D-0378-EC73-1272-1680E36C5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454"/>
            <a:ext cx="8229600" cy="650395"/>
          </a:xfrm>
        </p:spPr>
        <p:txBody>
          <a:bodyPr/>
          <a:lstStyle/>
          <a:p>
            <a:r>
              <a:rPr lang="ja-JP" altLang="en-US" dirty="0"/>
              <a:t>ワーク１：聴き取りの実際</a:t>
            </a:r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6DE71FE5-F55E-C4EF-D0A1-15AD95D695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598585"/>
              </p:ext>
            </p:extLst>
          </p:nvPr>
        </p:nvGraphicFramePr>
        <p:xfrm>
          <a:off x="251637" y="669849"/>
          <a:ext cx="8640726" cy="598613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952847">
                  <a:extLst>
                    <a:ext uri="{9D8B030D-6E8A-4147-A177-3AD203B41FA5}">
                      <a16:colId xmlns:a16="http://schemas.microsoft.com/office/drawing/2014/main" val="1809444206"/>
                    </a:ext>
                  </a:extLst>
                </a:gridCol>
                <a:gridCol w="6687879">
                  <a:extLst>
                    <a:ext uri="{9D8B030D-6E8A-4147-A177-3AD203B41FA5}">
                      <a16:colId xmlns:a16="http://schemas.microsoft.com/office/drawing/2014/main" val="4051521546"/>
                    </a:ext>
                  </a:extLst>
                </a:gridCol>
              </a:tblGrid>
              <a:tr h="46231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0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対象者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0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どのようなことを確認する必要があるののか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4378134"/>
                  </a:ext>
                </a:extLst>
              </a:tr>
              <a:tr h="138095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通報してくれた友人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770518"/>
                  </a:ext>
                </a:extLst>
              </a:tr>
              <a:tr h="138095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本　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644502"/>
                  </a:ext>
                </a:extLst>
              </a:tr>
              <a:tr h="138095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保護者</a:t>
                      </a:r>
                      <a:endParaRPr kumimoji="1" lang="en-US" altLang="ja-JP" sz="2400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pPr algn="ctr"/>
                      <a:r>
                        <a:rPr kumimoji="1" lang="ja-JP" altLang="en-US" sz="2400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（祖父母）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576210"/>
                  </a:ext>
                </a:extLst>
              </a:tr>
              <a:tr h="138095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その他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910458"/>
                  </a:ext>
                </a:extLst>
              </a:tr>
            </a:tbl>
          </a:graphicData>
        </a:graphic>
      </p:graphicFrame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62F0E66-38B8-DE10-8235-3FBE0DB4E440}"/>
              </a:ext>
            </a:extLst>
          </p:cNvPr>
          <p:cNvSpPr txBox="1"/>
          <p:nvPr/>
        </p:nvSpPr>
        <p:spPr>
          <a:xfrm>
            <a:off x="6705600" y="113819"/>
            <a:ext cx="218676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〔 10</a:t>
            </a:r>
            <a:r>
              <a:rPr kumimoji="1"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分</a:t>
            </a:r>
            <a:r>
              <a:rPr kumimoji="1"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〕</a:t>
            </a:r>
            <a:endParaRPr kumimoji="1" lang="ja-JP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8280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3FE012B-BDED-44E0-B38E-95563ACA4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634" y="1297183"/>
            <a:ext cx="8354800" cy="1932239"/>
          </a:xfrm>
        </p:spPr>
        <p:txBody>
          <a:bodyPr>
            <a:normAutofit lnSpcReduction="10000"/>
          </a:bodyPr>
          <a:lstStyle/>
          <a:p>
            <a:pPr marL="360363" indent="-360363">
              <a:buNone/>
            </a:pPr>
            <a:r>
              <a:rPr lang="ja-JP" altLang="en-US" sz="2800" dirty="0"/>
              <a:t>①情報をくれた生徒（友人）のスマートフォンで</a:t>
            </a:r>
            <a:r>
              <a:rPr lang="en-US" altLang="ja-JP" sz="2800" dirty="0"/>
              <a:t>SNS</a:t>
            </a:r>
            <a:r>
              <a:rPr lang="ja-JP" altLang="en-US" sz="2800" dirty="0"/>
              <a:t>のステータスの確認。</a:t>
            </a:r>
            <a:endParaRPr lang="en-US" altLang="ja-JP" sz="2800" dirty="0"/>
          </a:p>
          <a:p>
            <a:pPr marL="360363" indent="-360363">
              <a:buNone/>
            </a:pPr>
            <a:r>
              <a:rPr lang="ja-JP" altLang="en-US" sz="2800" dirty="0"/>
              <a:t>②その他、友人から最近の気になる様子等について、聞き取りを行う。</a:t>
            </a: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F66ACD4-DA99-48E1-9A90-9EF54E75F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D803B-8884-45C3-AF20-387E2B4F0567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97C655CA-F7EB-49ED-A714-E4C199B93D9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7423" y="122806"/>
            <a:ext cx="7601011" cy="83347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rgbClr val="572314"/>
                </a:solidFill>
                <a:latin typeface="Trebuchet MS" pitchFamily="34" charset="0"/>
                <a:ea typeface="HG丸ｺﾞｼｯｸM-PRO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rgbClr val="572314"/>
                </a:solidFill>
                <a:latin typeface="Trebuchet MS" pitchFamily="34" charset="0"/>
                <a:ea typeface="HG丸ｺﾞｼｯｸM-PRO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rgbClr val="572314"/>
                </a:solidFill>
                <a:latin typeface="Trebuchet MS" pitchFamily="34" charset="0"/>
                <a:ea typeface="HG丸ｺﾞｼｯｸM-PRO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rgbClr val="572314"/>
                </a:solidFill>
                <a:latin typeface="Trebuchet MS" pitchFamily="34" charset="0"/>
                <a:ea typeface="HG丸ｺﾞｼｯｸM-PRO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300">
                <a:solidFill>
                  <a:srgbClr val="572314"/>
                </a:solidFill>
                <a:latin typeface="Trebuchet MS" pitchFamily="34" charset="0"/>
                <a:ea typeface="HG丸ｺﾞｼｯｸM-PRO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300">
                <a:solidFill>
                  <a:srgbClr val="572314"/>
                </a:solidFill>
                <a:latin typeface="Trebuchet MS" pitchFamily="34" charset="0"/>
                <a:ea typeface="HG丸ｺﾞｼｯｸM-PRO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300">
                <a:solidFill>
                  <a:srgbClr val="572314"/>
                </a:solidFill>
                <a:latin typeface="Trebuchet MS" pitchFamily="34" charset="0"/>
                <a:ea typeface="HG丸ｺﾞｼｯｸM-PRO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300">
                <a:solidFill>
                  <a:srgbClr val="572314"/>
                </a:solidFill>
                <a:latin typeface="Trebuchet MS" pitchFamily="34" charset="0"/>
                <a:ea typeface="HG丸ｺﾞｼｯｸM-PRO" pitchFamily="50" charset="-128"/>
              </a:defRPr>
            </a:lvl9pPr>
            <a:extLst/>
          </a:lstStyle>
          <a:p>
            <a:pPr>
              <a:defRPr/>
            </a:pPr>
            <a:r>
              <a:rPr lang="ja-JP" altLang="en-US" sz="36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情報の把握</a:t>
            </a:r>
            <a:r>
              <a:rPr lang="en-US" altLang="ja-JP" sz="36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〔</a:t>
            </a:r>
            <a:r>
              <a:rPr lang="ja-JP" altLang="en-US" sz="36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友人から</a:t>
            </a:r>
            <a:r>
              <a:rPr lang="en-US" altLang="ja-JP" sz="36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〕</a:t>
            </a:r>
            <a:r>
              <a:rPr lang="ja-JP" altLang="en-US" sz="36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＋</a:t>
            </a:r>
            <a:r>
              <a:rPr lang="ja-JP" altLang="en-US" sz="3600" kern="100" dirty="0">
                <a:solidFill>
                  <a:srgbClr val="C00000"/>
                </a:solidFill>
                <a:effectLst>
                  <a:outerShdw blurRad="254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友人支援</a:t>
            </a:r>
            <a:endParaRPr lang="ja-JP" altLang="en-US" dirty="0">
              <a:solidFill>
                <a:srgbClr val="C00000"/>
              </a:solidFill>
              <a:effectLst>
                <a:outerShdw blurRad="254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2" name="コンテンツ プレースホルダー 2">
            <a:extLst>
              <a:ext uri="{FF2B5EF4-FFF2-40B4-BE49-F238E27FC236}">
                <a16:creationId xmlns:a16="http://schemas.microsoft.com/office/drawing/2014/main" id="{83FF3916-804C-CDBF-D05D-3B9CCBC9F67D}"/>
              </a:ext>
            </a:extLst>
          </p:cNvPr>
          <p:cNvSpPr txBox="1">
            <a:spLocks/>
          </p:cNvSpPr>
          <p:nvPr/>
        </p:nvSpPr>
        <p:spPr>
          <a:xfrm>
            <a:off x="273634" y="3570325"/>
            <a:ext cx="8354800" cy="251930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37392" indent="-237392" algn="l" defTabSz="633046" rtl="0" eaLnBrk="1" latinLnBrk="0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defRPr>
            </a:lvl1pPr>
            <a:lvl2pPr marL="514351" indent="-197828" algn="l" defTabSz="633046" rtl="0" eaLnBrk="1" latinLnBrk="0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–"/>
              <a:defRPr kumimoji="1"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defRPr>
            </a:lvl2pPr>
            <a:lvl3pPr marL="791308" indent="-158261" algn="l" defTabSz="633046" rtl="0" eaLnBrk="1" latinLnBrk="0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  <a:defRPr kumimoji="1"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defRPr>
            </a:lvl3pPr>
            <a:lvl4pPr marL="1107831" indent="-158261" algn="l" defTabSz="633046" rtl="0" eaLnBrk="1" latinLnBrk="0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–"/>
              <a:defRPr kumimoji="1"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defRPr>
            </a:lvl4pPr>
            <a:lvl5pPr marL="1424354" indent="-158261" algn="l" defTabSz="633046" rtl="0" eaLnBrk="1" latinLnBrk="0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»"/>
              <a:defRPr kumimoji="1"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defRPr>
            </a:lvl5pPr>
            <a:lvl6pPr marL="1740877" indent="-158261" algn="l" defTabSz="63304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-158261" algn="l" defTabSz="63304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923" indent="-158261" algn="l" defTabSz="63304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47" indent="-158261" algn="l" defTabSz="63304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60363">
              <a:buFont typeface="Arial" pitchFamily="34" charset="0"/>
              <a:buNone/>
            </a:pPr>
            <a:r>
              <a:rPr lang="ja-JP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③さらに、</a:t>
            </a:r>
            <a:r>
              <a:rPr lang="en-US" altLang="ja-JP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</a:t>
            </a:r>
            <a:r>
              <a:rPr lang="ja-JP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でつながっている他の生徒を確認し、その生徒たちとの面談を計画（生徒の保護者への許可を得る）する。</a:t>
            </a:r>
            <a:endParaRPr lang="en-US" altLang="ja-JP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0363" indent="-360363">
              <a:buFont typeface="Arial" pitchFamily="34" charset="0"/>
              <a:buNone/>
            </a:pPr>
            <a:r>
              <a:rPr lang="ja-JP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④生徒たちには、学校が責任をもって対応することを伝え、気になること等あれば、いつでも、相談できることも伝える。</a:t>
            </a:r>
            <a:endParaRPr lang="en-US" altLang="ja-JP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 typeface="Arial" pitchFamily="34" charset="0"/>
              <a:buNone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1566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3FE012B-BDED-44E0-B38E-95563ACA4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98" y="1274323"/>
            <a:ext cx="8354800" cy="3501958"/>
          </a:xfrm>
        </p:spPr>
        <p:txBody>
          <a:bodyPr>
            <a:noAutofit/>
          </a:bodyPr>
          <a:lstStyle/>
          <a:p>
            <a:pPr marL="360363" indent="-360363">
              <a:lnSpc>
                <a:spcPct val="100000"/>
              </a:lnSpc>
              <a:spcBef>
                <a:spcPts val="600"/>
              </a:spcBef>
              <a:buNone/>
            </a:pPr>
            <a:r>
              <a:rPr lang="ja-JP" altLang="en-US" sz="2800" dirty="0"/>
              <a:t>①本人との面談を担任と学年主任で行う。</a:t>
            </a:r>
            <a:endParaRPr lang="en-US" altLang="ja-JP" sz="2800" dirty="0"/>
          </a:p>
          <a:p>
            <a:pPr marL="360363" indent="-360363">
              <a:lnSpc>
                <a:spcPct val="100000"/>
              </a:lnSpc>
              <a:spcBef>
                <a:spcPts val="600"/>
              </a:spcBef>
              <a:buNone/>
            </a:pPr>
            <a:r>
              <a:rPr lang="ja-JP" altLang="en-US" sz="2800" dirty="0"/>
              <a:t>②</a:t>
            </a:r>
            <a:r>
              <a:rPr lang="en-US" altLang="ja-JP" sz="2800" dirty="0"/>
              <a:t>SNS</a:t>
            </a:r>
            <a:r>
              <a:rPr lang="ja-JP" altLang="en-US" sz="2800" dirty="0"/>
              <a:t>のステータスへの書き込みの</a:t>
            </a:r>
            <a:endParaRPr lang="en-US" altLang="ja-JP" sz="2800" dirty="0"/>
          </a:p>
          <a:p>
            <a:pPr marL="360363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ja-JP" altLang="en-US" sz="2800" dirty="0"/>
              <a:t>内容について確認をする。学校生活や家族等のことでの困り感などについて話をする</a:t>
            </a:r>
            <a:endParaRPr lang="en-US" altLang="ja-JP" sz="2800" dirty="0"/>
          </a:p>
          <a:p>
            <a:pPr marL="360363" indent="-360363">
              <a:lnSpc>
                <a:spcPct val="100000"/>
              </a:lnSpc>
              <a:spcBef>
                <a:spcPts val="600"/>
              </a:spcBef>
              <a:buNone/>
            </a:pPr>
            <a:r>
              <a:rPr lang="ja-JP" altLang="en-US" sz="2800" dirty="0"/>
              <a:t>③希死念慮について、本人も認める。</a:t>
            </a:r>
            <a:endParaRPr lang="en-US" altLang="ja-JP" sz="2800" dirty="0"/>
          </a:p>
          <a:p>
            <a:pPr marL="360363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ja-JP" altLang="en-US" sz="2800" dirty="0"/>
              <a:t>「クリスマスまでには死んでしまいたい」</a:t>
            </a:r>
            <a:endParaRPr lang="en-US" altLang="ja-JP" sz="2800" dirty="0"/>
          </a:p>
          <a:p>
            <a:pPr marL="360363" indent="-360363">
              <a:lnSpc>
                <a:spcPct val="100000"/>
              </a:lnSpc>
              <a:spcBef>
                <a:spcPts val="600"/>
              </a:spcBef>
              <a:buNone/>
            </a:pPr>
            <a:r>
              <a:rPr lang="ja-JP" altLang="en-US" sz="2800" dirty="0"/>
              <a:t>④原因やそう思ったきっかけについては、話さない。</a:t>
            </a:r>
            <a:endParaRPr lang="en-US" altLang="ja-JP" sz="28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F66ACD4-DA99-48E1-9A90-9EF54E75F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D803B-8884-45C3-AF20-387E2B4F0567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97C655CA-F7EB-49ED-A714-E4C199B93D9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62877" y="116632"/>
            <a:ext cx="7958993" cy="83347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rgbClr val="572314"/>
                </a:solidFill>
                <a:latin typeface="Trebuchet MS" pitchFamily="34" charset="0"/>
                <a:ea typeface="HG丸ｺﾞｼｯｸM-PRO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rgbClr val="572314"/>
                </a:solidFill>
                <a:latin typeface="Trebuchet MS" pitchFamily="34" charset="0"/>
                <a:ea typeface="HG丸ｺﾞｼｯｸM-PRO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rgbClr val="572314"/>
                </a:solidFill>
                <a:latin typeface="Trebuchet MS" pitchFamily="34" charset="0"/>
                <a:ea typeface="HG丸ｺﾞｼｯｸM-PRO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300">
                <a:solidFill>
                  <a:srgbClr val="572314"/>
                </a:solidFill>
                <a:latin typeface="Trebuchet MS" pitchFamily="34" charset="0"/>
                <a:ea typeface="HG丸ｺﾞｼｯｸM-PRO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300">
                <a:solidFill>
                  <a:srgbClr val="572314"/>
                </a:solidFill>
                <a:latin typeface="Trebuchet MS" pitchFamily="34" charset="0"/>
                <a:ea typeface="HG丸ｺﾞｼｯｸM-PRO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300">
                <a:solidFill>
                  <a:srgbClr val="572314"/>
                </a:solidFill>
                <a:latin typeface="Trebuchet MS" pitchFamily="34" charset="0"/>
                <a:ea typeface="HG丸ｺﾞｼｯｸM-PRO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300">
                <a:solidFill>
                  <a:srgbClr val="572314"/>
                </a:solidFill>
                <a:latin typeface="Trebuchet MS" pitchFamily="34" charset="0"/>
                <a:ea typeface="HG丸ｺﾞｼｯｸM-PRO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300">
                <a:solidFill>
                  <a:srgbClr val="572314"/>
                </a:solidFill>
                <a:latin typeface="Trebuchet MS" pitchFamily="34" charset="0"/>
                <a:ea typeface="HG丸ｺﾞｼｯｸM-PRO" pitchFamily="50" charset="-128"/>
              </a:defRPr>
            </a:lvl9pPr>
            <a:extLst/>
          </a:lstStyle>
          <a:p>
            <a:pPr defTabSz="914400">
              <a:defRPr/>
            </a:pPr>
            <a:r>
              <a:rPr lang="ja-JP" altLang="en-US" sz="36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情報の把握</a:t>
            </a:r>
            <a:r>
              <a:rPr lang="en-US" altLang="ja-JP" sz="36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〔</a:t>
            </a:r>
            <a:r>
              <a:rPr lang="ja-JP" altLang="en-US" sz="36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本人から</a:t>
            </a:r>
            <a:r>
              <a:rPr lang="en-US" altLang="ja-JP" sz="44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〕</a:t>
            </a:r>
            <a:r>
              <a:rPr lang="ja-JP" altLang="en-US" sz="3600" kern="1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＋</a:t>
            </a:r>
            <a:r>
              <a:rPr lang="ja-JP" altLang="en-US" sz="3600" kern="100" dirty="0">
                <a:solidFill>
                  <a:srgbClr val="C00000"/>
                </a:solidFill>
                <a:effectLst>
                  <a:outerShdw blurRad="254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本人支援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07E822C-9447-FB53-4FD8-5133CC3AB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690" y="584468"/>
            <a:ext cx="1693180" cy="158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522AD986-E995-86D7-3E2F-2A6B5939F96A}"/>
              </a:ext>
            </a:extLst>
          </p:cNvPr>
          <p:cNvSpPr txBox="1">
            <a:spLocks/>
          </p:cNvSpPr>
          <p:nvPr/>
        </p:nvSpPr>
        <p:spPr>
          <a:xfrm>
            <a:off x="400098" y="4907617"/>
            <a:ext cx="8354800" cy="1728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37392" indent="-237392" algn="l" defTabSz="633046" rtl="0" eaLnBrk="1" latinLnBrk="0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defRPr>
            </a:lvl1pPr>
            <a:lvl2pPr marL="514351" indent="-197828" algn="l" defTabSz="633046" rtl="0" eaLnBrk="1" latinLnBrk="0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–"/>
              <a:defRPr kumimoji="1"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defRPr>
            </a:lvl2pPr>
            <a:lvl3pPr marL="791308" indent="-158261" algn="l" defTabSz="633046" rtl="0" eaLnBrk="1" latinLnBrk="0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•"/>
              <a:defRPr kumimoji="1"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defRPr>
            </a:lvl3pPr>
            <a:lvl4pPr marL="1107831" indent="-158261" algn="l" defTabSz="633046" rtl="0" eaLnBrk="1" latinLnBrk="0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–"/>
              <a:defRPr kumimoji="1"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defRPr>
            </a:lvl4pPr>
            <a:lvl5pPr marL="1424354" indent="-158261" algn="l" defTabSz="633046" rtl="0" eaLnBrk="1" latinLnBrk="0" hangingPunct="1">
              <a:lnSpc>
                <a:spcPct val="110000"/>
              </a:lnSpc>
              <a:spcBef>
                <a:spcPct val="20000"/>
              </a:spcBef>
              <a:buFont typeface="Arial" pitchFamily="34" charset="0"/>
              <a:buChar char="»"/>
              <a:defRPr kumimoji="1"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defRPr>
            </a:lvl5pPr>
            <a:lvl6pPr marL="1740877" indent="-158261" algn="l" defTabSz="63304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-158261" algn="l" defTabSz="63304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923" indent="-158261" algn="l" defTabSz="63304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447" indent="-158261" algn="l" defTabSz="63304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-360363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ja-JP" altLang="en-US" sz="2800" dirty="0">
                <a:solidFill>
                  <a:srgbClr val="C00000"/>
                </a:solidFill>
                <a:effectLst>
                  <a:outerShdw blurRad="25400" dist="38100" dir="2700000" algn="tl">
                    <a:srgbClr val="000000">
                      <a:alpha val="43137"/>
                    </a:srgbClr>
                  </a:outerShdw>
                </a:effectLst>
              </a:rPr>
              <a:t>⑤祖父母にも、そう思っていることを伝えることについて承諾してくれた。（母については、拒否された）</a:t>
            </a:r>
            <a:endParaRPr lang="en-US" altLang="ja-JP" sz="2800" dirty="0">
              <a:solidFill>
                <a:srgbClr val="C00000"/>
              </a:solidFill>
              <a:effectLst>
                <a:outerShdw blurRad="254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0363" indent="-360363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ja-JP" altLang="en-US" sz="2800" dirty="0">
                <a:solidFill>
                  <a:srgbClr val="C00000"/>
                </a:solidFill>
                <a:effectLst>
                  <a:outerShdw blurRad="25400" dist="38100" dir="2700000" algn="tl">
                    <a:srgbClr val="000000">
                      <a:alpha val="43137"/>
                    </a:srgbClr>
                  </a:outerShdw>
                </a:effectLst>
              </a:rPr>
              <a:t>⑥定期的なスクールカウンセラーとの面談も受け入れる。</a:t>
            </a:r>
            <a:endParaRPr lang="en-US" altLang="ja-JP" sz="2800" dirty="0">
              <a:solidFill>
                <a:srgbClr val="C00000"/>
              </a:solidFill>
              <a:effectLst>
                <a:outerShdw blurRad="254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072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2_JSCPテンプレー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Dデジタル教科書体">
      <a:majorFont>
        <a:latin typeface="UD デジタル 教科書体 NK-R"/>
        <a:ea typeface="UD デジタル 教科書体 NK-R"/>
        <a:cs typeface=""/>
      </a:majorFont>
      <a:minorFont>
        <a:latin typeface="UD デジタル 教科書体 NK-R"/>
        <a:ea typeface="UD デジタル 教科書体 NK-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rgbClr val="50B8C0"/>
          </a:solidFill>
        </a:ln>
      </a:spPr>
      <a:bodyPr rtlCol="0" anchor="ctr"/>
      <a:lstStyle>
        <a:defPPr algn="ctr">
          <a:lnSpc>
            <a:spcPts val="2200"/>
          </a:lnSpc>
          <a:defRPr sz="2000" dirty="0">
            <a:solidFill>
              <a:srgbClr val="50B8C0"/>
            </a:solidFill>
            <a:latin typeface="+mn-ea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rgbClr val="50B8C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 anchor="ctr">
        <a:spAutoFit/>
      </a:bodyPr>
      <a:lstStyle>
        <a:defPPr algn="l">
          <a:defRPr kumimoji="1" sz="2000" dirty="0" smtClean="0">
            <a:solidFill>
              <a:schemeClr val="tx1">
                <a:lumMod val="75000"/>
                <a:lumOff val="25000"/>
              </a:schemeClr>
            </a:solidFill>
            <a:latin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プレゼンテーション1" id="{765FE0DA-D247-486C-BF42-DBB9705F90D8}" vid="{BD63521F-5098-41E8-9264-55C75258C882}"/>
    </a:ext>
  </a:extLst>
</a:theme>
</file>

<file path=ppt/theme/theme2.xml><?xml version="1.0" encoding="utf-8"?>
<a:theme xmlns:a="http://schemas.openxmlformats.org/drawingml/2006/main" name="1_JSCPテンプレー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Dデジタル教科書体">
      <a:majorFont>
        <a:latin typeface="UD デジタル 教科書体 NK-R"/>
        <a:ea typeface="UD デジタル 教科書体 NK-R"/>
        <a:cs typeface=""/>
      </a:majorFont>
      <a:minorFont>
        <a:latin typeface="UD デジタル 教科書体 NK-R"/>
        <a:ea typeface="UD デジタル 教科書体 NK-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rgbClr val="50B8C0"/>
          </a:solidFill>
        </a:ln>
      </a:spPr>
      <a:bodyPr rtlCol="0" anchor="ctr"/>
      <a:lstStyle>
        <a:defPPr algn="ctr">
          <a:lnSpc>
            <a:spcPts val="2200"/>
          </a:lnSpc>
          <a:defRPr sz="2000" dirty="0">
            <a:solidFill>
              <a:srgbClr val="50B8C0"/>
            </a:solidFill>
            <a:latin typeface="+mn-ea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rgbClr val="50B8C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 anchor="ctr">
        <a:spAutoFit/>
      </a:bodyPr>
      <a:lstStyle>
        <a:defPPr algn="l">
          <a:defRPr kumimoji="1" sz="2000" dirty="0" smtClean="0">
            <a:solidFill>
              <a:schemeClr val="tx1">
                <a:lumMod val="75000"/>
                <a:lumOff val="25000"/>
              </a:schemeClr>
            </a:solidFill>
            <a:latin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プレゼンテーション1" id="{765FE0DA-D247-486C-BF42-DBB9705F90D8}" vid="{BD63521F-5098-41E8-9264-55C75258C882}"/>
    </a:ext>
  </a:extLst>
</a:theme>
</file>

<file path=ppt/theme/theme3.xml><?xml version="1.0" encoding="utf-8"?>
<a:theme xmlns:a="http://schemas.openxmlformats.org/drawingml/2006/main" name="JSCPテンプレー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Dデジタル教科書体">
      <a:majorFont>
        <a:latin typeface="UD デジタル 教科書体 NK-R"/>
        <a:ea typeface="UD デジタル 教科書体 NK-R"/>
        <a:cs typeface=""/>
      </a:majorFont>
      <a:minorFont>
        <a:latin typeface="UD デジタル 教科書体 NK-R"/>
        <a:ea typeface="UD デジタル 教科書体 NK-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rgbClr val="50B8C0"/>
          </a:solidFill>
        </a:ln>
      </a:spPr>
      <a:bodyPr rtlCol="0" anchor="ctr"/>
      <a:lstStyle>
        <a:defPPr algn="ctr">
          <a:lnSpc>
            <a:spcPts val="2200"/>
          </a:lnSpc>
          <a:defRPr sz="2000" dirty="0">
            <a:solidFill>
              <a:srgbClr val="50B8C0"/>
            </a:solidFill>
            <a:latin typeface="+mn-ea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rgbClr val="50B8C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 anchor="ctr">
        <a:spAutoFit/>
      </a:bodyPr>
      <a:lstStyle>
        <a:defPPr algn="l">
          <a:defRPr kumimoji="1" sz="2000" dirty="0" smtClean="0">
            <a:solidFill>
              <a:schemeClr val="tx1">
                <a:lumMod val="75000"/>
                <a:lumOff val="25000"/>
              </a:schemeClr>
            </a:solidFill>
            <a:latin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プレゼンテーション1" id="{765FE0DA-D247-486C-BF42-DBB9705F90D8}" vid="{BD63521F-5098-41E8-9264-55C75258C882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C5339F88AF049A45B3DC5BFAB257AEA9" ma:contentTypeVersion="15" ma:contentTypeDescription="新しいドキュメントを作成します。" ma:contentTypeScope="" ma:versionID="dad4f7558bd6b89fa59cf7a4ce045cd6">
  <xsd:schema xmlns:xsd="http://www.w3.org/2001/XMLSchema" xmlns:xs="http://www.w3.org/2001/XMLSchema" xmlns:p="http://schemas.microsoft.com/office/2006/metadata/properties" xmlns:ns3="24934748-d9c1-43e7-873a-8dadb8d58243" xmlns:ns4="b0f6aca0-8502-4a3a-97fa-3152c6808097" targetNamespace="http://schemas.microsoft.com/office/2006/metadata/properties" ma:root="true" ma:fieldsID="cc619e52ef4474fce08608a81e4120c8" ns3:_="" ns4:_="">
    <xsd:import namespace="24934748-d9c1-43e7-873a-8dadb8d58243"/>
    <xsd:import namespace="b0f6aca0-8502-4a3a-97fa-3152c680809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934748-d9c1-43e7-873a-8dadb8d582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f6aca0-8502-4a3a-97fa-3152c680809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共有のヒントのハッシュ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4934748-d9c1-43e7-873a-8dadb8d58243" xsi:nil="true"/>
  </documentManagement>
</p:properties>
</file>

<file path=customXml/itemProps1.xml><?xml version="1.0" encoding="utf-8"?>
<ds:datastoreItem xmlns:ds="http://schemas.openxmlformats.org/officeDocument/2006/customXml" ds:itemID="{5E2193F9-ABF6-42AF-B017-0AA35867FA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934748-d9c1-43e7-873a-8dadb8d58243"/>
    <ds:schemaRef ds:uri="b0f6aca0-8502-4a3a-97fa-3152c68080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F4B3CC1-8F72-41C3-AFF3-0BFE3271EB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4AEE857-99A5-4FE7-B50A-13F9858119D1}">
  <ds:schemaRefs>
    <ds:schemaRef ds:uri="b0f6aca0-8502-4a3a-97fa-3152c6808097"/>
    <ds:schemaRef ds:uri="http://purl.org/dc/elements/1.1/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openxmlformats.org/package/2006/metadata/core-properties"/>
    <ds:schemaRef ds:uri="24934748-d9c1-43e7-873a-8dadb8d58243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51369a77-dfbc-4f7e-88e0-b4e95c92e63e}" enabled="0" method="" siteId="{51369a77-dfbc-4f7e-88e0-b4e95c92e63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7331</TotalTime>
  <Words>3367</Words>
  <Application>Microsoft Office PowerPoint</Application>
  <PresentationFormat>画面に合わせる (4:3)</PresentationFormat>
  <Paragraphs>395</Paragraphs>
  <Slides>17</Slides>
  <Notes>16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17</vt:i4>
      </vt:variant>
    </vt:vector>
  </HeadingPairs>
  <TitlesOfParts>
    <vt:vector size="29" baseType="lpstr">
      <vt:lpstr>BIZ UD明朝 Medium</vt:lpstr>
      <vt:lpstr>UD デジタル 教科書体 N-B</vt:lpstr>
      <vt:lpstr>UD デジタル 教科書体 NK-B</vt:lpstr>
      <vt:lpstr>UD デジタル 教科書体 NK-R</vt:lpstr>
      <vt:lpstr>UD デジタル 教科書体 N-R</vt:lpstr>
      <vt:lpstr>游ゴシック</vt:lpstr>
      <vt:lpstr>Arial</vt:lpstr>
      <vt:lpstr>Trebuchet MS</vt:lpstr>
      <vt:lpstr>Wingdings</vt:lpstr>
      <vt:lpstr>2_JSCPテンプレート</vt:lpstr>
      <vt:lpstr>1_JSCPテンプレート</vt:lpstr>
      <vt:lpstr>JSCPテンプレート</vt:lpstr>
      <vt:lpstr>学校における児童生徒の自殺関連行動発見時のチームとしての対応【事例編】</vt:lpstr>
      <vt:lpstr>PowerPoint プレゼンテーション</vt:lpstr>
      <vt:lpstr>希死念慮の認知</vt:lpstr>
      <vt:lpstr>児童生徒の自殺関連行動を発見した際の初動対応</vt:lpstr>
      <vt:lpstr>情報の把握〔すぐ、やるべきことの全体像〕</vt:lpstr>
      <vt:lpstr>情報の把握〔すぐ、やるべきことの全体像〕</vt:lpstr>
      <vt:lpstr>ワーク１：聴き取りの実際</vt:lpstr>
      <vt:lpstr>情報の把握〔友人から〕＋友人支援</vt:lpstr>
      <vt:lpstr>情報の把握〔本人から〕＋本人支援</vt:lpstr>
      <vt:lpstr>情報の共有〔祖父母から〕＋保護者支援</vt:lpstr>
      <vt:lpstr>児童生徒の自殺関連行動を発見した際の初動対応　つづき①</vt:lpstr>
      <vt:lpstr>緊急支援会議でのポイント</vt:lpstr>
      <vt:lpstr>外部機関との緊急対策会議　＜課題の明確化と役割分担＞</vt:lpstr>
      <vt:lpstr>緊急対策会議（その後の進捗管理）</vt:lpstr>
      <vt:lpstr>緊急対策会議（その後の進捗管理）</vt:lpstr>
      <vt:lpstr>PowerPoint プレゼンテーション</vt:lpstr>
      <vt:lpstr>児童生徒の自殺関連行動を発見した際の実際の動き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生水 裕美</dc:creator>
  <cp:lastModifiedBy>松田 芳明</cp:lastModifiedBy>
  <cp:revision>119</cp:revision>
  <cp:lastPrinted>2024-04-12T02:24:58Z</cp:lastPrinted>
  <dcterms:created xsi:type="dcterms:W3CDTF">2023-02-14T01:53:36Z</dcterms:created>
  <dcterms:modified xsi:type="dcterms:W3CDTF">2025-04-17T06:46:12Z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0x010100C5339F88AF049A45B3DC5BFAB257AEA9</vt:lpwstr>
  </property>
</Properties>
</file>