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26" r:id="rId4"/>
    <p:sldMasterId id="2147483724" r:id="rId5"/>
    <p:sldMasterId id="2147483721" r:id="rId6"/>
  </p:sldMasterIdLst>
  <p:notesMasterIdLst>
    <p:notesMasterId r:id="rId11"/>
  </p:notesMasterIdLst>
  <p:handoutMasterIdLst>
    <p:handoutMasterId r:id="rId12"/>
  </p:handoutMasterIdLst>
  <p:sldIdLst>
    <p:sldId id="2147480140" r:id="rId7"/>
    <p:sldId id="4749" r:id="rId8"/>
    <p:sldId id="4258" r:id="rId9"/>
    <p:sldId id="4259" r:id="rId10"/>
  </p:sldIdLst>
  <p:sldSz cx="9144000" cy="6858000" type="screen4x3"/>
  <p:notesSz cx="7102475" cy="1023302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155BC09-4313-2038-EF1F-590064EBA8F1}" name="菅沼 舞" initials="菅沼" userId="S::suganuma@jscp.or.jp::babd8382-b282-410a-ab4f-dd9e9b0dec05" providerId="AD"/>
  <p188:author id="{86F8AEE2-CD90-BFD8-E778-771D24773458}" name="松田 芳明" initials="芳松" userId="S::matsuda.yoshiaki@jscp.or.jp::9969eb2e-458a-4832-a876-7bf944cac8b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FFFFCC"/>
    <a:srgbClr val="FF9933"/>
    <a:srgbClr val="00CC99"/>
    <a:srgbClr val="33CCFF"/>
    <a:srgbClr val="00FFFF"/>
    <a:srgbClr val="FFCC99"/>
    <a:srgbClr val="39E77B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100" autoAdjust="0"/>
    <p:restoredTop sz="95026" autoAdjust="0"/>
  </p:normalViewPr>
  <p:slideViewPr>
    <p:cSldViewPr snapToGrid="0">
      <p:cViewPr varScale="1">
        <p:scale>
          <a:sx n="70" d="100"/>
          <a:sy n="70" d="100"/>
        </p:scale>
        <p:origin x="84" y="87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-22212"/>
    </p:cViewPr>
  </p:sorterViewPr>
  <p:notesViewPr>
    <p:cSldViewPr snapToGrid="0" showGuides="1">
      <p:cViewPr varScale="1">
        <p:scale>
          <a:sx n="73" d="100"/>
          <a:sy n="73" d="100"/>
        </p:scale>
        <p:origin x="4013" y="8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FCE1C326-349F-71B4-1728-B6D4B5A60D9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CF09944-2FC8-DAB8-8971-F6C95E1E9F5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732692-4D1C-477A-81AC-2EE7ED9ECEBC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F85D6C3-6866-B789-F998-FC7A868F2C7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0263"/>
            <a:ext cx="3078163" cy="5127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28146A9-E015-4123-0E3D-B41A9463C6C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2725" y="9720263"/>
            <a:ext cx="3078163" cy="5127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AF1D7A-B948-4F38-A16D-561A9572C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123930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3223" userDrawn="1">
          <p15:clr>
            <a:srgbClr val="F26B43"/>
          </p15:clr>
        </p15:guide>
        <p15:guide id="2" pos="2237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428"/>
          </a:xfrm>
          <a:prstGeom prst="rect">
            <a:avLst/>
          </a:prstGeom>
        </p:spPr>
        <p:txBody>
          <a:bodyPr vert="horz" lIns="99057" tIns="49528" rIns="99057" bIns="4952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3428"/>
          </a:xfrm>
          <a:prstGeom prst="rect">
            <a:avLst/>
          </a:prstGeom>
        </p:spPr>
        <p:txBody>
          <a:bodyPr vert="horz" lIns="99057" tIns="49528" rIns="99057" bIns="49528" rtlCol="0"/>
          <a:lstStyle>
            <a:lvl1pPr algn="r">
              <a:defRPr sz="1300"/>
            </a:lvl1pPr>
          </a:lstStyle>
          <a:p>
            <a:fld id="{A12FC802-A218-4FB3-9B1D-ED8101AF4219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406119" y="639447"/>
            <a:ext cx="4289288" cy="3216966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57" tIns="49528" rIns="99057" bIns="4952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248" y="4088674"/>
            <a:ext cx="5681980" cy="5408023"/>
          </a:xfrm>
          <a:prstGeom prst="rect">
            <a:avLst/>
          </a:prstGeom>
        </p:spPr>
        <p:txBody>
          <a:bodyPr vert="horz" lIns="99057" tIns="49528" rIns="99057" bIns="4952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19598"/>
            <a:ext cx="3077739" cy="513427"/>
          </a:xfrm>
          <a:prstGeom prst="rect">
            <a:avLst/>
          </a:prstGeom>
        </p:spPr>
        <p:txBody>
          <a:bodyPr vert="horz" lIns="99057" tIns="49528" rIns="99057" bIns="4952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092" y="9719598"/>
            <a:ext cx="3077739" cy="513427"/>
          </a:xfrm>
          <a:prstGeom prst="rect">
            <a:avLst/>
          </a:prstGeom>
        </p:spPr>
        <p:txBody>
          <a:bodyPr vert="horz" lIns="99057" tIns="49528" rIns="99057" bIns="49528" rtlCol="0" anchor="b"/>
          <a:lstStyle>
            <a:lvl1pPr algn="r">
              <a:defRPr sz="1300"/>
            </a:lvl1pPr>
          </a:lstStyle>
          <a:p>
            <a:fld id="{A9E238EE-05F2-40C0-9BD7-93123F299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701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223" userDrawn="1">
          <p15:clr>
            <a:srgbClr val="F26B43"/>
          </p15:clr>
        </p15:guide>
        <p15:guide id="2" pos="2237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422400" y="649288"/>
            <a:ext cx="4289425" cy="32162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ここからのセクションでは、学校における　児童生徒の　自殺関連行動発見時　の対応　について　見ていきましょう。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56B0C1-2C1D-4B9E-A829-A8B0C45D2256}" type="slidenum">
              <a:rPr lang="ja-JP" altLang="en-US" smtClean="0"/>
              <a:pPr/>
              <a:t>0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00993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406525" y="639763"/>
            <a:ext cx="4289425" cy="32162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では、具体的に自殺関連行動　がみられる児童生徒を　発見した際の、初動の対応の流れ　を見ていきます。</a:t>
            </a:r>
            <a:endParaRPr kumimoji="1" lang="en-US" altLang="ja-JP" dirty="0"/>
          </a:p>
          <a:p>
            <a:r>
              <a:rPr kumimoji="1" lang="ja-JP" altLang="en-US" dirty="0"/>
              <a:t>①情報の把握</a:t>
            </a:r>
            <a:endParaRPr kumimoji="1" lang="en-US" altLang="ja-JP" dirty="0"/>
          </a:p>
          <a:p>
            <a:r>
              <a:rPr kumimoji="1" lang="ja-JP" altLang="en-US" dirty="0"/>
              <a:t>②校長への報告　→　校長から教育委員会へ</a:t>
            </a:r>
            <a:endParaRPr kumimoji="1" lang="en-US" altLang="ja-JP" dirty="0"/>
          </a:p>
          <a:p>
            <a:r>
              <a:rPr kumimoji="1" lang="ja-JP" altLang="en-US" dirty="0"/>
              <a:t>③校内の危機対応組織の招集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教育委員会事務局と連携しながら、他機関とも連携をとることになります。</a:t>
            </a:r>
            <a:endParaRPr kumimoji="1" lang="en-US" altLang="ja-JP" dirty="0"/>
          </a:p>
          <a:p>
            <a:r>
              <a:rPr kumimoji="1" lang="ja-JP" altLang="en-US" dirty="0"/>
              <a:t>教育委員会からも、指導主事や心理士の派遣など、必要なリソースを学校に提供します。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E238EE-05F2-40C0-9BD7-93123F2990C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70829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406525" y="639763"/>
            <a:ext cx="4289425" cy="32162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具体的な対応を考える際、</a:t>
            </a:r>
            <a:endParaRPr kumimoji="1" lang="en-US" altLang="ja-JP" dirty="0"/>
          </a:p>
          <a:p>
            <a:r>
              <a:rPr kumimoji="1" lang="ja-JP" altLang="en-US" dirty="0"/>
              <a:t>当事者である児童生徒への対応はもちろんのこと、</a:t>
            </a:r>
            <a:endParaRPr kumimoji="1" lang="en-US" altLang="ja-JP" dirty="0"/>
          </a:p>
          <a:p>
            <a:r>
              <a:rPr kumimoji="1" lang="ja-JP" altLang="en-US" dirty="0"/>
              <a:t>その保護者、そして、自殺関連行動が見られる　児童生徒の　周囲にいる児童生徒　への対応も視野に入れておかなければなりません。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E238EE-05F2-40C0-9BD7-93123F2990C9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16981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406525" y="639763"/>
            <a:ext cx="4289425" cy="32162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対応の内容や、配慮すべき内容、さらには　学校を含めて、活用できそうなリソースを　緑色の枠に記載しています。</a:t>
            </a:r>
            <a:endParaRPr kumimoji="1" lang="en-US" altLang="ja-JP" dirty="0"/>
          </a:p>
          <a:p>
            <a:r>
              <a:rPr kumimoji="1" lang="ja-JP" altLang="en-US" dirty="0"/>
              <a:t>ただ、常に、児童生徒の自殺関連行動の　原因や動機には、保護者が関係していることも想定して、おかなければなりません。</a:t>
            </a:r>
            <a:endParaRPr kumimoji="1" lang="en-US" altLang="ja-JP" dirty="0"/>
          </a:p>
          <a:p>
            <a:r>
              <a:rPr kumimoji="1" lang="ja-JP" altLang="en-US" dirty="0"/>
              <a:t>つまり、保護者からの通報でない限りは、当該児童生徒からの聞き取りを十分に行ってから、保護者とどう対応するのかを決めていかざるを得ません。</a:t>
            </a:r>
            <a:endParaRPr kumimoji="1" lang="en-US" altLang="ja-JP" dirty="0"/>
          </a:p>
          <a:p>
            <a:r>
              <a:rPr kumimoji="1" lang="ja-JP" altLang="en-US" dirty="0"/>
              <a:t>同時に、</a:t>
            </a:r>
            <a:r>
              <a:rPr kumimoji="1" lang="zh-TW" altLang="en-US" dirty="0"/>
              <a:t>要保護児童対策地域協議会</a:t>
            </a:r>
            <a:r>
              <a:rPr kumimoji="1" lang="ja-JP" altLang="en-US" dirty="0"/>
              <a:t>などを通じて、これまでの家庭の状況を把握するなど、関係機関と連携することによって、幅広く情報を収集することができます。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E238EE-05F2-40C0-9BD7-93123F2990C9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4481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634082"/>
          </a:xfrm>
        </p:spPr>
        <p:txBody>
          <a:bodyPr anchor="ctr" anchorCtr="0">
            <a:noAutofit/>
          </a:bodyPr>
          <a:lstStyle>
            <a:lvl1pPr algn="l">
              <a:defRPr sz="27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980730"/>
            <a:ext cx="8229600" cy="5145441"/>
          </a:xfrm>
        </p:spPr>
        <p:txBody>
          <a:bodyPr>
            <a:noAutofit/>
          </a:bodyPr>
          <a:lstStyle>
            <a:lvl1pPr>
              <a:lnSpc>
                <a:spcPct val="110000"/>
              </a:lnSpc>
              <a:defRPr sz="2400"/>
            </a:lvl1pPr>
            <a:lvl2pPr>
              <a:lnSpc>
                <a:spcPct val="110000"/>
              </a:lnSpc>
              <a:defRPr sz="2100"/>
            </a:lvl2pPr>
            <a:lvl3pPr>
              <a:lnSpc>
                <a:spcPct val="110000"/>
              </a:lnSpc>
              <a:defRPr sz="2100"/>
            </a:lvl3pPr>
            <a:lvl4pPr>
              <a:lnSpc>
                <a:spcPct val="110000"/>
              </a:lnSpc>
              <a:defRPr sz="2100"/>
            </a:lvl4pPr>
            <a:lvl5pPr>
              <a:lnSpc>
                <a:spcPct val="110000"/>
              </a:lnSpc>
              <a:defRPr sz="2100"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1" name="スライド番号プレースホルダー 10">
            <a:extLst>
              <a:ext uri="{FF2B5EF4-FFF2-40B4-BE49-F238E27FC236}">
                <a16:creationId xmlns:a16="http://schemas.microsoft.com/office/drawing/2014/main" id="{6C0A5A9F-3142-7982-C8C9-A5D7399B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74904" y="6453337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2A29CB-BA86-48A6-80E1-CB8750A963B5}" type="slidenum">
              <a:rPr kumimoji="1" lang="ja-JP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EA76DB85-D0BD-16C3-05AB-8C43CAA0CB58}"/>
              </a:ext>
            </a:extLst>
          </p:cNvPr>
          <p:cNvCxnSpPr>
            <a:cxnSpLocks/>
          </p:cNvCxnSpPr>
          <p:nvPr userDrawn="1"/>
        </p:nvCxnSpPr>
        <p:spPr>
          <a:xfrm>
            <a:off x="6922" y="823530"/>
            <a:ext cx="8640000" cy="0"/>
          </a:xfrm>
          <a:prstGeom prst="line">
            <a:avLst/>
          </a:prstGeom>
          <a:ln w="28575">
            <a:solidFill>
              <a:srgbClr val="D1ED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791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"/>
    </mc:Choice>
    <mc:Fallback xmlns="">
      <p:transition advClick="0" advTm="150"/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 スライド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プレースホルダー 18">
            <a:extLst>
              <a:ext uri="{FF2B5EF4-FFF2-40B4-BE49-F238E27FC236}">
                <a16:creationId xmlns:a16="http://schemas.microsoft.com/office/drawing/2014/main" id="{CC237073-DB9E-B9D0-4447-D20FD7B4214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220073" y="156220"/>
            <a:ext cx="3463316" cy="496888"/>
          </a:xfrm>
        </p:spPr>
        <p:txBody>
          <a:bodyPr>
            <a:noAutofit/>
          </a:bodyPr>
          <a:lstStyle>
            <a:lvl1pPr marL="0" indent="0" algn="r">
              <a:buNone/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16523" indent="0">
              <a:buNone/>
              <a:defRPr/>
            </a:lvl2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D3C72DDB-4BF4-B406-D7D1-2888EF5902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0658" y="156220"/>
            <a:ext cx="3463316" cy="582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387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"/>
    </mc:Choice>
    <mc:Fallback xmlns="">
      <p:transition advClick="0" advTm="150"/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  <p15:guide id="3" pos="5465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634082"/>
          </a:xfrm>
        </p:spPr>
        <p:txBody>
          <a:bodyPr anchor="ctr" anchorCtr="0">
            <a:noAutofit/>
          </a:bodyPr>
          <a:lstStyle>
            <a:lvl1pPr algn="l">
              <a:defRPr sz="27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980730"/>
            <a:ext cx="8229600" cy="5145441"/>
          </a:xfrm>
        </p:spPr>
        <p:txBody>
          <a:bodyPr>
            <a:noAutofit/>
          </a:bodyPr>
          <a:lstStyle>
            <a:lvl1pPr>
              <a:lnSpc>
                <a:spcPct val="110000"/>
              </a:lnSpc>
              <a:defRPr sz="2400"/>
            </a:lvl1pPr>
            <a:lvl2pPr>
              <a:lnSpc>
                <a:spcPct val="110000"/>
              </a:lnSpc>
              <a:defRPr sz="2100"/>
            </a:lvl2pPr>
            <a:lvl3pPr>
              <a:lnSpc>
                <a:spcPct val="110000"/>
              </a:lnSpc>
              <a:defRPr sz="2100"/>
            </a:lvl3pPr>
            <a:lvl4pPr>
              <a:lnSpc>
                <a:spcPct val="110000"/>
              </a:lnSpc>
              <a:defRPr sz="2100"/>
            </a:lvl4pPr>
            <a:lvl5pPr>
              <a:lnSpc>
                <a:spcPct val="110000"/>
              </a:lnSpc>
              <a:defRPr sz="2100"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1" name="スライド番号プレースホルダー 10">
            <a:extLst>
              <a:ext uri="{FF2B5EF4-FFF2-40B4-BE49-F238E27FC236}">
                <a16:creationId xmlns:a16="http://schemas.microsoft.com/office/drawing/2014/main" id="{6C0A5A9F-3142-7982-C8C9-A5D7399B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74904" y="6453337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2A29CB-BA86-48A6-80E1-CB8750A963B5}" type="slidenum">
              <a:rPr kumimoji="1" lang="ja-JP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EA76DB85-D0BD-16C3-05AB-8C43CAA0CB58}"/>
              </a:ext>
            </a:extLst>
          </p:cNvPr>
          <p:cNvCxnSpPr>
            <a:cxnSpLocks/>
          </p:cNvCxnSpPr>
          <p:nvPr userDrawn="1"/>
        </p:nvCxnSpPr>
        <p:spPr>
          <a:xfrm>
            <a:off x="6922" y="823530"/>
            <a:ext cx="8640000" cy="0"/>
          </a:xfrm>
          <a:prstGeom prst="line">
            <a:avLst/>
          </a:prstGeom>
          <a:ln w="28575">
            <a:solidFill>
              <a:srgbClr val="D1ED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9818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"/>
    </mc:Choice>
    <mc:Fallback xmlns="">
      <p:transition advClick="0" advTm="150"/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プレースホルダー 18">
            <a:extLst>
              <a:ext uri="{FF2B5EF4-FFF2-40B4-BE49-F238E27FC236}">
                <a16:creationId xmlns:a16="http://schemas.microsoft.com/office/drawing/2014/main" id="{CC237073-DB9E-B9D0-4447-D20FD7B4214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220073" y="156220"/>
            <a:ext cx="3463316" cy="496888"/>
          </a:xfrm>
        </p:spPr>
        <p:txBody>
          <a:bodyPr>
            <a:noAutofit/>
          </a:bodyPr>
          <a:lstStyle>
            <a:lvl1pPr marL="0" indent="0" algn="r">
              <a:buNone/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16523" indent="0">
              <a:buNone/>
              <a:defRPr/>
            </a:lvl2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C61787D0-C875-2854-C817-D35532F556E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40531"/>
            <a:ext cx="9143998" cy="179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305" tIns="31652" rIns="63305" bIns="31652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63306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75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Arial" panose="020B0604020202020204" pitchFamily="34" charset="0"/>
              </a:rPr>
              <a:t>©2024 JSCP</a:t>
            </a:r>
            <a:endParaRPr kumimoji="0" lang="ja-JP" altLang="ja-JP" sz="525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D3C72DDB-4BF4-B406-D7D1-2888EF5902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0658" y="156220"/>
            <a:ext cx="3463316" cy="582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089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"/>
    </mc:Choice>
    <mc:Fallback xmlns="">
      <p:transition advClick="0" advTm="150"/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  <p15:guide id="3" pos="5465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1">
                <a:solidFill>
                  <a:schemeClr val="tx1">
                    <a:tint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A0036-9A5F-47E9-B72A-6D01DA54F8ED}" type="datetime1">
              <a:rPr kumimoji="1" lang="ja-JP" altLang="en-US" sz="831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2025/4/17</a:t>
            </a:fld>
            <a:endParaRPr kumimoji="1" lang="ja-JP" altLang="en-US" sz="831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1">
                <a:solidFill>
                  <a:schemeClr val="tx1">
                    <a:tint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831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1">
                <a:solidFill>
                  <a:schemeClr val="tx1">
                    <a:tint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2A29CB-BA86-48A6-80E1-CB8750A963B5}" type="slidenum">
              <a:rPr kumimoji="1" lang="ja-JP" altLang="en-US" sz="831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831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3254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35" r:id="rId2"/>
  </p:sldLayoutIdLst>
  <mc:AlternateContent xmlns:mc="http://schemas.openxmlformats.org/markup-compatibility/2006" xmlns:p14="http://schemas.microsoft.com/office/powerpoint/2010/main">
    <mc:Choice Requires="p14">
      <p:transition p14:dur="10" advClick="0" advTm="150"/>
    </mc:Choice>
    <mc:Fallback xmlns="">
      <p:transition advClick="0" advTm="150"/>
    </mc:Fallback>
  </mc:AlternateContent>
  <p:hf hdr="0" ftr="0" dt="0"/>
  <p:txStyles>
    <p:titleStyle>
      <a:lvl1pPr algn="ctr" defTabSz="633046" rtl="0" eaLnBrk="1" latinLnBrk="0" hangingPunct="1">
        <a:spcBef>
          <a:spcPct val="0"/>
        </a:spcBef>
        <a:buNone/>
        <a:defRPr kumimoji="1" sz="3000" kern="1200">
          <a:solidFill>
            <a:schemeClr val="tx1">
              <a:lumMod val="75000"/>
              <a:lumOff val="25000"/>
            </a:schemeClr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j-cs"/>
        </a:defRPr>
      </a:lvl1pPr>
    </p:titleStyle>
    <p:bodyStyle>
      <a:lvl1pPr marL="237392" indent="-237392" algn="l" defTabSz="633046" rtl="0" eaLnBrk="1" latinLnBrk="0" hangingPunct="1">
        <a:lnSpc>
          <a:spcPct val="110000"/>
        </a:lnSpc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>
              <a:lumMod val="75000"/>
              <a:lumOff val="25000"/>
            </a:schemeClr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n-cs"/>
        </a:defRPr>
      </a:lvl1pPr>
      <a:lvl2pPr marL="514351" indent="-197828" algn="l" defTabSz="633046" rtl="0" eaLnBrk="1" latinLnBrk="0" hangingPunct="1">
        <a:lnSpc>
          <a:spcPct val="110000"/>
        </a:lnSpc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>
              <a:lumMod val="75000"/>
              <a:lumOff val="25000"/>
            </a:schemeClr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n-cs"/>
        </a:defRPr>
      </a:lvl2pPr>
      <a:lvl3pPr marL="791308" indent="-158261" algn="l" defTabSz="633046" rtl="0" eaLnBrk="1" latinLnBrk="0" hangingPunct="1">
        <a:lnSpc>
          <a:spcPct val="110000"/>
        </a:lnSpc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>
              <a:lumMod val="75000"/>
              <a:lumOff val="25000"/>
            </a:schemeClr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n-cs"/>
        </a:defRPr>
      </a:lvl3pPr>
      <a:lvl4pPr marL="1107831" indent="-158261" algn="l" defTabSz="633046" rtl="0" eaLnBrk="1" latinLnBrk="0" hangingPunct="1">
        <a:lnSpc>
          <a:spcPct val="110000"/>
        </a:lnSpc>
        <a:spcBef>
          <a:spcPct val="20000"/>
        </a:spcBef>
        <a:buFont typeface="Arial" pitchFamily="34" charset="0"/>
        <a:buChar char="–"/>
        <a:defRPr kumimoji="1" sz="1800" kern="1200">
          <a:solidFill>
            <a:schemeClr val="tx1">
              <a:lumMod val="75000"/>
              <a:lumOff val="25000"/>
            </a:schemeClr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n-cs"/>
        </a:defRPr>
      </a:lvl4pPr>
      <a:lvl5pPr marL="1424354" indent="-158261" algn="l" defTabSz="633046" rtl="0" eaLnBrk="1" latinLnBrk="0" hangingPunct="1">
        <a:lnSpc>
          <a:spcPct val="110000"/>
        </a:lnSpc>
        <a:spcBef>
          <a:spcPct val="20000"/>
        </a:spcBef>
        <a:buFont typeface="Arial" pitchFamily="34" charset="0"/>
        <a:buChar char="»"/>
        <a:defRPr kumimoji="1" sz="1800" kern="1200">
          <a:solidFill>
            <a:schemeClr val="tx1">
              <a:lumMod val="75000"/>
              <a:lumOff val="25000"/>
            </a:schemeClr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n-cs"/>
        </a:defRPr>
      </a:lvl5pPr>
      <a:lvl6pPr marL="1740877" indent="-158261" algn="l" defTabSz="633046" rtl="0" eaLnBrk="1" latinLnBrk="0" hangingPunct="1">
        <a:spcBef>
          <a:spcPct val="20000"/>
        </a:spcBef>
        <a:buFont typeface="Arial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indent="-158261" algn="l" defTabSz="633046" rtl="0" eaLnBrk="1" latinLnBrk="0" hangingPunct="1">
        <a:spcBef>
          <a:spcPct val="20000"/>
        </a:spcBef>
        <a:buFont typeface="Arial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7pPr>
      <a:lvl8pPr marL="2373923" indent="-158261" algn="l" defTabSz="633046" rtl="0" eaLnBrk="1" latinLnBrk="0" hangingPunct="1">
        <a:spcBef>
          <a:spcPct val="20000"/>
        </a:spcBef>
        <a:buFont typeface="Arial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8pPr>
      <a:lvl9pPr marL="2690447" indent="-158261" algn="l" defTabSz="633046" rtl="0" eaLnBrk="1" latinLnBrk="0" hangingPunct="1">
        <a:spcBef>
          <a:spcPct val="20000"/>
        </a:spcBef>
        <a:buFont typeface="Arial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33046" rtl="0" eaLnBrk="1" latinLnBrk="0" hangingPunct="1">
        <a:defRPr kumimoji="1" sz="1247" kern="1200">
          <a:solidFill>
            <a:schemeClr val="tx1"/>
          </a:solidFill>
          <a:latin typeface="+mn-lt"/>
          <a:ea typeface="+mn-ea"/>
          <a:cs typeface="+mn-cs"/>
        </a:defRPr>
      </a:lvl1pPr>
      <a:lvl2pPr marL="316523" algn="l" defTabSz="633046" rtl="0" eaLnBrk="1" latinLnBrk="0" hangingPunct="1">
        <a:defRPr kumimoji="1" sz="1247" kern="1200">
          <a:solidFill>
            <a:schemeClr val="tx1"/>
          </a:solidFill>
          <a:latin typeface="+mn-lt"/>
          <a:ea typeface="+mn-ea"/>
          <a:cs typeface="+mn-cs"/>
        </a:defRPr>
      </a:lvl2pPr>
      <a:lvl3pPr marL="633046" algn="l" defTabSz="633046" rtl="0" eaLnBrk="1" latinLnBrk="0" hangingPunct="1">
        <a:defRPr kumimoji="1" sz="1247" kern="1200">
          <a:solidFill>
            <a:schemeClr val="tx1"/>
          </a:solidFill>
          <a:latin typeface="+mn-lt"/>
          <a:ea typeface="+mn-ea"/>
          <a:cs typeface="+mn-cs"/>
        </a:defRPr>
      </a:lvl3pPr>
      <a:lvl4pPr marL="949570" algn="l" defTabSz="633046" rtl="0" eaLnBrk="1" latinLnBrk="0" hangingPunct="1">
        <a:defRPr kumimoji="1" sz="1247" kern="1200">
          <a:solidFill>
            <a:schemeClr val="tx1"/>
          </a:solidFill>
          <a:latin typeface="+mn-lt"/>
          <a:ea typeface="+mn-ea"/>
          <a:cs typeface="+mn-cs"/>
        </a:defRPr>
      </a:lvl4pPr>
      <a:lvl5pPr marL="1266092" algn="l" defTabSz="633046" rtl="0" eaLnBrk="1" latinLnBrk="0" hangingPunct="1">
        <a:defRPr kumimoji="1" sz="1247" kern="1200">
          <a:solidFill>
            <a:schemeClr val="tx1"/>
          </a:solidFill>
          <a:latin typeface="+mn-lt"/>
          <a:ea typeface="+mn-ea"/>
          <a:cs typeface="+mn-cs"/>
        </a:defRPr>
      </a:lvl5pPr>
      <a:lvl6pPr marL="1582616" algn="l" defTabSz="633046" rtl="0" eaLnBrk="1" latinLnBrk="0" hangingPunct="1">
        <a:defRPr kumimoji="1" sz="1247" kern="1200">
          <a:solidFill>
            <a:schemeClr val="tx1"/>
          </a:solidFill>
          <a:latin typeface="+mn-lt"/>
          <a:ea typeface="+mn-ea"/>
          <a:cs typeface="+mn-cs"/>
        </a:defRPr>
      </a:lvl6pPr>
      <a:lvl7pPr marL="1899138" algn="l" defTabSz="633046" rtl="0" eaLnBrk="1" latinLnBrk="0" hangingPunct="1">
        <a:defRPr kumimoji="1" sz="1247" kern="1200">
          <a:solidFill>
            <a:schemeClr val="tx1"/>
          </a:solidFill>
          <a:latin typeface="+mn-lt"/>
          <a:ea typeface="+mn-ea"/>
          <a:cs typeface="+mn-cs"/>
        </a:defRPr>
      </a:lvl7pPr>
      <a:lvl8pPr marL="2215661" algn="l" defTabSz="633046" rtl="0" eaLnBrk="1" latinLnBrk="0" hangingPunct="1">
        <a:defRPr kumimoji="1" sz="1247" kern="1200">
          <a:solidFill>
            <a:schemeClr val="tx1"/>
          </a:solidFill>
          <a:latin typeface="+mn-lt"/>
          <a:ea typeface="+mn-ea"/>
          <a:cs typeface="+mn-cs"/>
        </a:defRPr>
      </a:lvl8pPr>
      <a:lvl9pPr marL="2532185" algn="l" defTabSz="633046" rtl="0" eaLnBrk="1" latinLnBrk="0" hangingPunct="1">
        <a:defRPr kumimoji="1" sz="12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1">
                <a:solidFill>
                  <a:schemeClr val="tx1">
                    <a:tint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A0036-9A5F-47E9-B72A-6D01DA54F8ED}" type="datetime1">
              <a:rPr kumimoji="1" lang="ja-JP" altLang="en-US" sz="831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2025/4/17</a:t>
            </a:fld>
            <a:endParaRPr kumimoji="1" lang="ja-JP" altLang="en-US" sz="831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1">
                <a:solidFill>
                  <a:schemeClr val="tx1">
                    <a:tint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831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1">
                <a:solidFill>
                  <a:schemeClr val="tx1">
                    <a:tint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2A29CB-BA86-48A6-80E1-CB8750A963B5}" type="slidenum">
              <a:rPr kumimoji="1" lang="ja-JP" altLang="en-US" sz="831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831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6738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</p:sldLayoutIdLst>
  <mc:AlternateContent xmlns:mc="http://schemas.openxmlformats.org/markup-compatibility/2006" xmlns:p14="http://schemas.microsoft.com/office/powerpoint/2010/main">
    <mc:Choice Requires="p14">
      <p:transition p14:dur="10" advClick="0" advTm="150"/>
    </mc:Choice>
    <mc:Fallback xmlns="">
      <p:transition advClick="0" advTm="150"/>
    </mc:Fallback>
  </mc:AlternateContent>
  <p:hf hdr="0" ftr="0" dt="0"/>
  <p:txStyles>
    <p:titleStyle>
      <a:lvl1pPr algn="ctr" defTabSz="633046" rtl="0" eaLnBrk="1" latinLnBrk="0" hangingPunct="1">
        <a:spcBef>
          <a:spcPct val="0"/>
        </a:spcBef>
        <a:buNone/>
        <a:defRPr kumimoji="1" sz="3000" kern="1200">
          <a:solidFill>
            <a:schemeClr val="tx1">
              <a:lumMod val="75000"/>
              <a:lumOff val="25000"/>
            </a:schemeClr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j-cs"/>
        </a:defRPr>
      </a:lvl1pPr>
    </p:titleStyle>
    <p:bodyStyle>
      <a:lvl1pPr marL="237392" indent="-237392" algn="l" defTabSz="633046" rtl="0" eaLnBrk="1" latinLnBrk="0" hangingPunct="1">
        <a:lnSpc>
          <a:spcPct val="110000"/>
        </a:lnSpc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>
              <a:lumMod val="75000"/>
              <a:lumOff val="25000"/>
            </a:schemeClr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n-cs"/>
        </a:defRPr>
      </a:lvl1pPr>
      <a:lvl2pPr marL="514351" indent="-197828" algn="l" defTabSz="633046" rtl="0" eaLnBrk="1" latinLnBrk="0" hangingPunct="1">
        <a:lnSpc>
          <a:spcPct val="110000"/>
        </a:lnSpc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>
              <a:lumMod val="75000"/>
              <a:lumOff val="25000"/>
            </a:schemeClr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n-cs"/>
        </a:defRPr>
      </a:lvl2pPr>
      <a:lvl3pPr marL="791308" indent="-158261" algn="l" defTabSz="633046" rtl="0" eaLnBrk="1" latinLnBrk="0" hangingPunct="1">
        <a:lnSpc>
          <a:spcPct val="110000"/>
        </a:lnSpc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>
              <a:lumMod val="75000"/>
              <a:lumOff val="25000"/>
            </a:schemeClr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n-cs"/>
        </a:defRPr>
      </a:lvl3pPr>
      <a:lvl4pPr marL="1107831" indent="-158261" algn="l" defTabSz="633046" rtl="0" eaLnBrk="1" latinLnBrk="0" hangingPunct="1">
        <a:lnSpc>
          <a:spcPct val="110000"/>
        </a:lnSpc>
        <a:spcBef>
          <a:spcPct val="20000"/>
        </a:spcBef>
        <a:buFont typeface="Arial" pitchFamily="34" charset="0"/>
        <a:buChar char="–"/>
        <a:defRPr kumimoji="1" sz="1800" kern="1200">
          <a:solidFill>
            <a:schemeClr val="tx1">
              <a:lumMod val="75000"/>
              <a:lumOff val="25000"/>
            </a:schemeClr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n-cs"/>
        </a:defRPr>
      </a:lvl4pPr>
      <a:lvl5pPr marL="1424354" indent="-158261" algn="l" defTabSz="633046" rtl="0" eaLnBrk="1" latinLnBrk="0" hangingPunct="1">
        <a:lnSpc>
          <a:spcPct val="110000"/>
        </a:lnSpc>
        <a:spcBef>
          <a:spcPct val="20000"/>
        </a:spcBef>
        <a:buFont typeface="Arial" pitchFamily="34" charset="0"/>
        <a:buChar char="»"/>
        <a:defRPr kumimoji="1" sz="1800" kern="1200">
          <a:solidFill>
            <a:schemeClr val="tx1">
              <a:lumMod val="75000"/>
              <a:lumOff val="25000"/>
            </a:schemeClr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n-cs"/>
        </a:defRPr>
      </a:lvl5pPr>
      <a:lvl6pPr marL="1740877" indent="-158261" algn="l" defTabSz="633046" rtl="0" eaLnBrk="1" latinLnBrk="0" hangingPunct="1">
        <a:spcBef>
          <a:spcPct val="20000"/>
        </a:spcBef>
        <a:buFont typeface="Arial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indent="-158261" algn="l" defTabSz="633046" rtl="0" eaLnBrk="1" latinLnBrk="0" hangingPunct="1">
        <a:spcBef>
          <a:spcPct val="20000"/>
        </a:spcBef>
        <a:buFont typeface="Arial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7pPr>
      <a:lvl8pPr marL="2373923" indent="-158261" algn="l" defTabSz="633046" rtl="0" eaLnBrk="1" latinLnBrk="0" hangingPunct="1">
        <a:spcBef>
          <a:spcPct val="20000"/>
        </a:spcBef>
        <a:buFont typeface="Arial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8pPr>
      <a:lvl9pPr marL="2690447" indent="-158261" algn="l" defTabSz="633046" rtl="0" eaLnBrk="1" latinLnBrk="0" hangingPunct="1">
        <a:spcBef>
          <a:spcPct val="20000"/>
        </a:spcBef>
        <a:buFont typeface="Arial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33046" rtl="0" eaLnBrk="1" latinLnBrk="0" hangingPunct="1">
        <a:defRPr kumimoji="1" sz="1247" kern="1200">
          <a:solidFill>
            <a:schemeClr val="tx1"/>
          </a:solidFill>
          <a:latin typeface="+mn-lt"/>
          <a:ea typeface="+mn-ea"/>
          <a:cs typeface="+mn-cs"/>
        </a:defRPr>
      </a:lvl1pPr>
      <a:lvl2pPr marL="316523" algn="l" defTabSz="633046" rtl="0" eaLnBrk="1" latinLnBrk="0" hangingPunct="1">
        <a:defRPr kumimoji="1" sz="1247" kern="1200">
          <a:solidFill>
            <a:schemeClr val="tx1"/>
          </a:solidFill>
          <a:latin typeface="+mn-lt"/>
          <a:ea typeface="+mn-ea"/>
          <a:cs typeface="+mn-cs"/>
        </a:defRPr>
      </a:lvl2pPr>
      <a:lvl3pPr marL="633046" algn="l" defTabSz="633046" rtl="0" eaLnBrk="1" latinLnBrk="0" hangingPunct="1">
        <a:defRPr kumimoji="1" sz="1247" kern="1200">
          <a:solidFill>
            <a:schemeClr val="tx1"/>
          </a:solidFill>
          <a:latin typeface="+mn-lt"/>
          <a:ea typeface="+mn-ea"/>
          <a:cs typeface="+mn-cs"/>
        </a:defRPr>
      </a:lvl3pPr>
      <a:lvl4pPr marL="949570" algn="l" defTabSz="633046" rtl="0" eaLnBrk="1" latinLnBrk="0" hangingPunct="1">
        <a:defRPr kumimoji="1" sz="1247" kern="1200">
          <a:solidFill>
            <a:schemeClr val="tx1"/>
          </a:solidFill>
          <a:latin typeface="+mn-lt"/>
          <a:ea typeface="+mn-ea"/>
          <a:cs typeface="+mn-cs"/>
        </a:defRPr>
      </a:lvl4pPr>
      <a:lvl5pPr marL="1266092" algn="l" defTabSz="633046" rtl="0" eaLnBrk="1" latinLnBrk="0" hangingPunct="1">
        <a:defRPr kumimoji="1" sz="1247" kern="1200">
          <a:solidFill>
            <a:schemeClr val="tx1"/>
          </a:solidFill>
          <a:latin typeface="+mn-lt"/>
          <a:ea typeface="+mn-ea"/>
          <a:cs typeface="+mn-cs"/>
        </a:defRPr>
      </a:lvl5pPr>
      <a:lvl6pPr marL="1582616" algn="l" defTabSz="633046" rtl="0" eaLnBrk="1" latinLnBrk="0" hangingPunct="1">
        <a:defRPr kumimoji="1" sz="1247" kern="1200">
          <a:solidFill>
            <a:schemeClr val="tx1"/>
          </a:solidFill>
          <a:latin typeface="+mn-lt"/>
          <a:ea typeface="+mn-ea"/>
          <a:cs typeface="+mn-cs"/>
        </a:defRPr>
      </a:lvl6pPr>
      <a:lvl7pPr marL="1899138" algn="l" defTabSz="633046" rtl="0" eaLnBrk="1" latinLnBrk="0" hangingPunct="1">
        <a:defRPr kumimoji="1" sz="1247" kern="1200">
          <a:solidFill>
            <a:schemeClr val="tx1"/>
          </a:solidFill>
          <a:latin typeface="+mn-lt"/>
          <a:ea typeface="+mn-ea"/>
          <a:cs typeface="+mn-cs"/>
        </a:defRPr>
      </a:lvl7pPr>
      <a:lvl8pPr marL="2215661" algn="l" defTabSz="633046" rtl="0" eaLnBrk="1" latinLnBrk="0" hangingPunct="1">
        <a:defRPr kumimoji="1" sz="1247" kern="1200">
          <a:solidFill>
            <a:schemeClr val="tx1"/>
          </a:solidFill>
          <a:latin typeface="+mn-lt"/>
          <a:ea typeface="+mn-ea"/>
          <a:cs typeface="+mn-cs"/>
        </a:defRPr>
      </a:lvl8pPr>
      <a:lvl9pPr marL="2532185" algn="l" defTabSz="633046" rtl="0" eaLnBrk="1" latinLnBrk="0" hangingPunct="1">
        <a:defRPr kumimoji="1" sz="12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1">
                <a:solidFill>
                  <a:schemeClr val="tx1">
                    <a:tint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A0036-9A5F-47E9-B72A-6D01DA54F8ED}" type="datetime1">
              <a:rPr kumimoji="1" lang="ja-JP" altLang="en-US" sz="831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2025/4/17</a:t>
            </a:fld>
            <a:endParaRPr kumimoji="1" lang="ja-JP" altLang="en-US" sz="831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1">
                <a:solidFill>
                  <a:schemeClr val="tx1">
                    <a:tint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831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1">
                <a:solidFill>
                  <a:schemeClr val="tx1">
                    <a:tint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2A29CB-BA86-48A6-80E1-CB8750A963B5}" type="slidenum">
              <a:rPr kumimoji="1" lang="ja-JP" altLang="en-US" sz="831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831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3355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</p:sldLayoutIdLst>
  <mc:AlternateContent xmlns:mc="http://schemas.openxmlformats.org/markup-compatibility/2006" xmlns:p14="http://schemas.microsoft.com/office/powerpoint/2010/main">
    <mc:Choice Requires="p14">
      <p:transition p14:dur="10" advClick="0" advTm="150"/>
    </mc:Choice>
    <mc:Fallback xmlns="">
      <p:transition advClick="0" advTm="150"/>
    </mc:Fallback>
  </mc:AlternateContent>
  <p:hf hdr="0" ftr="0" dt="0"/>
  <p:txStyles>
    <p:titleStyle>
      <a:lvl1pPr algn="ctr" defTabSz="633046" rtl="0" eaLnBrk="1" latinLnBrk="0" hangingPunct="1">
        <a:spcBef>
          <a:spcPct val="0"/>
        </a:spcBef>
        <a:buNone/>
        <a:defRPr kumimoji="1" sz="3000" kern="1200">
          <a:solidFill>
            <a:schemeClr val="tx1">
              <a:lumMod val="75000"/>
              <a:lumOff val="25000"/>
            </a:schemeClr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j-cs"/>
        </a:defRPr>
      </a:lvl1pPr>
    </p:titleStyle>
    <p:bodyStyle>
      <a:lvl1pPr marL="237392" indent="-237392" algn="l" defTabSz="633046" rtl="0" eaLnBrk="1" latinLnBrk="0" hangingPunct="1">
        <a:lnSpc>
          <a:spcPct val="110000"/>
        </a:lnSpc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>
              <a:lumMod val="75000"/>
              <a:lumOff val="25000"/>
            </a:schemeClr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n-cs"/>
        </a:defRPr>
      </a:lvl1pPr>
      <a:lvl2pPr marL="514351" indent="-197828" algn="l" defTabSz="633046" rtl="0" eaLnBrk="1" latinLnBrk="0" hangingPunct="1">
        <a:lnSpc>
          <a:spcPct val="110000"/>
        </a:lnSpc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>
              <a:lumMod val="75000"/>
              <a:lumOff val="25000"/>
            </a:schemeClr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n-cs"/>
        </a:defRPr>
      </a:lvl2pPr>
      <a:lvl3pPr marL="791308" indent="-158261" algn="l" defTabSz="633046" rtl="0" eaLnBrk="1" latinLnBrk="0" hangingPunct="1">
        <a:lnSpc>
          <a:spcPct val="110000"/>
        </a:lnSpc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>
              <a:lumMod val="75000"/>
              <a:lumOff val="25000"/>
            </a:schemeClr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n-cs"/>
        </a:defRPr>
      </a:lvl3pPr>
      <a:lvl4pPr marL="1107831" indent="-158261" algn="l" defTabSz="633046" rtl="0" eaLnBrk="1" latinLnBrk="0" hangingPunct="1">
        <a:lnSpc>
          <a:spcPct val="110000"/>
        </a:lnSpc>
        <a:spcBef>
          <a:spcPct val="20000"/>
        </a:spcBef>
        <a:buFont typeface="Arial" pitchFamily="34" charset="0"/>
        <a:buChar char="–"/>
        <a:defRPr kumimoji="1" sz="1800" kern="1200">
          <a:solidFill>
            <a:schemeClr val="tx1">
              <a:lumMod val="75000"/>
              <a:lumOff val="25000"/>
            </a:schemeClr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n-cs"/>
        </a:defRPr>
      </a:lvl4pPr>
      <a:lvl5pPr marL="1424354" indent="-158261" algn="l" defTabSz="633046" rtl="0" eaLnBrk="1" latinLnBrk="0" hangingPunct="1">
        <a:lnSpc>
          <a:spcPct val="110000"/>
        </a:lnSpc>
        <a:spcBef>
          <a:spcPct val="20000"/>
        </a:spcBef>
        <a:buFont typeface="Arial" pitchFamily="34" charset="0"/>
        <a:buChar char="»"/>
        <a:defRPr kumimoji="1" sz="1800" kern="1200">
          <a:solidFill>
            <a:schemeClr val="tx1">
              <a:lumMod val="75000"/>
              <a:lumOff val="25000"/>
            </a:schemeClr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n-cs"/>
        </a:defRPr>
      </a:lvl5pPr>
      <a:lvl6pPr marL="1740877" indent="-158261" algn="l" defTabSz="633046" rtl="0" eaLnBrk="1" latinLnBrk="0" hangingPunct="1">
        <a:spcBef>
          <a:spcPct val="20000"/>
        </a:spcBef>
        <a:buFont typeface="Arial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indent="-158261" algn="l" defTabSz="633046" rtl="0" eaLnBrk="1" latinLnBrk="0" hangingPunct="1">
        <a:spcBef>
          <a:spcPct val="20000"/>
        </a:spcBef>
        <a:buFont typeface="Arial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7pPr>
      <a:lvl8pPr marL="2373923" indent="-158261" algn="l" defTabSz="633046" rtl="0" eaLnBrk="1" latinLnBrk="0" hangingPunct="1">
        <a:spcBef>
          <a:spcPct val="20000"/>
        </a:spcBef>
        <a:buFont typeface="Arial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8pPr>
      <a:lvl9pPr marL="2690447" indent="-158261" algn="l" defTabSz="633046" rtl="0" eaLnBrk="1" latinLnBrk="0" hangingPunct="1">
        <a:spcBef>
          <a:spcPct val="20000"/>
        </a:spcBef>
        <a:buFont typeface="Arial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33046" rtl="0" eaLnBrk="1" latinLnBrk="0" hangingPunct="1">
        <a:defRPr kumimoji="1" sz="1247" kern="1200">
          <a:solidFill>
            <a:schemeClr val="tx1"/>
          </a:solidFill>
          <a:latin typeface="+mn-lt"/>
          <a:ea typeface="+mn-ea"/>
          <a:cs typeface="+mn-cs"/>
        </a:defRPr>
      </a:lvl1pPr>
      <a:lvl2pPr marL="316523" algn="l" defTabSz="633046" rtl="0" eaLnBrk="1" latinLnBrk="0" hangingPunct="1">
        <a:defRPr kumimoji="1" sz="1247" kern="1200">
          <a:solidFill>
            <a:schemeClr val="tx1"/>
          </a:solidFill>
          <a:latin typeface="+mn-lt"/>
          <a:ea typeface="+mn-ea"/>
          <a:cs typeface="+mn-cs"/>
        </a:defRPr>
      </a:lvl2pPr>
      <a:lvl3pPr marL="633046" algn="l" defTabSz="633046" rtl="0" eaLnBrk="1" latinLnBrk="0" hangingPunct="1">
        <a:defRPr kumimoji="1" sz="1247" kern="1200">
          <a:solidFill>
            <a:schemeClr val="tx1"/>
          </a:solidFill>
          <a:latin typeface="+mn-lt"/>
          <a:ea typeface="+mn-ea"/>
          <a:cs typeface="+mn-cs"/>
        </a:defRPr>
      </a:lvl3pPr>
      <a:lvl4pPr marL="949570" algn="l" defTabSz="633046" rtl="0" eaLnBrk="1" latinLnBrk="0" hangingPunct="1">
        <a:defRPr kumimoji="1" sz="1247" kern="1200">
          <a:solidFill>
            <a:schemeClr val="tx1"/>
          </a:solidFill>
          <a:latin typeface="+mn-lt"/>
          <a:ea typeface="+mn-ea"/>
          <a:cs typeface="+mn-cs"/>
        </a:defRPr>
      </a:lvl4pPr>
      <a:lvl5pPr marL="1266092" algn="l" defTabSz="633046" rtl="0" eaLnBrk="1" latinLnBrk="0" hangingPunct="1">
        <a:defRPr kumimoji="1" sz="1247" kern="1200">
          <a:solidFill>
            <a:schemeClr val="tx1"/>
          </a:solidFill>
          <a:latin typeface="+mn-lt"/>
          <a:ea typeface="+mn-ea"/>
          <a:cs typeface="+mn-cs"/>
        </a:defRPr>
      </a:lvl5pPr>
      <a:lvl6pPr marL="1582616" algn="l" defTabSz="633046" rtl="0" eaLnBrk="1" latinLnBrk="0" hangingPunct="1">
        <a:defRPr kumimoji="1" sz="1247" kern="1200">
          <a:solidFill>
            <a:schemeClr val="tx1"/>
          </a:solidFill>
          <a:latin typeface="+mn-lt"/>
          <a:ea typeface="+mn-ea"/>
          <a:cs typeface="+mn-cs"/>
        </a:defRPr>
      </a:lvl6pPr>
      <a:lvl7pPr marL="1899138" algn="l" defTabSz="633046" rtl="0" eaLnBrk="1" latinLnBrk="0" hangingPunct="1">
        <a:defRPr kumimoji="1" sz="1247" kern="1200">
          <a:solidFill>
            <a:schemeClr val="tx1"/>
          </a:solidFill>
          <a:latin typeface="+mn-lt"/>
          <a:ea typeface="+mn-ea"/>
          <a:cs typeface="+mn-cs"/>
        </a:defRPr>
      </a:lvl7pPr>
      <a:lvl8pPr marL="2215661" algn="l" defTabSz="633046" rtl="0" eaLnBrk="1" latinLnBrk="0" hangingPunct="1">
        <a:defRPr kumimoji="1" sz="1247" kern="1200">
          <a:solidFill>
            <a:schemeClr val="tx1"/>
          </a:solidFill>
          <a:latin typeface="+mn-lt"/>
          <a:ea typeface="+mn-ea"/>
          <a:cs typeface="+mn-cs"/>
        </a:defRPr>
      </a:lvl8pPr>
      <a:lvl9pPr marL="2532185" algn="l" defTabSz="633046" rtl="0" eaLnBrk="1" latinLnBrk="0" hangingPunct="1">
        <a:defRPr kumimoji="1" sz="12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82DEBDE3-7947-735F-2140-63B1E9FE006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28650" y="1186702"/>
            <a:ext cx="7886700" cy="1866900"/>
          </a:xfrm>
        </p:spPr>
        <p:txBody>
          <a:bodyPr>
            <a:normAutofit/>
          </a:bodyPr>
          <a:lstStyle/>
          <a:p>
            <a:pPr algn="ctr"/>
            <a:r>
              <a:rPr lang="ja-JP" alt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学校における児童生徒の自殺関連行動発見時の</a:t>
            </a:r>
            <a:r>
              <a:rPr lang="ja-JP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チームとしての対応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4275765A-52A3-BF8D-C2B9-C3DB978CCFA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7" y="0"/>
            <a:ext cx="877598" cy="10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スライド番号プレースホルダー 4">
            <a:extLst>
              <a:ext uri="{FF2B5EF4-FFF2-40B4-BE49-F238E27FC236}">
                <a16:creationId xmlns:a16="http://schemas.microsoft.com/office/drawing/2014/main" id="{EF053B88-60A7-19A9-4491-B7C7BDBC6CA4}"/>
              </a:ext>
            </a:extLst>
          </p:cNvPr>
          <p:cNvSpPr txBox="1">
            <a:spLocks/>
          </p:cNvSpPr>
          <p:nvPr/>
        </p:nvSpPr>
        <p:spPr>
          <a:xfrm>
            <a:off x="6974904" y="645333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900" kern="1200">
                <a:solidFill>
                  <a:schemeClr val="tx1">
                    <a:tint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26F011-1D1E-4A20-8193-E3E01D574FB1}" type="slidenum">
              <a:rPr kumimoji="1" lang="ja-JP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1" lang="ja-JP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7171EA7-C071-9589-3CFE-FF07AA8F478C}"/>
              </a:ext>
            </a:extLst>
          </p:cNvPr>
          <p:cNvSpPr txBox="1"/>
          <p:nvPr/>
        </p:nvSpPr>
        <p:spPr>
          <a:xfrm>
            <a:off x="1532965" y="3548720"/>
            <a:ext cx="6051176" cy="23640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lIns="180000" tIns="180000" rIns="180000" bIns="180000" rtlCol="0" anchor="t" anchorCtr="0">
            <a:spAutoFit/>
          </a:bodyPr>
          <a:lstStyle/>
          <a:p>
            <a:pPr algn="l"/>
            <a:r>
              <a:rPr kumimoji="1"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こどもたちの危機を発見し、</a:t>
            </a:r>
            <a:endParaRPr kumimoji="1" lang="en-US" altLang="ja-JP" sz="20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algn="l"/>
            <a:r>
              <a:rPr kumimoji="1"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連携可能な関係機関（保護者含め）を招聘し、</a:t>
            </a:r>
            <a:endParaRPr kumimoji="1" lang="en-US" altLang="ja-JP" sz="20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algn="l"/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支援の方針・役割分担を行う。</a:t>
            </a:r>
            <a:endParaRPr lang="en-US" altLang="ja-JP" sz="20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algn="l">
              <a:spcBef>
                <a:spcPts val="1200"/>
              </a:spcBef>
            </a:pPr>
            <a:r>
              <a:rPr kumimoji="1"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支援の経過を共有し、</a:t>
            </a:r>
            <a:endParaRPr kumimoji="1" lang="en-US" altLang="ja-JP" sz="20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algn="l"/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状況に応じて方針・役割分担を修正・変更し、</a:t>
            </a:r>
            <a:endParaRPr lang="en-US" altLang="ja-JP" sz="20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algn="l"/>
            <a:r>
              <a:rPr kumimoji="1"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新たな課題に応じて支援チームを拡充する。</a:t>
            </a:r>
            <a:endParaRPr kumimoji="1" lang="en-US" altLang="ja-JP" sz="20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97092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605DED0-1A1D-364D-7036-4A6C8EB71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6F011-1D1E-4A20-8193-E3E01D574FB1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6" name="矢印: 下 5">
            <a:extLst>
              <a:ext uri="{FF2B5EF4-FFF2-40B4-BE49-F238E27FC236}">
                <a16:creationId xmlns:a16="http://schemas.microsoft.com/office/drawing/2014/main" id="{0A4C5AA2-6398-4954-B96F-7D71B724D169}"/>
              </a:ext>
            </a:extLst>
          </p:cNvPr>
          <p:cNvSpPr/>
          <p:nvPr/>
        </p:nvSpPr>
        <p:spPr>
          <a:xfrm>
            <a:off x="1095188" y="2796505"/>
            <a:ext cx="329565" cy="193040"/>
          </a:xfrm>
          <a:prstGeom prst="downArrow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490004E3-AC54-9583-4C82-49ED8910CDE3}"/>
              </a:ext>
            </a:extLst>
          </p:cNvPr>
          <p:cNvGrpSpPr/>
          <p:nvPr/>
        </p:nvGrpSpPr>
        <p:grpSpPr>
          <a:xfrm>
            <a:off x="209586" y="986212"/>
            <a:ext cx="4972013" cy="1689746"/>
            <a:chOff x="0" y="0"/>
            <a:chExt cx="2947201" cy="1519038"/>
          </a:xfrm>
        </p:grpSpPr>
        <p:sp>
          <p:nvSpPr>
            <p:cNvPr id="15" name="テキスト ボックス 3">
              <a:extLst>
                <a:ext uri="{FF2B5EF4-FFF2-40B4-BE49-F238E27FC236}">
                  <a16:creationId xmlns:a16="http://schemas.microsoft.com/office/drawing/2014/main" id="{E571B6C5-F813-D530-0D5A-63E122002BCF}"/>
                </a:ext>
              </a:extLst>
            </p:cNvPr>
            <p:cNvSpPr txBox="1"/>
            <p:nvPr/>
          </p:nvSpPr>
          <p:spPr>
            <a:xfrm>
              <a:off x="0" y="0"/>
              <a:ext cx="2947201" cy="409495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sz="2400" kern="100" dirty="0">
                  <a:effectLst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情報の把握</a:t>
              </a:r>
              <a:r>
                <a:rPr lang="ja-JP" sz="1400" kern="100" dirty="0">
                  <a:effectLst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（誰かが自殺の危機に気付く）</a:t>
              </a:r>
              <a:endParaRPr lang="ja-JP" sz="24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3">
              <a:extLst>
                <a:ext uri="{FF2B5EF4-FFF2-40B4-BE49-F238E27FC236}">
                  <a16:creationId xmlns:a16="http://schemas.microsoft.com/office/drawing/2014/main" id="{FAD7028E-A13C-19EA-B18F-E5BC5ABBB539}"/>
                </a:ext>
              </a:extLst>
            </p:cNvPr>
            <p:cNvSpPr txBox="1"/>
            <p:nvPr/>
          </p:nvSpPr>
          <p:spPr>
            <a:xfrm>
              <a:off x="0" y="415083"/>
              <a:ext cx="2947201" cy="110395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srgbClr val="0070C0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88900" indent="-88900" algn="l"/>
              <a:r>
                <a:rPr lang="ja-JP" sz="1400" kern="100" dirty="0">
                  <a:effectLst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・自殺をほのめかす会話や発言、メモや絵、</a:t>
              </a:r>
              <a:r>
                <a:rPr lang="en-US" sz="1400" kern="100" dirty="0">
                  <a:effectLst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SNS</a:t>
              </a:r>
              <a:r>
                <a:rPr lang="ja-JP" sz="1400" kern="100" dirty="0">
                  <a:effectLst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等ネットへの書き込み</a:t>
              </a:r>
            </a:p>
            <a:p>
              <a:pPr marL="78105" indent="-78105" algn="l"/>
              <a:r>
                <a:rPr lang="ja-JP" sz="1400" kern="100" dirty="0">
                  <a:effectLst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・保護者</a:t>
              </a:r>
              <a:r>
                <a:rPr lang="ja-JP" altLang="en-US" sz="1400" kern="100" dirty="0">
                  <a:effectLst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や友人等</a:t>
              </a:r>
              <a:r>
                <a:rPr lang="ja-JP" sz="1400" kern="100" dirty="0">
                  <a:effectLst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からの自殺の危機や、心配についての連絡</a:t>
              </a:r>
            </a:p>
            <a:p>
              <a:pPr algn="l"/>
              <a:r>
                <a:rPr lang="ja-JP" sz="1400" kern="100" dirty="0">
                  <a:effectLst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・自傷行為</a:t>
              </a:r>
            </a:p>
            <a:p>
              <a:pPr algn="l"/>
              <a:r>
                <a:rPr lang="ja-JP" sz="1400" kern="100" dirty="0">
                  <a:effectLst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・</a:t>
              </a:r>
              <a:r>
                <a:rPr lang="ja-JP" altLang="en-US" sz="1400" kern="100" dirty="0">
                  <a:effectLst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過量</a:t>
              </a:r>
              <a:r>
                <a:rPr lang="ja-JP" sz="1400" kern="100" dirty="0">
                  <a:effectLst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服薬　など</a:t>
              </a:r>
            </a:p>
          </p:txBody>
        </p:sp>
      </p:grp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64BA92C2-14DA-98C8-85FE-A4A88DB4F733}"/>
              </a:ext>
            </a:extLst>
          </p:cNvPr>
          <p:cNvSpPr/>
          <p:nvPr/>
        </p:nvSpPr>
        <p:spPr>
          <a:xfrm>
            <a:off x="241412" y="3185658"/>
            <a:ext cx="2366682" cy="45084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sz="2000" kern="100" dirty="0">
                <a:solidFill>
                  <a:srgbClr val="00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校長へ迅速に報告</a:t>
            </a:r>
            <a:endParaRPr lang="ja-JP" sz="32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9" name="矢印: 下 8">
            <a:extLst>
              <a:ext uri="{FF2B5EF4-FFF2-40B4-BE49-F238E27FC236}">
                <a16:creationId xmlns:a16="http://schemas.microsoft.com/office/drawing/2014/main" id="{E9557CB9-2D16-40D3-B273-9826966C5937}"/>
              </a:ext>
            </a:extLst>
          </p:cNvPr>
          <p:cNvSpPr/>
          <p:nvPr/>
        </p:nvSpPr>
        <p:spPr>
          <a:xfrm>
            <a:off x="1095188" y="3734008"/>
            <a:ext cx="329565" cy="210400"/>
          </a:xfrm>
          <a:prstGeom prst="downArrow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0" name="矢印: 右 9">
            <a:extLst>
              <a:ext uri="{FF2B5EF4-FFF2-40B4-BE49-F238E27FC236}">
                <a16:creationId xmlns:a16="http://schemas.microsoft.com/office/drawing/2014/main" id="{803116CC-06A6-03A0-4B33-AD65877027F8}"/>
              </a:ext>
            </a:extLst>
          </p:cNvPr>
          <p:cNvSpPr/>
          <p:nvPr/>
        </p:nvSpPr>
        <p:spPr>
          <a:xfrm>
            <a:off x="2665663" y="3133192"/>
            <a:ext cx="3354137" cy="546078"/>
          </a:xfrm>
          <a:prstGeom prst="rightArrow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6000" tIns="0" rIns="36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sz="14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校長による報告（第一報）</a:t>
            </a:r>
            <a:endParaRPr lang="ja-JP" sz="24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1" name="テキスト ボックス 4">
            <a:extLst>
              <a:ext uri="{FF2B5EF4-FFF2-40B4-BE49-F238E27FC236}">
                <a16:creationId xmlns:a16="http://schemas.microsoft.com/office/drawing/2014/main" id="{2879F4C9-1BCB-49EC-31F8-BDA80104088B}"/>
              </a:ext>
            </a:extLst>
          </p:cNvPr>
          <p:cNvSpPr txBox="1"/>
          <p:nvPr/>
        </p:nvSpPr>
        <p:spPr>
          <a:xfrm>
            <a:off x="2665663" y="2737553"/>
            <a:ext cx="1440172" cy="292735"/>
          </a:xfrm>
          <a:prstGeom prst="rect">
            <a:avLst/>
          </a:prstGeom>
          <a:solidFill>
            <a:srgbClr val="FFFF00"/>
          </a:solidFill>
          <a:ln w="190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sz="1400" b="1" kern="10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生命の危険あり</a:t>
            </a:r>
            <a:endParaRPr lang="ja-JP" sz="1600" kern="10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2" name="テキスト ボックス 5">
            <a:extLst>
              <a:ext uri="{FF2B5EF4-FFF2-40B4-BE49-F238E27FC236}">
                <a16:creationId xmlns:a16="http://schemas.microsoft.com/office/drawing/2014/main" id="{009B934B-6223-F398-5DE6-D4D827CA2F5F}"/>
              </a:ext>
            </a:extLst>
          </p:cNvPr>
          <p:cNvSpPr txBox="1"/>
          <p:nvPr/>
        </p:nvSpPr>
        <p:spPr>
          <a:xfrm>
            <a:off x="4655209" y="2746518"/>
            <a:ext cx="1355626" cy="30319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sz="1400" b="1" kern="100" dirty="0">
                <a:effectLst/>
                <a:latin typeface="BIZ UD明朝 Medium" panose="02020500000000000000" pitchFamily="17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警察・救急へ</a:t>
            </a:r>
            <a:endParaRPr lang="ja-JP" sz="1200" kern="100" dirty="0">
              <a:effectLst/>
              <a:latin typeface="BIZ UD明朝 Medium" panose="02020500000000000000" pitchFamily="17" charset="-128"/>
              <a:ea typeface="BIZ UD明朝 Medium" panose="02020500000000000000" pitchFamily="17" charset="-128"/>
              <a:cs typeface="Times New Roman" panose="02020603050405020304" pitchFamily="18" charset="0"/>
            </a:endParaRPr>
          </a:p>
        </p:txBody>
      </p:sp>
      <p:sp>
        <p:nvSpPr>
          <p:cNvPr id="13" name="矢印: 右 12">
            <a:extLst>
              <a:ext uri="{FF2B5EF4-FFF2-40B4-BE49-F238E27FC236}">
                <a16:creationId xmlns:a16="http://schemas.microsoft.com/office/drawing/2014/main" id="{C092CADF-F4B1-45BC-AF30-FBCD5A0E59AA}"/>
              </a:ext>
            </a:extLst>
          </p:cNvPr>
          <p:cNvSpPr/>
          <p:nvPr/>
        </p:nvSpPr>
        <p:spPr>
          <a:xfrm>
            <a:off x="4212689" y="2759440"/>
            <a:ext cx="451485" cy="281305"/>
          </a:xfrm>
          <a:prstGeom prst="righ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4" name="矢印: 下 13">
            <a:extLst>
              <a:ext uri="{FF2B5EF4-FFF2-40B4-BE49-F238E27FC236}">
                <a16:creationId xmlns:a16="http://schemas.microsoft.com/office/drawing/2014/main" id="{56DE0D3F-5374-379D-23CC-A5211E87C819}"/>
              </a:ext>
            </a:extLst>
          </p:cNvPr>
          <p:cNvSpPr/>
          <p:nvPr/>
        </p:nvSpPr>
        <p:spPr>
          <a:xfrm rot="16200000">
            <a:off x="2039379" y="2470116"/>
            <a:ext cx="193041" cy="845818"/>
          </a:xfrm>
          <a:prstGeom prst="downArrow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CA13DA49-1496-CADD-F9C2-E69D7BE4B59E}"/>
              </a:ext>
            </a:extLst>
          </p:cNvPr>
          <p:cNvSpPr/>
          <p:nvPr/>
        </p:nvSpPr>
        <p:spPr>
          <a:xfrm>
            <a:off x="6141028" y="3096384"/>
            <a:ext cx="2303723" cy="629920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sz="20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教育委員会</a:t>
            </a:r>
            <a:r>
              <a:rPr lang="ja-JP" altLang="en-US" sz="20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事務局</a:t>
            </a:r>
            <a:endParaRPr lang="en-US" altLang="ja-JP" sz="20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4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（指導主事へ）</a:t>
            </a:r>
            <a:endParaRPr lang="ja-JP" sz="12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14FF9485-7083-1E2C-0E4A-6A982874A04A}"/>
              </a:ext>
            </a:extLst>
          </p:cNvPr>
          <p:cNvGrpSpPr/>
          <p:nvPr/>
        </p:nvGrpSpPr>
        <p:grpSpPr>
          <a:xfrm>
            <a:off x="209587" y="4006048"/>
            <a:ext cx="4546562" cy="2164148"/>
            <a:chOff x="0" y="-8059"/>
            <a:chExt cx="2947201" cy="1945513"/>
          </a:xfrm>
        </p:grpSpPr>
        <p:sp>
          <p:nvSpPr>
            <p:cNvPr id="19" name="テキスト ボックス 3">
              <a:extLst>
                <a:ext uri="{FF2B5EF4-FFF2-40B4-BE49-F238E27FC236}">
                  <a16:creationId xmlns:a16="http://schemas.microsoft.com/office/drawing/2014/main" id="{F704882F-60F1-4781-F101-A62DECD45473}"/>
                </a:ext>
              </a:extLst>
            </p:cNvPr>
            <p:cNvSpPr txBox="1"/>
            <p:nvPr/>
          </p:nvSpPr>
          <p:spPr>
            <a:xfrm>
              <a:off x="0" y="-8059"/>
              <a:ext cx="2947201" cy="409495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2400" kern="100" dirty="0">
                  <a:effectLst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校内の危機対応組織の招集</a:t>
              </a:r>
              <a:endParaRPr lang="ja-JP" sz="24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3">
              <a:extLst>
                <a:ext uri="{FF2B5EF4-FFF2-40B4-BE49-F238E27FC236}">
                  <a16:creationId xmlns:a16="http://schemas.microsoft.com/office/drawing/2014/main" id="{386879D1-A4F4-7185-5BDA-2CB516E7DDE3}"/>
                </a:ext>
              </a:extLst>
            </p:cNvPr>
            <p:cNvSpPr txBox="1"/>
            <p:nvPr/>
          </p:nvSpPr>
          <p:spPr>
            <a:xfrm>
              <a:off x="0" y="415083"/>
              <a:ext cx="2947201" cy="1522371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srgbClr val="0070C0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88900" indent="-88900" algn="l"/>
              <a:r>
                <a:rPr lang="ja-JP" altLang="en-US" sz="1200" kern="100" dirty="0">
                  <a:effectLst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・</a:t>
              </a:r>
              <a:r>
                <a:rPr lang="ja-JP" altLang="en-US" sz="1200" kern="100" dirty="0">
                  <a:solidFill>
                    <a:srgbClr val="C00000"/>
                  </a:solidFill>
                  <a:effectLst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生徒指導主事・教育相談担当、学年主任、担任、養護教諭、生徒と関りの深い教員、スクールカウンセラー等による協議</a:t>
              </a:r>
            </a:p>
            <a:p>
              <a:pPr marL="88900" indent="-88900" algn="l"/>
              <a:r>
                <a:rPr lang="ja-JP" altLang="en-US" sz="1200" kern="1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・</a:t>
              </a:r>
              <a:r>
                <a:rPr lang="ja-JP" altLang="en-US" sz="1200" kern="100" dirty="0">
                  <a:effectLst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必要に応じて緊急ケース会議の実施</a:t>
              </a:r>
              <a:endParaRPr lang="en-US" alt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endParaRPr>
            </a:p>
            <a:p>
              <a:pPr marL="88900" indent="-88900" algn="l">
                <a:spcBef>
                  <a:spcPts val="600"/>
                </a:spcBef>
                <a:spcAft>
                  <a:spcPts val="600"/>
                </a:spcAft>
              </a:pPr>
              <a:r>
                <a:rPr lang="ja-JP" altLang="en-US" sz="1400" kern="1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①事実関係の確実な把握</a:t>
              </a:r>
              <a:endParaRPr lang="en-US" altLang="ja-JP" sz="14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endParaRPr>
            </a:p>
            <a:p>
              <a:pPr marL="88900" indent="90488" algn="l"/>
              <a:r>
                <a:rPr lang="ja-JP" altLang="en-US" sz="1200" kern="100" dirty="0">
                  <a:effectLst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◆多方面からの情報収集</a:t>
              </a:r>
            </a:p>
            <a:p>
              <a:pPr marL="88900" indent="269875" algn="l"/>
              <a:r>
                <a:rPr lang="ja-JP" altLang="en-US" sz="1200" kern="100" dirty="0">
                  <a:effectLst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→聞き取りの他、アンケートの記述や作文、制作物</a:t>
              </a:r>
            </a:p>
            <a:p>
              <a:pPr marL="88900" indent="90488" algn="l"/>
              <a:r>
                <a:rPr lang="ja-JP" altLang="en-US" sz="1200" kern="100" dirty="0">
                  <a:effectLst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◆いじめの有無</a:t>
              </a:r>
            </a:p>
            <a:p>
              <a:pPr marL="88900" indent="90488" algn="l"/>
              <a:r>
                <a:rPr lang="ja-JP" altLang="en-US" sz="1200" kern="100" dirty="0">
                  <a:effectLst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◆教師の指導内容</a:t>
              </a:r>
            </a:p>
            <a:p>
              <a:pPr marL="88900" indent="-88900" algn="l">
                <a:spcBef>
                  <a:spcPts val="600"/>
                </a:spcBef>
              </a:pPr>
              <a:endParaRPr lang="ja-JP" altLang="en-US" sz="14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5358816B-C6AA-396A-A8D5-CE35DE1756ED}"/>
              </a:ext>
            </a:extLst>
          </p:cNvPr>
          <p:cNvGrpSpPr/>
          <p:nvPr/>
        </p:nvGrpSpPr>
        <p:grpSpPr>
          <a:xfrm>
            <a:off x="5567082" y="983958"/>
            <a:ext cx="3325906" cy="1554794"/>
            <a:chOff x="5567082" y="1295245"/>
            <a:chExt cx="3325906" cy="1554794"/>
          </a:xfrm>
        </p:grpSpPr>
        <p:sp>
          <p:nvSpPr>
            <p:cNvPr id="21" name="四角形: 角を丸くする 20">
              <a:extLst>
                <a:ext uri="{FF2B5EF4-FFF2-40B4-BE49-F238E27FC236}">
                  <a16:creationId xmlns:a16="http://schemas.microsoft.com/office/drawing/2014/main" id="{6B2E1FC1-0758-9B75-BFFA-A867364F076E}"/>
                </a:ext>
              </a:extLst>
            </p:cNvPr>
            <p:cNvSpPr/>
            <p:nvPr/>
          </p:nvSpPr>
          <p:spPr>
            <a:xfrm>
              <a:off x="5567082" y="1622023"/>
              <a:ext cx="3325906" cy="1228016"/>
            </a:xfrm>
            <a:prstGeom prst="roundRect">
              <a:avLst>
                <a:gd name="adj" fmla="val 3366"/>
              </a:avLst>
            </a:prstGeom>
            <a:solidFill>
              <a:schemeClr val="bg1"/>
            </a:solidFill>
            <a:ln w="12700">
              <a:solidFill>
                <a:srgbClr val="1F894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t"/>
            <a:lstStyle/>
            <a:p>
              <a:pPr marL="179388" indent="-90488"/>
              <a:r>
                <a:rPr lang="en-US" altLang="ja-JP" sz="1200" kern="1200" dirty="0">
                  <a:solidFill>
                    <a:srgbClr val="3B3838"/>
                  </a:solidFill>
                  <a:effectLst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【</a:t>
              </a:r>
              <a:r>
                <a:rPr lang="ja-JP" altLang="en-US" sz="1200" kern="1200" dirty="0">
                  <a:solidFill>
                    <a:srgbClr val="3B3838"/>
                  </a:solidFill>
                  <a:effectLst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要保護児童対策地域協議会として</a:t>
              </a:r>
              <a:r>
                <a:rPr lang="en-US" altLang="ja-JP" sz="1200" kern="1200" dirty="0">
                  <a:solidFill>
                    <a:srgbClr val="3B3838"/>
                  </a:solidFill>
                  <a:effectLst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】</a:t>
              </a:r>
            </a:p>
            <a:p>
              <a:pPr marL="179388" indent="-90488"/>
              <a:r>
                <a:rPr lang="ja-JP" altLang="en-US" sz="1200" kern="1200" dirty="0">
                  <a:solidFill>
                    <a:srgbClr val="3B3838"/>
                  </a:solidFill>
                  <a:effectLst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・</a:t>
              </a:r>
              <a:r>
                <a:rPr lang="zh-TW" altLang="en-US" sz="1200" kern="1200" dirty="0">
                  <a:solidFill>
                    <a:srgbClr val="3B3838"/>
                  </a:solidFill>
                  <a:effectLst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要保護児童対策地域協議会</a:t>
              </a:r>
              <a:r>
                <a:rPr lang="ja-JP" altLang="en-US" sz="1200" dirty="0">
                  <a:solidFill>
                    <a:srgbClr val="3B3838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から</a:t>
              </a:r>
              <a:r>
                <a:rPr lang="ja-JP" altLang="en-US" sz="1200" kern="1200" dirty="0">
                  <a:solidFill>
                    <a:srgbClr val="3B3838"/>
                  </a:solidFill>
                  <a:effectLst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虐待歴等（家庭の状況）を収集</a:t>
              </a:r>
              <a:endParaRPr lang="en-US" altLang="ja-JP" sz="1200" kern="1200" dirty="0">
                <a:solidFill>
                  <a:srgbClr val="3B3838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endParaRPr>
            </a:p>
            <a:p>
              <a:pPr marL="179388" indent="-90488"/>
              <a:r>
                <a:rPr lang="ja-JP" altLang="en-US" sz="1200" dirty="0">
                  <a:solidFill>
                    <a:srgbClr val="3B3838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・教育相談室等から相談履歴の確認</a:t>
              </a:r>
              <a:endParaRPr lang="en-US" altLang="ja-JP" sz="1200" dirty="0">
                <a:solidFill>
                  <a:srgbClr val="3B3838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endParaRPr>
            </a:p>
            <a:p>
              <a:pPr marL="179388" indent="-90488"/>
              <a:endParaRPr lang="ja-JP" sz="20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47">
              <a:extLst>
                <a:ext uri="{FF2B5EF4-FFF2-40B4-BE49-F238E27FC236}">
                  <a16:creationId xmlns:a16="http://schemas.microsoft.com/office/drawing/2014/main" id="{C22B8562-CB7A-4F73-4545-4A9C52994EC8}"/>
                </a:ext>
              </a:extLst>
            </p:cNvPr>
            <p:cNvSpPr txBox="1"/>
            <p:nvPr/>
          </p:nvSpPr>
          <p:spPr>
            <a:xfrm>
              <a:off x="5567082" y="1295245"/>
              <a:ext cx="3325906" cy="347099"/>
            </a:xfrm>
            <a:prstGeom prst="rect">
              <a:avLst/>
            </a:prstGeom>
            <a:solidFill>
              <a:srgbClr val="008000"/>
            </a:solidFill>
            <a:ln>
              <a:solidFill>
                <a:srgbClr val="1F8942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ja-JP" altLang="en-US" sz="1600" b="1" kern="1200" dirty="0">
                  <a:solidFill>
                    <a:srgbClr val="FFFFFF"/>
                  </a:solidFill>
                  <a:effectLst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他機関からの情報収集</a:t>
              </a:r>
              <a:r>
                <a:rPr lang="ja-JP" altLang="en-US" sz="1600" b="1" dirty="0">
                  <a:solidFill>
                    <a:srgbClr val="FFFFFF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・連携</a:t>
              </a:r>
              <a:endParaRPr lang="ja-JP" sz="16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23" name="矢印: 上下 22">
            <a:extLst>
              <a:ext uri="{FF2B5EF4-FFF2-40B4-BE49-F238E27FC236}">
                <a16:creationId xmlns:a16="http://schemas.microsoft.com/office/drawing/2014/main" id="{C4397373-1F4D-364B-0AAB-6D77916C708D}"/>
              </a:ext>
            </a:extLst>
          </p:cNvPr>
          <p:cNvSpPr/>
          <p:nvPr/>
        </p:nvSpPr>
        <p:spPr>
          <a:xfrm>
            <a:off x="7135901" y="2565647"/>
            <a:ext cx="313765" cy="491536"/>
          </a:xfrm>
          <a:prstGeom prst="upDownArrow">
            <a:avLst>
              <a:gd name="adj1" fmla="val 45522"/>
              <a:gd name="adj2" fmla="val 50000"/>
            </a:avLst>
          </a:prstGeom>
          <a:solidFill>
            <a:srgbClr val="339933"/>
          </a:solidFill>
          <a:ln w="19050">
            <a:solidFill>
              <a:srgbClr val="008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吹き出し: 左矢印 23">
            <a:extLst>
              <a:ext uri="{FF2B5EF4-FFF2-40B4-BE49-F238E27FC236}">
                <a16:creationId xmlns:a16="http://schemas.microsoft.com/office/drawing/2014/main" id="{CC47D03B-C748-0E2F-7548-5C77CD683603}"/>
              </a:ext>
            </a:extLst>
          </p:cNvPr>
          <p:cNvSpPr/>
          <p:nvPr/>
        </p:nvSpPr>
        <p:spPr>
          <a:xfrm>
            <a:off x="4501186" y="4680698"/>
            <a:ext cx="3011235" cy="996440"/>
          </a:xfrm>
          <a:prstGeom prst="leftArrowCallout">
            <a:avLst>
              <a:gd name="adj1" fmla="val 15595"/>
              <a:gd name="adj2" fmla="val 18496"/>
              <a:gd name="adj3" fmla="val 18476"/>
              <a:gd name="adj4" fmla="val 80810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65405" indent="-141605" algn="l"/>
            <a:r>
              <a:rPr lang="ja-JP" sz="14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・スーパーバイザー派遣検討</a:t>
            </a:r>
          </a:p>
          <a:p>
            <a:pPr marL="65405" indent="-141605" algn="l"/>
            <a:r>
              <a:rPr lang="ja-JP" sz="14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・情報共有</a:t>
            </a:r>
          </a:p>
          <a:p>
            <a:pPr marL="65405" indent="-141605" algn="l"/>
            <a:r>
              <a:rPr lang="ja-JP" sz="14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・助言</a:t>
            </a:r>
          </a:p>
          <a:p>
            <a:pPr marL="65405" indent="-141605" algn="l"/>
            <a:r>
              <a:rPr lang="ja-JP" sz="14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・関係機関との連携</a:t>
            </a:r>
          </a:p>
        </p:txBody>
      </p:sp>
      <p:sp>
        <p:nvSpPr>
          <p:cNvPr id="25" name="矢印: 下 24">
            <a:extLst>
              <a:ext uri="{FF2B5EF4-FFF2-40B4-BE49-F238E27FC236}">
                <a16:creationId xmlns:a16="http://schemas.microsoft.com/office/drawing/2014/main" id="{BA312601-D471-7A2A-E356-A9C430D5A7B3}"/>
              </a:ext>
            </a:extLst>
          </p:cNvPr>
          <p:cNvSpPr/>
          <p:nvPr/>
        </p:nvSpPr>
        <p:spPr>
          <a:xfrm rot="1095098">
            <a:off x="6744816" y="3864509"/>
            <a:ext cx="329565" cy="650453"/>
          </a:xfrm>
          <a:prstGeom prst="down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65405" indent="-141605"/>
            <a:endParaRPr lang="ja-JP" altLang="en-US" sz="1400" kern="10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B4C2C583-5277-3AED-14CC-93E7FF16EFAF}"/>
              </a:ext>
            </a:extLst>
          </p:cNvPr>
          <p:cNvSpPr txBox="1">
            <a:spLocks/>
          </p:cNvSpPr>
          <p:nvPr/>
        </p:nvSpPr>
        <p:spPr>
          <a:xfrm>
            <a:off x="265938" y="202630"/>
            <a:ext cx="8420862" cy="63408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633046" rtl="0" eaLnBrk="1" latinLnBrk="0" hangingPunct="1">
              <a:spcBef>
                <a:spcPct val="0"/>
              </a:spcBef>
              <a:buNone/>
              <a:defRPr kumimoji="1" sz="2700" kern="1200"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j-cs"/>
              </a:defRPr>
            </a:lvl1pPr>
          </a:lstStyle>
          <a:p>
            <a:r>
              <a:rPr kumimoji="1" lang="ja-JP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児童生徒の自殺関連行動を発見した際の初動対応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705484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605DED0-1A1D-364D-7036-4A6C8EB71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6F011-1D1E-4A20-8193-E3E01D574FB1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64BA92C2-14DA-98C8-85FE-A4A88DB4F733}"/>
              </a:ext>
            </a:extLst>
          </p:cNvPr>
          <p:cNvSpPr/>
          <p:nvPr/>
        </p:nvSpPr>
        <p:spPr>
          <a:xfrm>
            <a:off x="397060" y="1011050"/>
            <a:ext cx="2366682" cy="45084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sz="2000" kern="100" dirty="0">
                <a:solidFill>
                  <a:srgbClr val="00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校長へ迅速に報告</a:t>
            </a:r>
            <a:endParaRPr lang="ja-JP" sz="32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9" name="矢印: 下 8">
            <a:extLst>
              <a:ext uri="{FF2B5EF4-FFF2-40B4-BE49-F238E27FC236}">
                <a16:creationId xmlns:a16="http://schemas.microsoft.com/office/drawing/2014/main" id="{E9557CB9-2D16-40D3-B273-9826966C5937}"/>
              </a:ext>
            </a:extLst>
          </p:cNvPr>
          <p:cNvSpPr/>
          <p:nvPr/>
        </p:nvSpPr>
        <p:spPr>
          <a:xfrm>
            <a:off x="1250836" y="1559400"/>
            <a:ext cx="329565" cy="210400"/>
          </a:xfrm>
          <a:prstGeom prst="downArrow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0" name="矢印: 右 9">
            <a:extLst>
              <a:ext uri="{FF2B5EF4-FFF2-40B4-BE49-F238E27FC236}">
                <a16:creationId xmlns:a16="http://schemas.microsoft.com/office/drawing/2014/main" id="{803116CC-06A6-03A0-4B33-AD65877027F8}"/>
              </a:ext>
            </a:extLst>
          </p:cNvPr>
          <p:cNvSpPr/>
          <p:nvPr/>
        </p:nvSpPr>
        <p:spPr>
          <a:xfrm>
            <a:off x="2821311" y="958584"/>
            <a:ext cx="3354137" cy="546078"/>
          </a:xfrm>
          <a:prstGeom prst="rightArrow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6000" tIns="0" rIns="36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sz="14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校長による報告（第一報）</a:t>
            </a:r>
            <a:endParaRPr lang="ja-JP" sz="24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CA13DA49-1496-CADD-F9C2-E69D7BE4B59E}"/>
              </a:ext>
            </a:extLst>
          </p:cNvPr>
          <p:cNvSpPr/>
          <p:nvPr/>
        </p:nvSpPr>
        <p:spPr>
          <a:xfrm>
            <a:off x="6296676" y="921776"/>
            <a:ext cx="2303723" cy="629920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sz="20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教育委員会</a:t>
            </a:r>
            <a:r>
              <a:rPr lang="ja-JP" altLang="en-US" sz="20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事務局</a:t>
            </a:r>
            <a:endParaRPr lang="en-US" altLang="ja-JP" sz="20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4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（指導主事へ）</a:t>
            </a:r>
            <a:endParaRPr lang="ja-JP" sz="12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14FF9485-7083-1E2C-0E4A-6A982874A04A}"/>
              </a:ext>
            </a:extLst>
          </p:cNvPr>
          <p:cNvGrpSpPr/>
          <p:nvPr/>
        </p:nvGrpSpPr>
        <p:grpSpPr>
          <a:xfrm>
            <a:off x="365235" y="1831440"/>
            <a:ext cx="4546562" cy="2164148"/>
            <a:chOff x="0" y="-8059"/>
            <a:chExt cx="2947201" cy="1945513"/>
          </a:xfrm>
        </p:grpSpPr>
        <p:sp>
          <p:nvSpPr>
            <p:cNvPr id="19" name="テキスト ボックス 3">
              <a:extLst>
                <a:ext uri="{FF2B5EF4-FFF2-40B4-BE49-F238E27FC236}">
                  <a16:creationId xmlns:a16="http://schemas.microsoft.com/office/drawing/2014/main" id="{F704882F-60F1-4781-F101-A62DECD45473}"/>
                </a:ext>
              </a:extLst>
            </p:cNvPr>
            <p:cNvSpPr txBox="1"/>
            <p:nvPr/>
          </p:nvSpPr>
          <p:spPr>
            <a:xfrm>
              <a:off x="0" y="-8059"/>
              <a:ext cx="2947201" cy="409495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2400" kern="100" dirty="0">
                  <a:effectLst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校内の危機対応組織の招集</a:t>
              </a:r>
              <a:endParaRPr lang="ja-JP" sz="24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3">
              <a:extLst>
                <a:ext uri="{FF2B5EF4-FFF2-40B4-BE49-F238E27FC236}">
                  <a16:creationId xmlns:a16="http://schemas.microsoft.com/office/drawing/2014/main" id="{386879D1-A4F4-7185-5BDA-2CB516E7DDE3}"/>
                </a:ext>
              </a:extLst>
            </p:cNvPr>
            <p:cNvSpPr txBox="1"/>
            <p:nvPr/>
          </p:nvSpPr>
          <p:spPr>
            <a:xfrm>
              <a:off x="0" y="415083"/>
              <a:ext cx="2947201" cy="1522371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srgbClr val="0070C0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88900" indent="-88900" algn="l"/>
              <a:r>
                <a:rPr lang="ja-JP" altLang="en-US" sz="1200" kern="100" dirty="0">
                  <a:effectLst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・</a:t>
              </a:r>
              <a:r>
                <a:rPr lang="ja-JP" altLang="en-US" sz="1200" kern="100" dirty="0">
                  <a:solidFill>
                    <a:srgbClr val="C00000"/>
                  </a:solidFill>
                  <a:effectLst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生徒指導主事・教育相談担当、学年主任、担任、養護教諭、生徒と関りの深い教員、スクールカウンセラー等による協議</a:t>
              </a:r>
            </a:p>
            <a:p>
              <a:pPr marL="88900" indent="-88900" algn="l"/>
              <a:r>
                <a:rPr lang="ja-JP" altLang="en-US" sz="1200" kern="1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・</a:t>
              </a:r>
              <a:r>
                <a:rPr lang="ja-JP" altLang="en-US" sz="1200" kern="100" dirty="0">
                  <a:effectLst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必要に応じて緊急ケース会議の実施</a:t>
              </a:r>
              <a:endParaRPr lang="en-US" alt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endParaRPr>
            </a:p>
            <a:p>
              <a:pPr marL="88900" indent="-88900" algn="l">
                <a:spcBef>
                  <a:spcPts val="600"/>
                </a:spcBef>
                <a:spcAft>
                  <a:spcPts val="600"/>
                </a:spcAft>
              </a:pPr>
              <a:r>
                <a:rPr lang="ja-JP" altLang="en-US" sz="1400" u="sng" kern="1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Times New Roman" panose="02020603050405020304" pitchFamily="18" charset="0"/>
                </a:rPr>
                <a:t>①事実関係の確実な把握</a:t>
              </a:r>
              <a:endParaRPr lang="en-US" altLang="ja-JP" sz="1400" u="sng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endParaRPr>
            </a:p>
            <a:p>
              <a:pPr marL="88900" indent="90488" algn="l"/>
              <a:r>
                <a:rPr lang="ja-JP" altLang="en-US" sz="1200" kern="100" dirty="0">
                  <a:effectLst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◆多方面からの情報収集</a:t>
              </a:r>
            </a:p>
            <a:p>
              <a:pPr marL="88900" indent="269875" algn="l"/>
              <a:r>
                <a:rPr lang="ja-JP" altLang="en-US" sz="1200" kern="100" dirty="0">
                  <a:effectLst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→聞き取りの他、アンケートの記述や作文、制作物</a:t>
              </a:r>
            </a:p>
            <a:p>
              <a:pPr marL="88900" indent="90488" algn="l"/>
              <a:r>
                <a:rPr lang="ja-JP" altLang="en-US" sz="1200" kern="100" dirty="0">
                  <a:effectLst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◆いじめの有無</a:t>
              </a:r>
            </a:p>
            <a:p>
              <a:pPr marL="88900" indent="90488" algn="l"/>
              <a:r>
                <a:rPr lang="ja-JP" altLang="en-US" sz="1200" kern="100" dirty="0">
                  <a:effectLst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◆教師の指導内容</a:t>
              </a:r>
            </a:p>
            <a:p>
              <a:pPr marL="88900" indent="-88900" algn="l">
                <a:spcBef>
                  <a:spcPts val="600"/>
                </a:spcBef>
              </a:pPr>
              <a:endParaRPr lang="ja-JP" altLang="en-US" sz="14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24" name="吹き出し: 左矢印 23">
            <a:extLst>
              <a:ext uri="{FF2B5EF4-FFF2-40B4-BE49-F238E27FC236}">
                <a16:creationId xmlns:a16="http://schemas.microsoft.com/office/drawing/2014/main" id="{CC47D03B-C748-0E2F-7548-5C77CD683603}"/>
              </a:ext>
            </a:extLst>
          </p:cNvPr>
          <p:cNvSpPr/>
          <p:nvPr/>
        </p:nvSpPr>
        <p:spPr>
          <a:xfrm>
            <a:off x="4656834" y="2506090"/>
            <a:ext cx="3011235" cy="996440"/>
          </a:xfrm>
          <a:prstGeom prst="leftArrowCallout">
            <a:avLst>
              <a:gd name="adj1" fmla="val 15595"/>
              <a:gd name="adj2" fmla="val 18496"/>
              <a:gd name="adj3" fmla="val 18476"/>
              <a:gd name="adj4" fmla="val 80810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65405" indent="-141605" algn="l"/>
            <a:r>
              <a:rPr lang="ja-JP" sz="14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・スーパーバイザー派遣検討</a:t>
            </a:r>
          </a:p>
          <a:p>
            <a:pPr marL="65405" indent="-141605" algn="l"/>
            <a:r>
              <a:rPr lang="ja-JP" sz="14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・情報共有</a:t>
            </a:r>
          </a:p>
          <a:p>
            <a:pPr marL="65405" indent="-141605" algn="l"/>
            <a:r>
              <a:rPr lang="ja-JP" sz="14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・助言</a:t>
            </a:r>
          </a:p>
          <a:p>
            <a:pPr marL="65405" indent="-141605" algn="l"/>
            <a:r>
              <a:rPr lang="ja-JP" sz="14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・関係機関との連携</a:t>
            </a:r>
          </a:p>
        </p:txBody>
      </p:sp>
      <p:sp>
        <p:nvSpPr>
          <p:cNvPr id="25" name="矢印: 下 24">
            <a:extLst>
              <a:ext uri="{FF2B5EF4-FFF2-40B4-BE49-F238E27FC236}">
                <a16:creationId xmlns:a16="http://schemas.microsoft.com/office/drawing/2014/main" id="{BA312601-D471-7A2A-E356-A9C430D5A7B3}"/>
              </a:ext>
            </a:extLst>
          </p:cNvPr>
          <p:cNvSpPr/>
          <p:nvPr/>
        </p:nvSpPr>
        <p:spPr>
          <a:xfrm rot="1095098">
            <a:off x="6900464" y="1689901"/>
            <a:ext cx="329565" cy="650453"/>
          </a:xfrm>
          <a:prstGeom prst="down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65405" indent="-141605"/>
            <a:endParaRPr lang="ja-JP" altLang="en-US" sz="1400" kern="10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" name="テキスト ボックス 3">
            <a:extLst>
              <a:ext uri="{FF2B5EF4-FFF2-40B4-BE49-F238E27FC236}">
                <a16:creationId xmlns:a16="http://schemas.microsoft.com/office/drawing/2014/main" id="{AE8964C3-E3F2-97A9-AD7C-A00B93BA78F1}"/>
              </a:ext>
            </a:extLst>
          </p:cNvPr>
          <p:cNvSpPr txBox="1"/>
          <p:nvPr/>
        </p:nvSpPr>
        <p:spPr>
          <a:xfrm>
            <a:off x="365235" y="4214724"/>
            <a:ext cx="4546562" cy="982134"/>
          </a:xfrm>
          <a:prstGeom prst="rect">
            <a:avLst/>
          </a:prstGeom>
          <a:solidFill>
            <a:schemeClr val="lt1"/>
          </a:solidFill>
          <a:ln w="6350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88900" indent="-88900" algn="l">
              <a:spcBef>
                <a:spcPts val="600"/>
              </a:spcBef>
              <a:spcAft>
                <a:spcPts val="600"/>
              </a:spcAft>
            </a:pPr>
            <a:r>
              <a:rPr lang="ja-JP" altLang="en-US" sz="1400" u="sng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②緊急対策会議の実施</a:t>
            </a:r>
            <a:endParaRPr lang="en-US" altLang="ja-JP" sz="1400" u="sng" kern="1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marL="88900" indent="90488" algn="l"/>
            <a:r>
              <a:rPr lang="ja-JP" altLang="en-US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◆収集することができた情報の共有</a:t>
            </a:r>
            <a:endParaRPr lang="en-US" altLang="ja-JP" sz="12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marL="88900" indent="90488" algn="l"/>
            <a:r>
              <a:rPr lang="en-US" alt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※</a:t>
            </a:r>
            <a:r>
              <a:rPr lang="ja-JP" altLang="en-US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いじめの有無</a:t>
            </a:r>
          </a:p>
          <a:p>
            <a:pPr marL="88900" indent="90488" algn="l"/>
            <a:r>
              <a:rPr lang="en-US" altLang="ja-JP" sz="12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※</a:t>
            </a:r>
            <a:r>
              <a:rPr lang="ja-JP" altLang="en-US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教師の指導内容</a:t>
            </a:r>
            <a:endParaRPr lang="en-US" altLang="ja-JP" sz="12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5D824034-5629-D9A9-318E-CD65249EC027}"/>
              </a:ext>
            </a:extLst>
          </p:cNvPr>
          <p:cNvGrpSpPr/>
          <p:nvPr/>
        </p:nvGrpSpPr>
        <p:grpSpPr>
          <a:xfrm>
            <a:off x="290118" y="5266826"/>
            <a:ext cx="8552329" cy="1011648"/>
            <a:chOff x="134470" y="5529474"/>
            <a:chExt cx="8552329" cy="1011648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4BFA44F1-F232-14F3-C3A7-5FDEA866A997}"/>
                </a:ext>
              </a:extLst>
            </p:cNvPr>
            <p:cNvSpPr/>
            <p:nvPr/>
          </p:nvSpPr>
          <p:spPr>
            <a:xfrm>
              <a:off x="134470" y="5701553"/>
              <a:ext cx="8552329" cy="839569"/>
            </a:xfrm>
            <a:prstGeom prst="rect">
              <a:avLst/>
            </a:prstGeom>
            <a:noFill/>
            <a:ln w="28575">
              <a:solidFill>
                <a:srgbClr val="0070C0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四角形: 角を丸くする 25">
              <a:extLst>
                <a:ext uri="{FF2B5EF4-FFF2-40B4-BE49-F238E27FC236}">
                  <a16:creationId xmlns:a16="http://schemas.microsoft.com/office/drawing/2014/main" id="{9EF6B286-59DC-00ED-7862-8D5A524622F6}"/>
                </a:ext>
              </a:extLst>
            </p:cNvPr>
            <p:cNvSpPr/>
            <p:nvPr/>
          </p:nvSpPr>
          <p:spPr>
            <a:xfrm>
              <a:off x="200639" y="5529474"/>
              <a:ext cx="2448226" cy="365125"/>
            </a:xfrm>
            <a:prstGeom prst="roundRect">
              <a:avLst>
                <a:gd name="adj" fmla="val 50000"/>
              </a:avLst>
            </a:prstGeom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0" rIns="9144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sz="1600" kern="100" dirty="0">
                  <a:effectLst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★具体的対応策の決定</a:t>
              </a:r>
              <a:endParaRPr lang="ja-JP" sz="20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27" name="四角形: 角を丸くする 26">
              <a:extLst>
                <a:ext uri="{FF2B5EF4-FFF2-40B4-BE49-F238E27FC236}">
                  <a16:creationId xmlns:a16="http://schemas.microsoft.com/office/drawing/2014/main" id="{F2F4A7E6-7E3B-1A28-71A7-7EF417421C37}"/>
                </a:ext>
              </a:extLst>
            </p:cNvPr>
            <p:cNvSpPr/>
            <p:nvPr/>
          </p:nvSpPr>
          <p:spPr>
            <a:xfrm>
              <a:off x="200639" y="6000433"/>
              <a:ext cx="2448226" cy="376237"/>
            </a:xfrm>
            <a:prstGeom prst="roundRect">
              <a:avLst>
                <a:gd name="adj" fmla="val 50000"/>
              </a:avLst>
            </a:prstGeom>
            <a:solidFill>
              <a:srgbClr val="00B0F0"/>
            </a:solidFill>
            <a:ln>
              <a:solidFill>
                <a:srgbClr val="0070C0"/>
              </a:solidFill>
            </a:ln>
          </p:spPr>
          <p:style>
            <a:lnRef idx="2">
              <a:schemeClr val="accent5">
                <a:shade val="15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1600" kern="100" dirty="0">
                  <a:effectLst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当該児童生徒への対応</a:t>
              </a:r>
              <a:endParaRPr lang="ja-JP" sz="16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28" name="四角形: 角を丸くする 27">
              <a:extLst>
                <a:ext uri="{FF2B5EF4-FFF2-40B4-BE49-F238E27FC236}">
                  <a16:creationId xmlns:a16="http://schemas.microsoft.com/office/drawing/2014/main" id="{083B18B3-2717-7116-D252-36FD8394B4C2}"/>
                </a:ext>
              </a:extLst>
            </p:cNvPr>
            <p:cNvSpPr/>
            <p:nvPr/>
          </p:nvSpPr>
          <p:spPr>
            <a:xfrm>
              <a:off x="2784898" y="5994794"/>
              <a:ext cx="3115665" cy="376237"/>
            </a:xfrm>
            <a:prstGeom prst="roundRect">
              <a:avLst>
                <a:gd name="adj" fmla="val 50000"/>
              </a:avLst>
            </a:prstGeom>
            <a:solidFill>
              <a:srgbClr val="00B0F0"/>
            </a:solidFill>
            <a:ln>
              <a:solidFill>
                <a:srgbClr val="0070C0"/>
              </a:solidFill>
            </a:ln>
          </p:spPr>
          <p:style>
            <a:lnRef idx="2">
              <a:schemeClr val="accent5">
                <a:shade val="15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1600" kern="100" dirty="0">
                  <a:effectLst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当該児童生徒の保護</a:t>
              </a:r>
              <a:r>
                <a:rPr lang="ja-JP" altLang="en-US" sz="1600" kern="1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者</a:t>
              </a:r>
              <a:r>
                <a:rPr lang="ja-JP" altLang="en-US" sz="1600" kern="100" dirty="0">
                  <a:effectLst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への対応</a:t>
              </a:r>
              <a:endParaRPr lang="ja-JP" sz="16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29" name="四角形: 角を丸くする 28">
              <a:extLst>
                <a:ext uri="{FF2B5EF4-FFF2-40B4-BE49-F238E27FC236}">
                  <a16:creationId xmlns:a16="http://schemas.microsoft.com/office/drawing/2014/main" id="{54B06E44-F189-6130-0851-07B835CBB5B3}"/>
                </a:ext>
              </a:extLst>
            </p:cNvPr>
            <p:cNvSpPr/>
            <p:nvPr/>
          </p:nvSpPr>
          <p:spPr>
            <a:xfrm>
              <a:off x="6141028" y="5994794"/>
              <a:ext cx="2448226" cy="376237"/>
            </a:xfrm>
            <a:prstGeom prst="roundRect">
              <a:avLst>
                <a:gd name="adj" fmla="val 50000"/>
              </a:avLst>
            </a:prstGeom>
            <a:solidFill>
              <a:srgbClr val="00B0F0"/>
            </a:solidFill>
            <a:ln>
              <a:solidFill>
                <a:srgbClr val="0070C0"/>
              </a:solidFill>
            </a:ln>
          </p:spPr>
          <p:style>
            <a:lnRef idx="2">
              <a:schemeClr val="accent5">
                <a:shade val="15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1600" kern="1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周囲の</a:t>
              </a:r>
              <a:r>
                <a:rPr lang="ja-JP" altLang="en-US" sz="1600" kern="100" dirty="0">
                  <a:effectLst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児童生徒の対応</a:t>
              </a:r>
              <a:endParaRPr lang="ja-JP" sz="16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13" name="タイトル 1">
            <a:extLst>
              <a:ext uri="{FF2B5EF4-FFF2-40B4-BE49-F238E27FC236}">
                <a16:creationId xmlns:a16="http://schemas.microsoft.com/office/drawing/2014/main" id="{C42C3435-A652-ACA1-681E-5848F294E219}"/>
              </a:ext>
            </a:extLst>
          </p:cNvPr>
          <p:cNvSpPr txBox="1">
            <a:spLocks/>
          </p:cNvSpPr>
          <p:nvPr/>
        </p:nvSpPr>
        <p:spPr>
          <a:xfrm>
            <a:off x="265938" y="202630"/>
            <a:ext cx="8420862" cy="63408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633046" rtl="0" eaLnBrk="1" latinLnBrk="0" hangingPunct="1">
              <a:spcBef>
                <a:spcPct val="0"/>
              </a:spcBef>
              <a:buNone/>
              <a:defRPr kumimoji="1" sz="2700" kern="1200"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j-cs"/>
              </a:defRPr>
            </a:lvl1pPr>
          </a:lstStyle>
          <a:p>
            <a:r>
              <a:rPr kumimoji="1" lang="ja-JP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児童生徒の自殺関連行動を発見した際の初動対応　つづき①</a:t>
            </a:r>
            <a:endParaRPr lang="ja-JP" altLang="en-US" sz="24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3A163FE-0B64-E275-FF8C-EC6111970B74}"/>
              </a:ext>
            </a:extLst>
          </p:cNvPr>
          <p:cNvSpPr txBox="1"/>
          <p:nvPr/>
        </p:nvSpPr>
        <p:spPr>
          <a:xfrm>
            <a:off x="3121097" y="4413403"/>
            <a:ext cx="179070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kumimoji="1" lang="en-US" altLang="ja-JP" sz="1600" b="1" u="sng" dirty="0">
                <a:solidFill>
                  <a:srgbClr val="C00000"/>
                </a:solidFill>
                <a:latin typeface="+mn-ea"/>
              </a:rPr>
              <a:t>※</a:t>
            </a:r>
            <a:r>
              <a:rPr kumimoji="1" lang="ja-JP" altLang="en-US" sz="1600" b="1" u="sng" dirty="0">
                <a:solidFill>
                  <a:srgbClr val="C00000"/>
                </a:solidFill>
                <a:latin typeface="+mn-ea"/>
              </a:rPr>
              <a:t>必要に応じて</a:t>
            </a:r>
            <a:endParaRPr kumimoji="1" lang="en-US" altLang="ja-JP" sz="1600" b="1" u="sng" dirty="0">
              <a:solidFill>
                <a:srgbClr val="C00000"/>
              </a:solidFill>
              <a:latin typeface="+mn-ea"/>
            </a:endParaRPr>
          </a:p>
          <a:p>
            <a:pPr marL="180975" algn="l"/>
            <a:r>
              <a:rPr kumimoji="1" lang="ja-JP" altLang="en-US" sz="1600" b="1" u="sng" dirty="0">
                <a:solidFill>
                  <a:srgbClr val="C00000"/>
                </a:solidFill>
                <a:latin typeface="+mn-ea"/>
              </a:rPr>
              <a:t>外部機関を招聘</a:t>
            </a:r>
          </a:p>
        </p:txBody>
      </p:sp>
    </p:spTree>
    <p:extLst>
      <p:ext uri="{BB962C8B-B14F-4D97-AF65-F5344CB8AC3E}">
        <p14:creationId xmlns:p14="http://schemas.microsoft.com/office/powerpoint/2010/main" val="1777513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10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5BBE240C-678B-910F-2765-6FA4640C8B28}"/>
              </a:ext>
            </a:extLst>
          </p:cNvPr>
          <p:cNvGraphicFramePr>
            <a:graphicFrameLocks noGrp="1"/>
          </p:cNvGraphicFramePr>
          <p:nvPr/>
        </p:nvGraphicFramePr>
        <p:xfrm>
          <a:off x="161097" y="1115515"/>
          <a:ext cx="8692347" cy="5527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7449">
                  <a:extLst>
                    <a:ext uri="{9D8B030D-6E8A-4147-A177-3AD203B41FA5}">
                      <a16:colId xmlns:a16="http://schemas.microsoft.com/office/drawing/2014/main" val="661738211"/>
                    </a:ext>
                  </a:extLst>
                </a:gridCol>
                <a:gridCol w="2897449">
                  <a:extLst>
                    <a:ext uri="{9D8B030D-6E8A-4147-A177-3AD203B41FA5}">
                      <a16:colId xmlns:a16="http://schemas.microsoft.com/office/drawing/2014/main" val="497125531"/>
                    </a:ext>
                  </a:extLst>
                </a:gridCol>
                <a:gridCol w="2897449">
                  <a:extLst>
                    <a:ext uri="{9D8B030D-6E8A-4147-A177-3AD203B41FA5}">
                      <a16:colId xmlns:a16="http://schemas.microsoft.com/office/drawing/2014/main" val="1823670453"/>
                    </a:ext>
                  </a:extLst>
                </a:gridCol>
              </a:tblGrid>
              <a:tr h="65593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014332"/>
                  </a:ext>
                </a:extLst>
              </a:tr>
              <a:tr h="4871395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一人にしない、安心させる、傾聴する</a:t>
                      </a:r>
                    </a:p>
                    <a:p>
                      <a:pPr marL="179388" indent="-179388"/>
                      <a:r>
                        <a:rPr kumimoji="1" lang="ja-JP" altLang="en-US" sz="1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◆児童生徒のペースに合わせて話を聞く、安心させること</a:t>
                      </a:r>
                    </a:p>
                    <a:p>
                      <a:pPr marL="179388" indent="-179388"/>
                      <a:r>
                        <a:rPr kumimoji="1" lang="ja-JP" altLang="en-US" sz="1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◆</a:t>
                      </a:r>
                      <a:r>
                        <a:rPr kumimoji="1" lang="ja-JP" altLang="en-US" sz="13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「秘密にしてほしい」訴えにも</a:t>
                      </a:r>
                      <a:r>
                        <a:rPr kumimoji="1" lang="en-US" altLang="ja-JP" sz="13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『</a:t>
                      </a:r>
                      <a:r>
                        <a:rPr kumimoji="1" lang="ja-JP" altLang="en-US" sz="13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安全</a:t>
                      </a:r>
                      <a:r>
                        <a:rPr kumimoji="1" lang="en-US" altLang="ja-JP" sz="13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』</a:t>
                      </a:r>
                      <a:r>
                        <a:rPr kumimoji="1" lang="ja-JP" altLang="en-US" sz="13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を優先し必ず組織で対応する心構えを（教員一人での対応は不可能）</a:t>
                      </a:r>
                      <a:endParaRPr kumimoji="1" lang="en-US" altLang="ja-JP" sz="13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marL="179388" indent="-179388"/>
                      <a:endParaRPr kumimoji="1" lang="ja-JP" altLang="en-US" sz="1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r>
                        <a:rPr kumimoji="1" lang="ja-JP" altLang="en-US" sz="1400" kern="1200" dirty="0">
                          <a:solidFill>
                            <a:schemeClr val="dk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◆安全確保</a:t>
                      </a:r>
                    </a:p>
                    <a:p>
                      <a:r>
                        <a:rPr kumimoji="1" lang="ja-JP" altLang="en-US" sz="1400" kern="1200" dirty="0">
                          <a:solidFill>
                            <a:schemeClr val="dk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◆</a:t>
                      </a:r>
                      <a:r>
                        <a:rPr kumimoji="1" lang="ja-JP" altLang="en-US" sz="1300" kern="1200" dirty="0">
                          <a:solidFill>
                            <a:schemeClr val="dk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再発防止に向けた心理教育の実施</a:t>
                      </a:r>
                    </a:p>
                    <a:p>
                      <a:r>
                        <a:rPr kumimoji="1" lang="ja-JP" altLang="en-US" sz="1400" kern="1200" dirty="0">
                          <a:solidFill>
                            <a:schemeClr val="dk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◆確実な見守り</a:t>
                      </a:r>
                    </a:p>
                    <a:p>
                      <a:r>
                        <a:rPr kumimoji="1" lang="ja-JP" altLang="en-US" sz="1400" kern="1200" dirty="0">
                          <a:solidFill>
                            <a:schemeClr val="dk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　・見守り体制の確立</a:t>
                      </a:r>
                    </a:p>
                    <a:p>
                      <a:r>
                        <a:rPr kumimoji="1" lang="ja-JP" altLang="en-US" sz="1400" kern="1200" dirty="0">
                          <a:solidFill>
                            <a:schemeClr val="dk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　・一人で下校させない</a:t>
                      </a:r>
                    </a:p>
                    <a:p>
                      <a:pPr marL="179388" indent="-179388"/>
                      <a:r>
                        <a:rPr kumimoji="1" lang="ja-JP" altLang="en-US" sz="1400" kern="1200" dirty="0">
                          <a:solidFill>
                            <a:schemeClr val="dk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　・状況に応じ学級担任、養護教諭、</a:t>
                      </a:r>
                      <a:r>
                        <a:rPr kumimoji="1" lang="en-US" altLang="ja-JP" sz="1400" kern="1200" dirty="0">
                          <a:solidFill>
                            <a:schemeClr val="dk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SC</a:t>
                      </a:r>
                      <a:r>
                        <a:rPr kumimoji="1" lang="ja-JP" altLang="en-US" sz="1400" kern="1200" dirty="0">
                          <a:solidFill>
                            <a:schemeClr val="dk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との面談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kern="1200" dirty="0">
                          <a:solidFill>
                            <a:schemeClr val="dk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◆情報共有と相談</a:t>
                      </a:r>
                    </a:p>
                    <a:p>
                      <a:r>
                        <a:rPr kumimoji="1" lang="ja-JP" altLang="en-US" sz="1400" kern="1200" dirty="0">
                          <a:solidFill>
                            <a:schemeClr val="dk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◆背景事情の把握</a:t>
                      </a:r>
                    </a:p>
                    <a:p>
                      <a:endParaRPr kumimoji="1" lang="ja-JP" altLang="en-US" sz="1400" kern="1200" dirty="0">
                        <a:solidFill>
                          <a:schemeClr val="dk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  <a:p>
                      <a:r>
                        <a:rPr kumimoji="1" lang="ja-JP" altLang="en-US" sz="1400" kern="1200" dirty="0">
                          <a:solidFill>
                            <a:schemeClr val="dk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◆自宅における見守り体制の確認</a:t>
                      </a:r>
                      <a:endParaRPr kumimoji="1" lang="en-US" altLang="ja-JP" sz="1400" kern="1200" dirty="0">
                        <a:solidFill>
                          <a:schemeClr val="dk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  <a:p>
                      <a:r>
                        <a:rPr kumimoji="1" lang="ja-JP" altLang="en-US" sz="1400" kern="1200" dirty="0">
                          <a:solidFill>
                            <a:schemeClr val="dk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　・家庭内危険物の除去</a:t>
                      </a:r>
                    </a:p>
                    <a:p>
                      <a:r>
                        <a:rPr kumimoji="1" lang="ja-JP" altLang="en-US" sz="1400" kern="1200" dirty="0">
                          <a:solidFill>
                            <a:schemeClr val="dk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◆翌日以降の登下校の方法を確認</a:t>
                      </a:r>
                    </a:p>
                    <a:p>
                      <a:pPr marL="180975" indent="-180975"/>
                      <a:r>
                        <a:rPr kumimoji="1" lang="ja-JP" altLang="en-US" sz="1400" kern="1200" dirty="0">
                          <a:solidFill>
                            <a:schemeClr val="dk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◆自殺対策部署についての情報提供（状況悪化への備え）</a:t>
                      </a:r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388" indent="-179388"/>
                      <a:r>
                        <a:rPr kumimoji="1" lang="ja-JP" altLang="en-US" sz="1400" kern="1200" dirty="0">
                          <a:solidFill>
                            <a:schemeClr val="dk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◆影響を受けそうな児童生徒への配慮と心理教育</a:t>
                      </a:r>
                      <a:endParaRPr kumimoji="1" lang="en-US" altLang="ja-JP" sz="1400" kern="1200" dirty="0">
                        <a:solidFill>
                          <a:schemeClr val="dk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  <a:p>
                      <a:pPr marL="179388" indent="-179388"/>
                      <a:r>
                        <a:rPr kumimoji="1" lang="ja-JP" altLang="en-US" sz="1400" kern="1200" dirty="0">
                          <a:solidFill>
                            <a:schemeClr val="dk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　　（</a:t>
                      </a:r>
                      <a:r>
                        <a:rPr kumimoji="1" lang="en-US" altLang="ja-JP" sz="1400" kern="1200" dirty="0">
                          <a:solidFill>
                            <a:schemeClr val="dk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SC</a:t>
                      </a:r>
                      <a:r>
                        <a:rPr kumimoji="1" lang="ja-JP" altLang="en-US" sz="1400" kern="1200" dirty="0">
                          <a:solidFill>
                            <a:schemeClr val="dk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との密接な連携）</a:t>
                      </a:r>
                      <a:endParaRPr kumimoji="1" lang="en-US" altLang="ja-JP" sz="1400" kern="1200" dirty="0">
                        <a:solidFill>
                          <a:schemeClr val="dk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  <a:p>
                      <a:pPr marL="179388" indent="-179388"/>
                      <a:r>
                        <a:rPr kumimoji="1" lang="ja-JP" altLang="en-US" sz="1400" kern="1200" dirty="0">
                          <a:solidFill>
                            <a:schemeClr val="dk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◆高学年では友達から「死にたい」相談を受けた場合に、周囲の大人につなぐことが重要</a:t>
                      </a:r>
                      <a:endParaRPr kumimoji="1" lang="en-US" altLang="ja-JP" sz="1400" kern="1200" dirty="0">
                        <a:solidFill>
                          <a:schemeClr val="dk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  <a:p>
                      <a:pPr marL="179388" indent="-179388"/>
                      <a:endParaRPr kumimoji="1" lang="en-US" altLang="ja-JP" sz="1246" kern="1200" dirty="0">
                        <a:solidFill>
                          <a:schemeClr val="dk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  <a:p>
                      <a:pPr marL="179388" indent="-179388"/>
                      <a:endParaRPr kumimoji="1" lang="en-US" altLang="ja-JP" sz="1246" kern="1200" dirty="0">
                        <a:solidFill>
                          <a:schemeClr val="dk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  <a:p>
                      <a:pPr marL="179388" indent="-179388"/>
                      <a:endParaRPr kumimoji="1" lang="en-US" altLang="ja-JP" sz="1246" kern="1200" dirty="0">
                        <a:solidFill>
                          <a:schemeClr val="dk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  <a:p>
                      <a:pPr marL="179388" indent="-179388"/>
                      <a:endParaRPr kumimoji="1" lang="en-US" altLang="ja-JP" sz="1246" kern="1200" dirty="0">
                        <a:solidFill>
                          <a:schemeClr val="dk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  <a:p>
                      <a:pPr marL="179388" indent="-179388"/>
                      <a:endParaRPr kumimoji="1" lang="en-US" altLang="ja-JP" sz="1246" kern="1200" dirty="0">
                        <a:solidFill>
                          <a:schemeClr val="dk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  <a:p>
                      <a:pPr marL="179388" indent="-179388"/>
                      <a:endParaRPr kumimoji="1" lang="en-US" altLang="ja-JP" sz="1246" kern="1200" dirty="0">
                        <a:solidFill>
                          <a:schemeClr val="dk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  <a:p>
                      <a:pPr marL="179388" indent="-179388"/>
                      <a:r>
                        <a:rPr kumimoji="1" lang="ja-JP" altLang="en-US" sz="1400" kern="1200" dirty="0">
                          <a:solidFill>
                            <a:schemeClr val="dk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＜個別対応＞</a:t>
                      </a:r>
                      <a:endParaRPr kumimoji="1" lang="en-US" altLang="ja-JP" sz="1400" kern="1200" dirty="0">
                        <a:solidFill>
                          <a:schemeClr val="dk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  <a:p>
                      <a:pPr marL="179388" indent="-179388"/>
                      <a:r>
                        <a:rPr kumimoji="1" lang="ja-JP" altLang="en-US" sz="1400" kern="1200" dirty="0">
                          <a:solidFill>
                            <a:schemeClr val="dk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◆個別支援計画の作成</a:t>
                      </a:r>
                    </a:p>
                    <a:p>
                      <a:pPr marL="179388" indent="-179388"/>
                      <a:r>
                        <a:rPr kumimoji="1" lang="ja-JP" altLang="en-US" sz="1400" kern="1200" dirty="0">
                          <a:solidFill>
                            <a:schemeClr val="dk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◆必要であれば合理的支援の実施</a:t>
                      </a:r>
                    </a:p>
                    <a:p>
                      <a:pPr marL="179388" indent="-179388"/>
                      <a:r>
                        <a:rPr kumimoji="1" lang="ja-JP" altLang="en-US" sz="1400" kern="1200" dirty="0">
                          <a:solidFill>
                            <a:schemeClr val="dk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◆家族との連携</a:t>
                      </a:r>
                    </a:p>
                    <a:p>
                      <a:pPr marL="179388" indent="-179388"/>
                      <a:r>
                        <a:rPr kumimoji="1" lang="ja-JP" altLang="en-US" sz="1400" kern="1200" dirty="0">
                          <a:solidFill>
                            <a:schemeClr val="dk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◆友人間の調整</a:t>
                      </a:r>
                    </a:p>
                    <a:p>
                      <a:pPr marL="179388" indent="-179388"/>
                      <a:r>
                        <a:rPr kumimoji="1" lang="ja-JP" altLang="en-US" sz="1400" kern="1200" dirty="0">
                          <a:solidFill>
                            <a:schemeClr val="dk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◆他機関との連携</a:t>
                      </a:r>
                    </a:p>
                    <a:p>
                      <a:pPr marL="179388" indent="-179388"/>
                      <a:endParaRPr kumimoji="1" lang="ja-JP" altLang="en-US" sz="1400" kern="1200" dirty="0">
                        <a:solidFill>
                          <a:schemeClr val="dk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7072148"/>
                  </a:ext>
                </a:extLst>
              </a:tr>
            </a:tbl>
          </a:graphicData>
        </a:graphic>
      </p:graphicFrame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F2F4A7E6-7E3B-1A28-71A7-7EF417421C37}"/>
              </a:ext>
            </a:extLst>
          </p:cNvPr>
          <p:cNvSpPr/>
          <p:nvPr/>
        </p:nvSpPr>
        <p:spPr>
          <a:xfrm>
            <a:off x="323102" y="1180594"/>
            <a:ext cx="2448226" cy="515325"/>
          </a:xfrm>
          <a:prstGeom prst="roundRect">
            <a:avLst>
              <a:gd name="adj" fmla="val 50000"/>
            </a:avLst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6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当該児童生徒への対応</a:t>
            </a:r>
            <a:endParaRPr lang="ja-JP" sz="16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083B18B3-2717-7116-D252-36FD8394B4C2}"/>
              </a:ext>
            </a:extLst>
          </p:cNvPr>
          <p:cNvSpPr/>
          <p:nvPr/>
        </p:nvSpPr>
        <p:spPr>
          <a:xfrm>
            <a:off x="3158991" y="1180595"/>
            <a:ext cx="2598507" cy="515325"/>
          </a:xfrm>
          <a:prstGeom prst="roundRect">
            <a:avLst>
              <a:gd name="adj" fmla="val 50000"/>
            </a:avLst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6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当該児童生徒の</a:t>
            </a:r>
            <a:endParaRPr lang="en-US" altLang="ja-JP" sz="16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6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保護</a:t>
            </a:r>
            <a:r>
              <a:rPr lang="ja-JP" altLang="en-US" sz="16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者</a:t>
            </a:r>
            <a:r>
              <a:rPr lang="ja-JP" altLang="en-US" sz="16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への対応</a:t>
            </a:r>
            <a:endParaRPr lang="ja-JP" sz="16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54B06E44-F189-6130-0851-07B835CBB5B3}"/>
              </a:ext>
            </a:extLst>
          </p:cNvPr>
          <p:cNvSpPr/>
          <p:nvPr/>
        </p:nvSpPr>
        <p:spPr>
          <a:xfrm>
            <a:off x="6145161" y="1199174"/>
            <a:ext cx="2448226" cy="515325"/>
          </a:xfrm>
          <a:prstGeom prst="roundRect">
            <a:avLst>
              <a:gd name="adj" fmla="val 50000"/>
            </a:avLst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6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周囲の</a:t>
            </a:r>
            <a:r>
              <a:rPr lang="ja-JP" altLang="en-US" sz="16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児童生徒の対応</a:t>
            </a:r>
            <a:endParaRPr lang="ja-JP" sz="16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445C515B-6A40-56F3-2668-39F728F69CD4}"/>
              </a:ext>
            </a:extLst>
          </p:cNvPr>
          <p:cNvSpPr/>
          <p:nvPr/>
        </p:nvSpPr>
        <p:spPr>
          <a:xfrm>
            <a:off x="305173" y="3083523"/>
            <a:ext cx="2489143" cy="928370"/>
          </a:xfrm>
          <a:prstGeom prst="roundRect">
            <a:avLst>
              <a:gd name="adj" fmla="val 5487"/>
            </a:avLst>
          </a:prstGeom>
          <a:solidFill>
            <a:srgbClr val="CCFFFF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000" b="1" kern="100" dirty="0">
                <a:solidFill>
                  <a:srgbClr val="002060"/>
                </a:solidFill>
                <a:effectLst/>
                <a:latin typeface="BIZ UDゴシック" panose="020B0400000000000000" pitchFamily="49" charset="-128"/>
                <a:ea typeface="BIZ UD明朝 Medium" panose="02020500000000000000" pitchFamily="17" charset="-128"/>
                <a:cs typeface="Times New Roman" panose="02020603050405020304" pitchFamily="18" charset="0"/>
              </a:rPr>
              <a:t>TALK</a:t>
            </a:r>
            <a:r>
              <a:rPr lang="ja-JP" sz="1000" b="1" kern="100" dirty="0">
                <a:solidFill>
                  <a:srgbClr val="002060"/>
                </a:solidFill>
                <a:effectLst/>
                <a:latin typeface="BIZ UD明朝 Medium" panose="02020500000000000000" pitchFamily="17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の原則</a:t>
            </a:r>
            <a:endParaRPr lang="ja-JP" sz="1200" kern="100" dirty="0">
              <a:effectLst/>
              <a:latin typeface="BIZ UD明朝 Medium" panose="02020500000000000000" pitchFamily="17" charset="-128"/>
              <a:ea typeface="BIZ UD明朝 Medium" panose="02020500000000000000" pitchFamily="17" charset="-128"/>
              <a:cs typeface="Times New Roman" panose="02020603050405020304" pitchFamily="18" charset="0"/>
            </a:endParaRPr>
          </a:p>
          <a:p>
            <a:pPr marL="283210" indent="-283210" algn="l"/>
            <a:r>
              <a:rPr lang="en-US" sz="900" kern="10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  <a:cs typeface="Times New Roman" panose="02020603050405020304" pitchFamily="18" charset="0"/>
              </a:rPr>
              <a:t>Tell:</a:t>
            </a:r>
            <a:r>
              <a:rPr lang="ja-JP" sz="900" kern="10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  <a:cs typeface="Times New Roman" panose="02020603050405020304" pitchFamily="18" charset="0"/>
              </a:rPr>
              <a:t>言葉にして心配していることを伝える</a:t>
            </a:r>
            <a:endParaRPr lang="ja-JP" sz="1200" kern="100" dirty="0">
              <a:effectLst/>
              <a:latin typeface="BIZ UD明朝 Medium" panose="02020500000000000000" pitchFamily="17" charset="-128"/>
              <a:ea typeface="BIZ UD明朝 Medium" panose="02020500000000000000" pitchFamily="17" charset="-128"/>
              <a:cs typeface="Times New Roman" panose="02020603050405020304" pitchFamily="18" charset="0"/>
            </a:endParaRPr>
          </a:p>
          <a:p>
            <a:pPr marL="283210" indent="-283210" algn="l"/>
            <a:r>
              <a:rPr lang="en-US" sz="900" kern="10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  <a:cs typeface="Times New Roman" panose="02020603050405020304" pitchFamily="18" charset="0"/>
              </a:rPr>
              <a:t>Ask</a:t>
            </a:r>
            <a:r>
              <a:rPr lang="ja-JP" sz="900" kern="10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  <a:cs typeface="Times New Roman" panose="02020603050405020304" pitchFamily="18" charset="0"/>
              </a:rPr>
              <a:t>：「死にたい」気持ちについて、素直に尋ねる</a:t>
            </a:r>
            <a:endParaRPr lang="ja-JP" sz="1200" kern="100" dirty="0">
              <a:effectLst/>
              <a:latin typeface="BIZ UD明朝 Medium" panose="02020500000000000000" pitchFamily="17" charset="-128"/>
              <a:ea typeface="BIZ UD明朝 Medium" panose="02020500000000000000" pitchFamily="17" charset="-128"/>
              <a:cs typeface="Times New Roman" panose="02020603050405020304" pitchFamily="18" charset="0"/>
            </a:endParaRPr>
          </a:p>
          <a:p>
            <a:pPr marL="283210" indent="-283210" algn="l"/>
            <a:r>
              <a:rPr lang="en-US" sz="900" kern="10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  <a:cs typeface="Times New Roman" panose="02020603050405020304" pitchFamily="18" charset="0"/>
              </a:rPr>
              <a:t>Listen:</a:t>
            </a:r>
            <a:r>
              <a:rPr lang="ja-JP" sz="900" kern="10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  <a:cs typeface="Times New Roman" panose="02020603050405020304" pitchFamily="18" charset="0"/>
              </a:rPr>
              <a:t>絶望的な気持ちを傾聴する</a:t>
            </a:r>
            <a:endParaRPr lang="ja-JP" sz="1200" kern="100" dirty="0">
              <a:effectLst/>
              <a:latin typeface="BIZ UD明朝 Medium" panose="02020500000000000000" pitchFamily="17" charset="-128"/>
              <a:ea typeface="BIZ UD明朝 Medium" panose="02020500000000000000" pitchFamily="17" charset="-128"/>
              <a:cs typeface="Times New Roman" panose="02020603050405020304" pitchFamily="18" charset="0"/>
            </a:endParaRPr>
          </a:p>
          <a:p>
            <a:pPr marL="283210" indent="-283210" algn="l"/>
            <a:r>
              <a:rPr lang="en-US" sz="900" kern="100" dirty="0" err="1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  <a:cs typeface="Times New Roman" panose="02020603050405020304" pitchFamily="18" charset="0"/>
              </a:rPr>
              <a:t>KeepSafe</a:t>
            </a:r>
            <a:r>
              <a:rPr lang="en-US" sz="900" kern="10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  <a:cs typeface="Times New Roman" panose="02020603050405020304" pitchFamily="18" charset="0"/>
              </a:rPr>
              <a:t>:</a:t>
            </a:r>
            <a:r>
              <a:rPr lang="ja-JP" sz="900" kern="10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  <a:cs typeface="Times New Roman" panose="02020603050405020304" pitchFamily="18" charset="0"/>
              </a:rPr>
              <a:t>安全を確保する</a:t>
            </a:r>
            <a:endParaRPr lang="ja-JP" sz="1200" kern="100" dirty="0">
              <a:effectLst/>
              <a:latin typeface="BIZ UD明朝 Medium" panose="02020500000000000000" pitchFamily="17" charset="-128"/>
              <a:ea typeface="BIZ UD明朝 Medium" panose="02020500000000000000" pitchFamily="17" charset="-128"/>
              <a:cs typeface="Times New Roman" panose="02020603050405020304" pitchFamily="18" charset="0"/>
            </a:endParaRP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E804ADDA-54BA-548B-7726-DF6A7243BD63}"/>
              </a:ext>
            </a:extLst>
          </p:cNvPr>
          <p:cNvSpPr/>
          <p:nvPr/>
        </p:nvSpPr>
        <p:spPr>
          <a:xfrm>
            <a:off x="6163224" y="3116404"/>
            <a:ext cx="2412099" cy="992935"/>
          </a:xfrm>
          <a:prstGeom prst="roundRect">
            <a:avLst>
              <a:gd name="adj" fmla="val 5487"/>
            </a:avLst>
          </a:prstGeom>
          <a:solidFill>
            <a:srgbClr val="CCFFFF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ja-JP" sz="1000" b="1" kern="100" dirty="0">
                <a:solidFill>
                  <a:srgbClr val="002060"/>
                </a:solidFill>
                <a:effectLst/>
                <a:latin typeface="BIZ UD明朝 Medium" panose="02020500000000000000" pitchFamily="17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きょうしつの原則</a:t>
            </a:r>
            <a:endParaRPr lang="ja-JP" sz="1200" kern="100" dirty="0">
              <a:effectLst/>
              <a:latin typeface="BIZ UD明朝 Medium" panose="02020500000000000000" pitchFamily="17" charset="-128"/>
              <a:ea typeface="BIZ UD明朝 Medium" panose="02020500000000000000" pitchFamily="17" charset="-128"/>
              <a:cs typeface="Times New Roman" panose="02020603050405020304" pitchFamily="18" charset="0"/>
            </a:endParaRPr>
          </a:p>
          <a:p>
            <a:pPr marL="283845" indent="-283845" algn="l"/>
            <a:r>
              <a:rPr lang="ja-JP" sz="900" b="1" kern="10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  <a:cs typeface="Times New Roman" panose="02020603050405020304" pitchFamily="18" charset="0"/>
              </a:rPr>
              <a:t>き：気付いて</a:t>
            </a:r>
            <a:endParaRPr lang="ja-JP" sz="1200" kern="100" dirty="0">
              <a:effectLst/>
              <a:latin typeface="BIZ UD明朝 Medium" panose="02020500000000000000" pitchFamily="17" charset="-128"/>
              <a:ea typeface="BIZ UD明朝 Medium" panose="02020500000000000000" pitchFamily="17" charset="-128"/>
              <a:cs typeface="Times New Roman" panose="02020603050405020304" pitchFamily="18" charset="0"/>
            </a:endParaRPr>
          </a:p>
          <a:p>
            <a:pPr marL="283845" indent="-283845" algn="l"/>
            <a:r>
              <a:rPr lang="ja-JP" sz="900" b="1" kern="10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  <a:cs typeface="Times New Roman" panose="02020603050405020304" pitchFamily="18" charset="0"/>
              </a:rPr>
              <a:t>よ：よく聴き</a:t>
            </a:r>
            <a:endParaRPr lang="ja-JP" sz="1200" kern="100" dirty="0">
              <a:effectLst/>
              <a:latin typeface="BIZ UD明朝 Medium" panose="02020500000000000000" pitchFamily="17" charset="-128"/>
              <a:ea typeface="BIZ UD明朝 Medium" panose="02020500000000000000" pitchFamily="17" charset="-128"/>
              <a:cs typeface="Times New Roman" panose="02020603050405020304" pitchFamily="18" charset="0"/>
            </a:endParaRPr>
          </a:p>
          <a:p>
            <a:pPr marL="283845" indent="-283845" algn="l"/>
            <a:r>
              <a:rPr lang="ja-JP" sz="900" b="1" kern="10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  <a:cs typeface="Times New Roman" panose="02020603050405020304" pitchFamily="18" charset="0"/>
              </a:rPr>
              <a:t>う：受けとめて</a:t>
            </a:r>
            <a:endParaRPr lang="ja-JP" sz="1200" kern="100" dirty="0">
              <a:effectLst/>
              <a:latin typeface="BIZ UD明朝 Medium" panose="02020500000000000000" pitchFamily="17" charset="-128"/>
              <a:ea typeface="BIZ UD明朝 Medium" panose="02020500000000000000" pitchFamily="17" charset="-128"/>
              <a:cs typeface="Times New Roman" panose="02020603050405020304" pitchFamily="18" charset="0"/>
            </a:endParaRPr>
          </a:p>
          <a:p>
            <a:pPr marL="283845" indent="-283845" algn="l"/>
            <a:r>
              <a:rPr lang="ja-JP" sz="900" b="1" kern="10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  <a:cs typeface="Times New Roman" panose="02020603050405020304" pitchFamily="18" charset="0"/>
              </a:rPr>
              <a:t>し：信頼できる大人に</a:t>
            </a:r>
            <a:endParaRPr lang="ja-JP" sz="1200" kern="100" dirty="0">
              <a:effectLst/>
              <a:latin typeface="BIZ UD明朝 Medium" panose="02020500000000000000" pitchFamily="17" charset="-128"/>
              <a:ea typeface="BIZ UD明朝 Medium" panose="02020500000000000000" pitchFamily="17" charset="-128"/>
              <a:cs typeface="Times New Roman" panose="02020603050405020304" pitchFamily="18" charset="0"/>
            </a:endParaRPr>
          </a:p>
          <a:p>
            <a:pPr marL="283845" indent="-283845" algn="l"/>
            <a:r>
              <a:rPr lang="ja-JP" sz="900" b="1" kern="10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  <a:cs typeface="Times New Roman" panose="02020603050405020304" pitchFamily="18" charset="0"/>
              </a:rPr>
              <a:t>つ：つなげよう</a:t>
            </a:r>
            <a:endParaRPr lang="ja-JP" sz="1200" kern="100" dirty="0">
              <a:effectLst/>
              <a:latin typeface="BIZ UD明朝 Medium" panose="02020500000000000000" pitchFamily="17" charset="-128"/>
              <a:ea typeface="BIZ UD明朝 Medium" panose="02020500000000000000" pitchFamily="17" charset="-128"/>
              <a:cs typeface="Times New Roman" panose="02020603050405020304" pitchFamily="18" charset="0"/>
            </a:endParaRPr>
          </a:p>
        </p:txBody>
      </p:sp>
      <p:sp>
        <p:nvSpPr>
          <p:cNvPr id="12" name="テキスト ボックス 9">
            <a:extLst>
              <a:ext uri="{FF2B5EF4-FFF2-40B4-BE49-F238E27FC236}">
                <a16:creationId xmlns:a16="http://schemas.microsoft.com/office/drawing/2014/main" id="{FA186A7D-6FE5-BA7D-C7A2-E6C8C3280245}"/>
              </a:ext>
            </a:extLst>
          </p:cNvPr>
          <p:cNvSpPr txBox="1"/>
          <p:nvPr/>
        </p:nvSpPr>
        <p:spPr>
          <a:xfrm>
            <a:off x="290556" y="5687437"/>
            <a:ext cx="2598506" cy="828644"/>
          </a:xfrm>
          <a:prstGeom prst="rect">
            <a:avLst/>
          </a:prstGeom>
          <a:solidFill>
            <a:srgbClr val="CCFFCC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ja-JP" sz="1200" kern="100" dirty="0">
                <a:solidFill>
                  <a:srgbClr val="FF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◆当該児童生徒の支援</a:t>
            </a:r>
            <a:endParaRPr lang="ja-JP" sz="20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indent="114300" algn="just"/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・学校</a:t>
            </a:r>
            <a:endParaRPr lang="ja-JP" sz="20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indent="114300" algn="just"/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・教育相談室</a:t>
            </a:r>
            <a:endParaRPr lang="ja-JP" sz="20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indent="114300" algn="just"/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・医療機関</a:t>
            </a:r>
            <a:endParaRPr lang="ja-JP" sz="20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3" name="テキスト ボックス 9">
            <a:extLst>
              <a:ext uri="{FF2B5EF4-FFF2-40B4-BE49-F238E27FC236}">
                <a16:creationId xmlns:a16="http://schemas.microsoft.com/office/drawing/2014/main" id="{E2AE71FC-812A-BA94-8D58-63A3BD438342}"/>
              </a:ext>
            </a:extLst>
          </p:cNvPr>
          <p:cNvSpPr txBox="1"/>
          <p:nvPr/>
        </p:nvSpPr>
        <p:spPr>
          <a:xfrm>
            <a:off x="3158991" y="4975412"/>
            <a:ext cx="2670309" cy="1532960"/>
          </a:xfrm>
          <a:prstGeom prst="rect">
            <a:avLst/>
          </a:prstGeom>
          <a:solidFill>
            <a:srgbClr val="CCFFCC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ja-JP" sz="1200" kern="100" dirty="0">
                <a:solidFill>
                  <a:srgbClr val="FF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◆</a:t>
            </a:r>
            <a:r>
              <a:rPr lang="ja-JP" altLang="en-US" sz="1200" kern="1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家庭への</a:t>
            </a:r>
            <a:r>
              <a:rPr lang="ja-JP" sz="1200" kern="100" dirty="0">
                <a:solidFill>
                  <a:srgbClr val="FF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支援</a:t>
            </a:r>
            <a:endParaRPr lang="ja-JP" sz="20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indent="114300" algn="just"/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・学校</a:t>
            </a:r>
            <a:endParaRPr lang="ja-JP" sz="20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indent="114300" algn="just"/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・教育相談室</a:t>
            </a:r>
            <a:endParaRPr lang="ja-JP" sz="20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indent="114300" algn="just"/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・自殺対策部署</a:t>
            </a:r>
            <a:endParaRPr lang="ja-JP" sz="20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indent="114300" algn="just"/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・保健所</a:t>
            </a:r>
            <a:endParaRPr lang="ja-JP" sz="20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indent="114300" algn="just"/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・</a:t>
            </a:r>
            <a:r>
              <a:rPr lang="zh-TW" altLang="en-US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要保護児童対策地域協議会</a:t>
            </a:r>
            <a:endParaRPr lang="ja-JP" sz="20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indent="114300" algn="just"/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・民生・児童委員</a:t>
            </a:r>
            <a:endParaRPr lang="ja-JP" sz="20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indent="114300" algn="just"/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・医療機関</a:t>
            </a:r>
            <a:endParaRPr lang="ja-JP" sz="20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4" name="テキスト ボックス 9">
            <a:extLst>
              <a:ext uri="{FF2B5EF4-FFF2-40B4-BE49-F238E27FC236}">
                <a16:creationId xmlns:a16="http://schemas.microsoft.com/office/drawing/2014/main" id="{04299300-16F1-370C-28B6-2A79E7DEAAB2}"/>
              </a:ext>
            </a:extLst>
          </p:cNvPr>
          <p:cNvSpPr txBox="1"/>
          <p:nvPr/>
        </p:nvSpPr>
        <p:spPr>
          <a:xfrm>
            <a:off x="6163224" y="5859176"/>
            <a:ext cx="2523576" cy="635559"/>
          </a:xfrm>
          <a:prstGeom prst="rect">
            <a:avLst/>
          </a:prstGeom>
          <a:solidFill>
            <a:srgbClr val="CCFFCC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ja-JP" sz="1200" kern="100" dirty="0">
                <a:solidFill>
                  <a:srgbClr val="FF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◆周囲の児童生徒支援</a:t>
            </a:r>
            <a:endParaRPr lang="ja-JP" sz="20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indent="114300" algn="just"/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・学校</a:t>
            </a:r>
            <a:endParaRPr lang="ja-JP" sz="20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indent="114300" algn="just"/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・教育相談室</a:t>
            </a:r>
            <a:endParaRPr lang="ja-JP" sz="20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6A6174A2-9200-F0E8-06E5-647F28D90D57}"/>
              </a:ext>
            </a:extLst>
          </p:cNvPr>
          <p:cNvSpPr/>
          <p:nvPr/>
        </p:nvSpPr>
        <p:spPr>
          <a:xfrm>
            <a:off x="3172115" y="3599233"/>
            <a:ext cx="2670309" cy="1241703"/>
          </a:xfrm>
          <a:prstGeom prst="roundRect">
            <a:avLst>
              <a:gd name="adj" fmla="val 10032"/>
            </a:avLst>
          </a:prstGeom>
          <a:solidFill>
            <a:schemeClr val="accent2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希死念慮の原因が</a:t>
            </a:r>
            <a:endParaRPr lang="en-US" altLang="ja-JP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保護者である場合</a:t>
            </a:r>
            <a:r>
              <a:rPr kumimoji="1"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</a:t>
            </a:r>
            <a:endParaRPr kumimoji="1" lang="en-US" altLang="ja-JP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kumimoji="1"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ついても想定しておく</a:t>
            </a:r>
            <a:endParaRPr kumimoji="1" lang="en-US" altLang="ja-JP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kumimoji="1" lang="ja-JP" altLang="en-US" sz="1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</a:t>
            </a:r>
            <a:r>
              <a:rPr lang="ja-JP" altLang="en-US" sz="1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こども家庭支援センター等</a:t>
            </a:r>
            <a:endParaRPr lang="en-US" altLang="ja-JP" sz="1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kumimoji="1" lang="ja-JP" altLang="en-US" sz="1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の情報が重要）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01A4651C-2318-8D5A-5B31-084450FA8D96}"/>
              </a:ext>
            </a:extLst>
          </p:cNvPr>
          <p:cNvSpPr txBox="1">
            <a:spLocks/>
          </p:cNvSpPr>
          <p:nvPr/>
        </p:nvSpPr>
        <p:spPr>
          <a:xfrm>
            <a:off x="265938" y="202630"/>
            <a:ext cx="8420862" cy="63408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633046" rtl="0" eaLnBrk="1" latinLnBrk="0" hangingPunct="1">
              <a:spcBef>
                <a:spcPct val="0"/>
              </a:spcBef>
              <a:buNone/>
              <a:defRPr kumimoji="1" sz="2700" kern="1200"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j-cs"/>
              </a:defRPr>
            </a:lvl1pPr>
          </a:lstStyle>
          <a:p>
            <a:r>
              <a:rPr kumimoji="1" lang="ja-JP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児童生徒の自殺関連行動を発見した際の初動対応　つづき②</a:t>
            </a:r>
            <a:endParaRPr lang="ja-JP" altLang="en-US" sz="2400" dirty="0"/>
          </a:p>
        </p:txBody>
      </p:sp>
      <p:sp>
        <p:nvSpPr>
          <p:cNvPr id="3" name="スライド番号プレースホルダー 4">
            <a:extLst>
              <a:ext uri="{FF2B5EF4-FFF2-40B4-BE49-F238E27FC236}">
                <a16:creationId xmlns:a16="http://schemas.microsoft.com/office/drawing/2014/main" id="{3A179C06-4C05-61C0-03DD-7CB6E11F9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74904" y="6453337"/>
            <a:ext cx="2133600" cy="365125"/>
          </a:xfrm>
        </p:spPr>
        <p:txBody>
          <a:bodyPr/>
          <a:lstStyle/>
          <a:p>
            <a:fld id="{C026F011-1D1E-4A20-8193-E3E01D574FB1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9631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2_JSCPテンプレー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Dデジタル教科書体">
      <a:majorFont>
        <a:latin typeface="UD デジタル 教科書体 NK-R"/>
        <a:ea typeface="UD デジタル 教科書体 NK-R"/>
        <a:cs typeface=""/>
      </a:majorFont>
      <a:minorFont>
        <a:latin typeface="UD デジタル 教科書体 NK-R"/>
        <a:ea typeface="UD デジタル 教科書体 NK-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rgbClr val="50B8C0"/>
          </a:solidFill>
        </a:ln>
      </a:spPr>
      <a:bodyPr rtlCol="0" anchor="ctr"/>
      <a:lstStyle>
        <a:defPPr algn="ctr">
          <a:lnSpc>
            <a:spcPts val="2200"/>
          </a:lnSpc>
          <a:defRPr sz="2000" dirty="0">
            <a:solidFill>
              <a:srgbClr val="50B8C0"/>
            </a:solidFill>
            <a:latin typeface="+mn-ea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rgbClr val="50B8C0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 anchor="ctr">
        <a:spAutoFit/>
      </a:bodyPr>
      <a:lstStyle>
        <a:defPPr algn="l">
          <a:defRPr kumimoji="1" sz="2000" dirty="0" smtClean="0">
            <a:solidFill>
              <a:schemeClr val="tx1">
                <a:lumMod val="75000"/>
                <a:lumOff val="25000"/>
              </a:schemeClr>
            </a:solidFill>
            <a:latin typeface="+mn-ea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ppt/theme/theme2.xml><?xml version="1.0" encoding="utf-8"?>
<a:theme xmlns:a="http://schemas.openxmlformats.org/drawingml/2006/main" name="1_JSCPテンプレー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Dデジタル教科書体">
      <a:majorFont>
        <a:latin typeface="UD デジタル 教科書体 NK-R"/>
        <a:ea typeface="UD デジタル 教科書体 NK-R"/>
        <a:cs typeface=""/>
      </a:majorFont>
      <a:minorFont>
        <a:latin typeface="UD デジタル 教科書体 NK-R"/>
        <a:ea typeface="UD デジタル 教科書体 NK-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rgbClr val="50B8C0"/>
          </a:solidFill>
        </a:ln>
      </a:spPr>
      <a:bodyPr rtlCol="0" anchor="ctr"/>
      <a:lstStyle>
        <a:defPPr algn="ctr">
          <a:lnSpc>
            <a:spcPts val="2200"/>
          </a:lnSpc>
          <a:defRPr sz="2000" dirty="0">
            <a:solidFill>
              <a:srgbClr val="50B8C0"/>
            </a:solidFill>
            <a:latin typeface="+mn-ea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rgbClr val="50B8C0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 anchor="ctr">
        <a:spAutoFit/>
      </a:bodyPr>
      <a:lstStyle>
        <a:defPPr algn="l">
          <a:defRPr kumimoji="1" sz="2000" dirty="0" smtClean="0">
            <a:solidFill>
              <a:schemeClr val="tx1">
                <a:lumMod val="75000"/>
                <a:lumOff val="25000"/>
              </a:schemeClr>
            </a:solidFill>
            <a:latin typeface="+mn-ea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ppt/theme/theme3.xml><?xml version="1.0" encoding="utf-8"?>
<a:theme xmlns:a="http://schemas.openxmlformats.org/drawingml/2006/main" name="JSCPテンプレー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Dデジタル教科書体">
      <a:majorFont>
        <a:latin typeface="UD デジタル 教科書体 NK-R"/>
        <a:ea typeface="UD デジタル 教科書体 NK-R"/>
        <a:cs typeface=""/>
      </a:majorFont>
      <a:minorFont>
        <a:latin typeface="UD デジタル 教科書体 NK-R"/>
        <a:ea typeface="UD デジタル 教科書体 NK-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rgbClr val="50B8C0"/>
          </a:solidFill>
        </a:ln>
      </a:spPr>
      <a:bodyPr rtlCol="0" anchor="ctr"/>
      <a:lstStyle>
        <a:defPPr algn="ctr">
          <a:lnSpc>
            <a:spcPts val="2200"/>
          </a:lnSpc>
          <a:defRPr sz="2000" dirty="0">
            <a:solidFill>
              <a:srgbClr val="50B8C0"/>
            </a:solidFill>
            <a:latin typeface="+mn-ea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rgbClr val="50B8C0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 anchor="ctr">
        <a:spAutoFit/>
      </a:bodyPr>
      <a:lstStyle>
        <a:defPPr algn="l">
          <a:defRPr kumimoji="1" sz="2000" dirty="0" smtClean="0">
            <a:solidFill>
              <a:schemeClr val="tx1">
                <a:lumMod val="75000"/>
                <a:lumOff val="25000"/>
              </a:schemeClr>
            </a:solidFill>
            <a:latin typeface="+mn-ea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5339F88AF049A45B3DC5BFAB257AEA9" ma:contentTypeVersion="15" ma:contentTypeDescription="新しいドキュメントを作成します。" ma:contentTypeScope="" ma:versionID="dad4f7558bd6b89fa59cf7a4ce045cd6">
  <xsd:schema xmlns:xsd="http://www.w3.org/2001/XMLSchema" xmlns:xs="http://www.w3.org/2001/XMLSchema" xmlns:p="http://schemas.microsoft.com/office/2006/metadata/properties" xmlns:ns3="24934748-d9c1-43e7-873a-8dadb8d58243" xmlns:ns4="b0f6aca0-8502-4a3a-97fa-3152c6808097" targetNamespace="http://schemas.microsoft.com/office/2006/metadata/properties" ma:root="true" ma:fieldsID="cc619e52ef4474fce08608a81e4120c8" ns3:_="" ns4:_="">
    <xsd:import namespace="24934748-d9c1-43e7-873a-8dadb8d58243"/>
    <xsd:import namespace="b0f6aca0-8502-4a3a-97fa-3152c680809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934748-d9c1-43e7-873a-8dadb8d582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f6aca0-8502-4a3a-97fa-3152c680809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4934748-d9c1-43e7-873a-8dadb8d5824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E2193F9-ABF6-42AF-B017-0AA35867FA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934748-d9c1-43e7-873a-8dadb8d58243"/>
    <ds:schemaRef ds:uri="b0f6aca0-8502-4a3a-97fa-3152c68080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4AEE857-99A5-4FE7-B50A-13F9858119D1}">
  <ds:schemaRefs>
    <ds:schemaRef ds:uri="b0f6aca0-8502-4a3a-97fa-3152c6808097"/>
    <ds:schemaRef ds:uri="http://purl.org/dc/elements/1.1/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openxmlformats.org/package/2006/metadata/core-properties"/>
    <ds:schemaRef ds:uri="24934748-d9c1-43e7-873a-8dadb8d58243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F4B3CC1-8F72-41C3-AFF3-0BFE3271EB26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1369a77-dfbc-4f7e-88e0-b4e95c92e63e}" enabled="0" method="" siteId="{51369a77-dfbc-4f7e-88e0-b4e95c92e63e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7333</TotalTime>
  <Words>1208</Words>
  <Application>Microsoft Office PowerPoint</Application>
  <PresentationFormat>画面に合わせる (4:3)</PresentationFormat>
  <Paragraphs>157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4</vt:i4>
      </vt:variant>
    </vt:vector>
  </HeadingPairs>
  <TitlesOfParts>
    <vt:vector size="13" baseType="lpstr">
      <vt:lpstr>BIZ UDゴシック</vt:lpstr>
      <vt:lpstr>BIZ UD明朝 Medium</vt:lpstr>
      <vt:lpstr>UD デジタル 教科書体 N-B</vt:lpstr>
      <vt:lpstr>UD デジタル 教科書体 NK-R</vt:lpstr>
      <vt:lpstr>游ゴシック</vt:lpstr>
      <vt:lpstr>Arial</vt:lpstr>
      <vt:lpstr>2_JSCPテンプレート</vt:lpstr>
      <vt:lpstr>1_JSCPテンプレート</vt:lpstr>
      <vt:lpstr>JSCPテンプレート</vt:lpstr>
      <vt:lpstr>学校における児童生徒の自殺関連行動発見時のチームとしての対応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生水 裕美</dc:creator>
  <cp:lastModifiedBy>松田 芳明</cp:lastModifiedBy>
  <cp:revision>118</cp:revision>
  <cp:lastPrinted>2024-04-12T02:24:58Z</cp:lastPrinted>
  <dcterms:created xsi:type="dcterms:W3CDTF">2023-02-14T01:53:36Z</dcterms:created>
  <dcterms:modified xsi:type="dcterms:W3CDTF">2025-04-17T07:28:09Z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0x010100C5339F88AF049A45B3DC5BFAB257AEA9</vt:lpwstr>
  </property>
</Properties>
</file>