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6" r:id="rId4"/>
    <p:sldMasterId id="2147483724" r:id="rId5"/>
    <p:sldMasterId id="2147483721" r:id="rId6"/>
  </p:sldMasterIdLst>
  <p:notesMasterIdLst>
    <p:notesMasterId r:id="rId18"/>
  </p:notesMasterIdLst>
  <p:handoutMasterIdLst>
    <p:handoutMasterId r:id="rId19"/>
  </p:handoutMasterIdLst>
  <p:sldIdLst>
    <p:sldId id="4738" r:id="rId7"/>
    <p:sldId id="4755" r:id="rId8"/>
    <p:sldId id="897" r:id="rId9"/>
    <p:sldId id="4776" r:id="rId10"/>
    <p:sldId id="4775" r:id="rId11"/>
    <p:sldId id="4785" r:id="rId12"/>
    <p:sldId id="4777" r:id="rId13"/>
    <p:sldId id="4779" r:id="rId14"/>
    <p:sldId id="2147480197" r:id="rId15"/>
    <p:sldId id="2147480205" r:id="rId16"/>
    <p:sldId id="2147480166" r:id="rId17"/>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55BC09-4313-2038-EF1F-590064EBA8F1}" name="菅沼 舞" initials="菅沼" userId="S::suganuma@jscp.or.jp::babd8382-b282-410a-ab4f-dd9e9b0dec05" providerId="AD"/>
  <p188:author id="{86F8AEE2-CD90-BFD8-E778-771D24773458}" name="松田 芳明" initials="芳松" userId="S::matsuda.yoshiaki@jscp.or.jp::9969eb2e-458a-4832-a876-7bf944cac8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FFFFCC"/>
    <a:srgbClr val="FF9933"/>
    <a:srgbClr val="00CC99"/>
    <a:srgbClr val="33CCFF"/>
    <a:srgbClr val="00FFFF"/>
    <a:srgbClr val="FFCC99"/>
    <a:srgbClr val="39E77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5026" autoAdjust="0"/>
  </p:normalViewPr>
  <p:slideViewPr>
    <p:cSldViewPr snapToGrid="0">
      <p:cViewPr varScale="1">
        <p:scale>
          <a:sx n="79" d="100"/>
          <a:sy n="79" d="100"/>
        </p:scale>
        <p:origin x="1200" y="67"/>
      </p:cViewPr>
      <p:guideLst/>
    </p:cSldViewPr>
  </p:slideViewPr>
  <p:notesTextViewPr>
    <p:cViewPr>
      <p:scale>
        <a:sx n="3" d="2"/>
        <a:sy n="3" d="2"/>
      </p:scale>
      <p:origin x="0" y="0"/>
    </p:cViewPr>
  </p:notesTextViewPr>
  <p:sorterViewPr>
    <p:cViewPr>
      <p:scale>
        <a:sx n="200" d="100"/>
        <a:sy n="200" d="100"/>
      </p:scale>
      <p:origin x="0" y="-22212"/>
    </p:cViewPr>
  </p:sorterViewPr>
  <p:notesViewPr>
    <p:cSldViewPr snapToGrid="0" showGuides="1">
      <p:cViewPr varScale="1">
        <p:scale>
          <a:sx n="73" d="100"/>
          <a:sy n="73" d="100"/>
        </p:scale>
        <p:origin x="4013"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CE1C326-349F-71B4-1728-B6D4B5A60D91}"/>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CF09944-2FC8-DAB8-8971-F6C95E1E9F53}"/>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2C732692-4D1C-477A-81AC-2EE7ED9ECEBC}" type="datetimeFigureOut">
              <a:rPr kumimoji="1" lang="ja-JP" altLang="en-US" smtClean="0"/>
              <a:t>2025/7/22</a:t>
            </a:fld>
            <a:endParaRPr kumimoji="1" lang="ja-JP" altLang="en-US"/>
          </a:p>
        </p:txBody>
      </p:sp>
      <p:sp>
        <p:nvSpPr>
          <p:cNvPr id="4" name="フッター プレースホルダー 3">
            <a:extLst>
              <a:ext uri="{FF2B5EF4-FFF2-40B4-BE49-F238E27FC236}">
                <a16:creationId xmlns:a16="http://schemas.microsoft.com/office/drawing/2014/main" id="{0F85D6C3-6866-B789-F998-FC7A868F2C7C}"/>
              </a:ext>
            </a:extLst>
          </p:cNvPr>
          <p:cNvSpPr>
            <a:spLocks noGrp="1"/>
          </p:cNvSpPr>
          <p:nvPr>
            <p:ph type="ftr" sz="quarter" idx="2"/>
          </p:nvPr>
        </p:nvSpPr>
        <p:spPr>
          <a:xfrm>
            <a:off x="0" y="9720263"/>
            <a:ext cx="3078163" cy="51276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28146A9-E015-4123-0E3D-B41A9463C6C9}"/>
              </a:ext>
            </a:extLst>
          </p:cNvPr>
          <p:cNvSpPr>
            <a:spLocks noGrp="1"/>
          </p:cNvSpPr>
          <p:nvPr>
            <p:ph type="sldNum" sz="quarter" idx="3"/>
          </p:nvPr>
        </p:nvSpPr>
        <p:spPr>
          <a:xfrm>
            <a:off x="4022725" y="9720263"/>
            <a:ext cx="3078163" cy="512762"/>
          </a:xfrm>
          <a:prstGeom prst="rect">
            <a:avLst/>
          </a:prstGeom>
        </p:spPr>
        <p:txBody>
          <a:bodyPr vert="horz" lIns="91440" tIns="45720" rIns="91440" bIns="45720" rtlCol="0" anchor="b"/>
          <a:lstStyle>
            <a:lvl1pPr algn="r">
              <a:defRPr sz="1200"/>
            </a:lvl1pPr>
          </a:lstStyle>
          <a:p>
            <a:fld id="{59AF1D7A-B948-4F38-A16D-561A9572CB2D}" type="slidenum">
              <a:rPr kumimoji="1" lang="ja-JP" altLang="en-US" smtClean="0"/>
              <a:t>‹#›</a:t>
            </a:fld>
            <a:endParaRPr kumimoji="1" lang="ja-JP" altLang="en-US"/>
          </a:p>
        </p:txBody>
      </p:sp>
    </p:spTree>
    <p:extLst>
      <p:ext uri="{BB962C8B-B14F-4D97-AF65-F5344CB8AC3E}">
        <p14:creationId xmlns:p14="http://schemas.microsoft.com/office/powerpoint/2010/main" val="112212393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A12FC802-A218-4FB3-9B1D-ED8101AF4219}" type="datetimeFigureOut">
              <a:rPr kumimoji="1" lang="ja-JP" altLang="en-US" smtClean="0"/>
              <a:t>2025/7/22</a:t>
            </a:fld>
            <a:endParaRPr kumimoji="1" lang="ja-JP" altLang="en-US"/>
          </a:p>
        </p:txBody>
      </p:sp>
      <p:sp>
        <p:nvSpPr>
          <p:cNvPr id="4" name="スライド イメージ プレースホルダー 3"/>
          <p:cNvSpPr>
            <a:spLocks noGrp="1" noRot="1" noChangeAspect="1"/>
          </p:cNvSpPr>
          <p:nvPr>
            <p:ph type="sldImg" idx="2"/>
          </p:nvPr>
        </p:nvSpPr>
        <p:spPr>
          <a:xfrm>
            <a:off x="1406119" y="639447"/>
            <a:ext cx="4289288" cy="3216966"/>
          </a:xfrm>
          <a:prstGeom prst="rect">
            <a:avLst/>
          </a:prstGeom>
          <a:noFill/>
          <a:ln w="12700">
            <a:solidFill>
              <a:prstClr val="black"/>
            </a:solidFill>
          </a:ln>
        </p:spPr>
        <p:txBody>
          <a:bodyPr vert="horz" lIns="99057" tIns="49528" rIns="99057" bIns="49528" rtlCol="0" anchor="ctr"/>
          <a:lstStyle/>
          <a:p>
            <a:endParaRPr lang="ja-JP" altLang="en-US"/>
          </a:p>
        </p:txBody>
      </p:sp>
      <p:sp>
        <p:nvSpPr>
          <p:cNvPr id="5" name="ノート プレースホルダー 4"/>
          <p:cNvSpPr>
            <a:spLocks noGrp="1"/>
          </p:cNvSpPr>
          <p:nvPr>
            <p:ph type="body" sz="quarter" idx="3"/>
          </p:nvPr>
        </p:nvSpPr>
        <p:spPr>
          <a:xfrm>
            <a:off x="710248" y="4088674"/>
            <a:ext cx="5681980" cy="5408023"/>
          </a:xfrm>
          <a:prstGeom prst="rect">
            <a:avLst/>
          </a:prstGeom>
        </p:spPr>
        <p:txBody>
          <a:bodyPr vert="horz" lIns="99057" tIns="49528" rIns="99057" bIns="495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A9E238EE-05F2-40C0-9BD7-93123F2990C9}" type="slidenum">
              <a:rPr kumimoji="1" lang="ja-JP" altLang="en-US" smtClean="0"/>
              <a:t>‹#›</a:t>
            </a:fld>
            <a:endParaRPr kumimoji="1" lang="ja-JP" altLang="en-US"/>
          </a:p>
        </p:txBody>
      </p:sp>
    </p:spTree>
    <p:extLst>
      <p:ext uri="{BB962C8B-B14F-4D97-AF65-F5344CB8AC3E}">
        <p14:creationId xmlns:p14="http://schemas.microsoft.com/office/powerpoint/2010/main" val="3277013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3" userDrawn="1">
          <p15:clr>
            <a:srgbClr val="F26B43"/>
          </p15:clr>
        </p15:guide>
        <p15:guide id="2" pos="223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2400" y="649288"/>
            <a:ext cx="4289425" cy="3216275"/>
          </a:xfrm>
        </p:spPr>
      </p:sp>
      <p:sp>
        <p:nvSpPr>
          <p:cNvPr id="3" name="ノート プレースホルダー 2"/>
          <p:cNvSpPr>
            <a:spLocks noGrp="1"/>
          </p:cNvSpPr>
          <p:nvPr>
            <p:ph type="body" idx="1"/>
          </p:nvPr>
        </p:nvSpPr>
        <p:spPr/>
        <p:txBody>
          <a:bodyPr/>
          <a:lstStyle/>
          <a:p>
            <a:r>
              <a:rPr kumimoji="1" lang="ja-JP" altLang="en-US" dirty="0"/>
              <a:t>ここからのセクションでは、学校における　児童生徒の　自殺関連行動発見時　の対応　について　見ていきましょう。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5956B0C1-2C1D-4B9E-A829-A8B0C45D2256}" type="slidenum">
              <a:rPr lang="ja-JP" altLang="en-US" smtClean="0"/>
              <a:pPr/>
              <a:t>0</a:t>
            </a:fld>
            <a:endParaRPr lang="ja-JP" altLang="en-US" dirty="0"/>
          </a:p>
        </p:txBody>
      </p:sp>
    </p:spTree>
    <p:extLst>
      <p:ext uri="{BB962C8B-B14F-4D97-AF65-F5344CB8AC3E}">
        <p14:creationId xmlns:p14="http://schemas.microsoft.com/office/powerpoint/2010/main" val="329096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ます、学校では、</a:t>
            </a:r>
            <a:r>
              <a:rPr lang="ja-JP" altLang="en-US" sz="1800" dirty="0">
                <a:effectLst/>
                <a:latin typeface="Meiryo UI" panose="020B0604030504040204" pitchFamily="50" charset="-128"/>
                <a:ea typeface="Meiryo UI" panose="020B0604030504040204" pitchFamily="50" charset="-128"/>
              </a:rPr>
              <a:t>児童生徒の　自殺関連行動を発見した場合　を想定</a:t>
            </a:r>
            <a:r>
              <a:rPr kumimoji="1" lang="ja-JP" altLang="en-US" dirty="0"/>
              <a:t>して、マニュアルやフロー図などをもっているのでしょうか。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文部科学省が、「児童生徒の自殺予防に関する調査研究協力者会議」名にて、平成</a:t>
            </a:r>
            <a:r>
              <a:rPr kumimoji="1" lang="en-US" altLang="ja-JP" dirty="0"/>
              <a:t>21</a:t>
            </a:r>
            <a:r>
              <a:rPr kumimoji="1" lang="ja-JP" altLang="en-US" dirty="0"/>
              <a:t>年</a:t>
            </a:r>
            <a:r>
              <a:rPr kumimoji="1" lang="en-US" altLang="ja-JP" dirty="0"/>
              <a:t>3</a:t>
            </a:r>
            <a:r>
              <a:rPr kumimoji="1" lang="ja-JP" altLang="en-US" dirty="0"/>
              <a:t>月</a:t>
            </a:r>
            <a:r>
              <a:rPr kumimoji="1" lang="en-US" altLang="ja-JP" dirty="0"/>
              <a:t>27</a:t>
            </a:r>
            <a:r>
              <a:rPr kumimoji="1" lang="ja-JP" altLang="en-US" dirty="0"/>
              <a:t>日付で、</a:t>
            </a:r>
            <a:endParaRPr kumimoji="1" lang="en-US" altLang="ja-JP" dirty="0"/>
          </a:p>
          <a:p>
            <a:r>
              <a:rPr kumimoji="1" lang="ja-JP" altLang="en-US" dirty="0"/>
              <a:t>平成</a:t>
            </a:r>
            <a:r>
              <a:rPr kumimoji="1" lang="en-US" altLang="ja-JP" dirty="0"/>
              <a:t>18</a:t>
            </a:r>
            <a:r>
              <a:rPr kumimoji="1" lang="ja-JP" altLang="en-US" dirty="0"/>
              <a:t>年</a:t>
            </a:r>
            <a:r>
              <a:rPr kumimoji="1" lang="en-US" altLang="ja-JP" dirty="0"/>
              <a:t>6</a:t>
            </a:r>
            <a:r>
              <a:rPr kumimoji="1" lang="ja-JP" altLang="en-US" dirty="0"/>
              <a:t>月に成立した自殺対策基本法等の趣旨を踏まえ、「教師が知っておきたい子どもの自殺予防」のマニュアルを作成・発行しています。</a:t>
            </a:r>
            <a:endParaRPr kumimoji="1" lang="en-US" altLang="ja-JP" dirty="0"/>
          </a:p>
          <a:p>
            <a:r>
              <a:rPr kumimoji="1" lang="ja-JP" altLang="en-US" dirty="0"/>
              <a:t>その中で、第</a:t>
            </a:r>
            <a:r>
              <a:rPr kumimoji="1" lang="en-US" altLang="ja-JP" dirty="0"/>
              <a:t>3</a:t>
            </a:r>
            <a:r>
              <a:rPr kumimoji="1" lang="ja-JP" altLang="en-US" dirty="0"/>
              <a:t>章「自殺予防のための校内体制」のところで、</a:t>
            </a:r>
            <a:endParaRPr kumimoji="1" lang="en-US" altLang="ja-JP" dirty="0"/>
          </a:p>
          <a:p>
            <a:r>
              <a:rPr kumimoji="1" lang="ja-JP" altLang="en-US" dirty="0"/>
              <a:t>校内の体制だけでなく、自殺の危機が高まった際の対応フローを掲載しております。</a:t>
            </a:r>
            <a:endParaRPr kumimoji="1" lang="en-US" altLang="ja-JP" dirty="0"/>
          </a:p>
          <a:p>
            <a:r>
              <a:rPr kumimoji="1" lang="ja-JP" altLang="en-US" dirty="0"/>
              <a:t>また、第</a:t>
            </a:r>
            <a:r>
              <a:rPr kumimoji="1" lang="en-US" altLang="ja-JP" dirty="0"/>
              <a:t>4</a:t>
            </a:r>
            <a:r>
              <a:rPr kumimoji="1" lang="ja-JP" altLang="en-US" dirty="0"/>
              <a:t>章「自殺予防のための校外における連携」において、</a:t>
            </a:r>
            <a:endParaRPr kumimoji="1" lang="en-US" altLang="ja-JP" dirty="0"/>
          </a:p>
          <a:p>
            <a:r>
              <a:rPr kumimoji="1" lang="ja-JP" altLang="en-US" dirty="0"/>
              <a:t>学校、家庭、医療機関、さらには地域との連携について、記載されています。</a:t>
            </a:r>
            <a:endParaRPr kumimoji="1" lang="en-US" altLang="ja-JP" dirty="0"/>
          </a:p>
          <a:p>
            <a:r>
              <a:rPr kumimoji="1" lang="ja-JP" altLang="en-US" dirty="0"/>
              <a:t>ただ、残念ですが、具体的な首長部局の自殺対策関連機関との具体的な連携については、述べられてはいません。</a:t>
            </a:r>
            <a:endParaRPr kumimoji="1" lang="en-US" altLang="ja-JP" dirty="0"/>
          </a:p>
        </p:txBody>
      </p:sp>
      <p:sp>
        <p:nvSpPr>
          <p:cNvPr id="4" name="スライド番号プレースホルダー 3"/>
          <p:cNvSpPr>
            <a:spLocks noGrp="1"/>
          </p:cNvSpPr>
          <p:nvPr>
            <p:ph type="sldNum" sz="quarter" idx="5"/>
          </p:nvPr>
        </p:nvSpPr>
        <p:spPr/>
        <p:txBody>
          <a:bodyPr/>
          <a:lstStyle/>
          <a:p>
            <a:fld id="{A9E238EE-05F2-40C0-9BD7-93123F2990C9}" type="slidenum">
              <a:rPr kumimoji="1" lang="ja-JP" altLang="en-US" smtClean="0"/>
              <a:t>1</a:t>
            </a:fld>
            <a:endParaRPr kumimoji="1" lang="ja-JP" altLang="en-US"/>
          </a:p>
        </p:txBody>
      </p:sp>
    </p:spTree>
    <p:extLst>
      <p:ext uri="{BB962C8B-B14F-4D97-AF65-F5344CB8AC3E}">
        <p14:creationId xmlns:p14="http://schemas.microsoft.com/office/powerpoint/2010/main" val="391221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生徒指導提要　、第</a:t>
            </a:r>
            <a:r>
              <a:rPr kumimoji="1" lang="en-US" altLang="ja-JP" dirty="0"/>
              <a:t>8</a:t>
            </a:r>
            <a:r>
              <a:rPr kumimoji="1" lang="ja-JP" altLang="en-US" dirty="0"/>
              <a:t>章の　「自殺予防に　関する内容」　についての　目次です。</a:t>
            </a:r>
            <a:endParaRPr kumimoji="1" lang="en-US" altLang="ja-JP" dirty="0"/>
          </a:p>
          <a:p>
            <a:r>
              <a:rPr kumimoji="1" lang="ja-JP" altLang="en-US" dirty="0"/>
              <a:t>自殺予防教育を　進める上での、大切な視点が　示されています。</a:t>
            </a:r>
          </a:p>
          <a:p>
            <a:r>
              <a:rPr kumimoji="1" lang="ja-JP" altLang="en-US" dirty="0"/>
              <a:t>ともすると、「自殺」という言葉から、「不安を感じられる方も　いるかもしれません」など、懐疑的な方も多いのは否めません。</a:t>
            </a:r>
          </a:p>
          <a:p>
            <a:endParaRPr kumimoji="1" lang="en-US" altLang="ja-JP" dirty="0"/>
          </a:p>
          <a:p>
            <a:r>
              <a:rPr kumimoji="1" lang="ja-JP" altLang="en-US" dirty="0"/>
              <a:t>しかし、先ほども述べましたが、希死念慮をもつ、たくさんの　児童生徒が居ることを前提に、自殺予防教育を進めることは、法令でも定められていることです。</a:t>
            </a:r>
            <a:endParaRPr kumimoji="1" lang="en-US" altLang="ja-JP" dirty="0"/>
          </a:p>
          <a:p>
            <a:r>
              <a:rPr kumimoji="1" lang="ja-JP" altLang="en-US" dirty="0"/>
              <a:t>学校組織全体で、共通理解し、意図的・計画的に取り組んでいくことが大切です</a:t>
            </a:r>
          </a:p>
        </p:txBody>
      </p:sp>
      <p:sp>
        <p:nvSpPr>
          <p:cNvPr id="4" name="スライド番号プレースホルダー 3"/>
          <p:cNvSpPr>
            <a:spLocks noGrp="1"/>
          </p:cNvSpPr>
          <p:nvPr>
            <p:ph type="sldNum" sz="quarter" idx="5"/>
          </p:nvPr>
        </p:nvSpPr>
        <p:spPr/>
        <p:txBody>
          <a:bodyPr/>
          <a:lstStyle/>
          <a:p>
            <a:fld id="{A9E238EE-05F2-40C0-9BD7-93123F2990C9}" type="slidenum">
              <a:rPr kumimoji="1" lang="ja-JP" altLang="en-US" smtClean="0"/>
              <a:t>2</a:t>
            </a:fld>
            <a:endParaRPr kumimoji="1" lang="ja-JP" altLang="en-US"/>
          </a:p>
        </p:txBody>
      </p:sp>
    </p:spTree>
    <p:extLst>
      <p:ext uri="{BB962C8B-B14F-4D97-AF65-F5344CB8AC3E}">
        <p14:creationId xmlns:p14="http://schemas.microsoft.com/office/powerpoint/2010/main" val="75422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生徒指導提要～解説編</a:t>
            </a:r>
            <a:r>
              <a:rPr kumimoji="1" lang="en-US" altLang="ja-JP" dirty="0"/>
              <a:t>』</a:t>
            </a:r>
            <a:r>
              <a:rPr kumimoji="1" lang="ja-JP" altLang="en-US" dirty="0"/>
              <a:t>　でもお示しした　東京都教育委員会による図です。</a:t>
            </a:r>
            <a:endParaRPr kumimoji="1" lang="en-US" altLang="ja-JP" dirty="0"/>
          </a:p>
          <a:p>
            <a:endParaRPr kumimoji="1" lang="ja-JP" altLang="en-US" dirty="0"/>
          </a:p>
          <a:p>
            <a:r>
              <a:rPr kumimoji="1" lang="ja-JP" altLang="en-US" dirty="0"/>
              <a:t>この</a:t>
            </a:r>
            <a:r>
              <a:rPr kumimoji="1" lang="en-US" altLang="ja-JP" dirty="0"/>
              <a:t>『</a:t>
            </a:r>
            <a:r>
              <a:rPr kumimoji="1" lang="ja-JP" altLang="en-US" dirty="0"/>
              <a:t>生徒指導提要～チームビルド編</a:t>
            </a:r>
            <a:r>
              <a:rPr kumimoji="1" lang="en-US" altLang="ja-JP" dirty="0"/>
              <a:t>』</a:t>
            </a:r>
            <a:r>
              <a:rPr kumimoji="1" lang="ja-JP" altLang="en-US" dirty="0"/>
              <a:t>では、</a:t>
            </a:r>
            <a:r>
              <a:rPr kumimoji="1" lang="en-US" altLang="ja-JP" dirty="0"/>
              <a:t>『</a:t>
            </a:r>
            <a:r>
              <a:rPr kumimoji="1" lang="ja-JP" altLang="en-US" dirty="0"/>
              <a:t>困難課題対応的　生徒指導</a:t>
            </a:r>
            <a:r>
              <a:rPr kumimoji="1" lang="en-US" altLang="ja-JP" dirty="0"/>
              <a:t>』</a:t>
            </a:r>
            <a:r>
              <a:rPr kumimoji="1" lang="ja-JP" altLang="en-US" dirty="0"/>
              <a:t>　に焦点を置き、</a:t>
            </a:r>
            <a:endParaRPr kumimoji="1" lang="en-US" altLang="ja-JP" dirty="0"/>
          </a:p>
          <a:p>
            <a:r>
              <a:rPr kumimoji="1" lang="ja-JP" altLang="en-US" dirty="0"/>
              <a:t>学校として　具体的に、どの様に　チームとして　対応して　いくのか　について　解説をしていきます。</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9E238EE-05F2-40C0-9BD7-93123F2990C9}" type="slidenum">
              <a:rPr kumimoji="1" lang="ja-JP" altLang="en-US" smtClean="0"/>
              <a:t>3</a:t>
            </a:fld>
            <a:endParaRPr kumimoji="1" lang="ja-JP" altLang="en-US"/>
          </a:p>
        </p:txBody>
      </p:sp>
    </p:spTree>
    <p:extLst>
      <p:ext uri="{BB962C8B-B14F-4D97-AF65-F5344CB8AC3E}">
        <p14:creationId xmlns:p14="http://schemas.microsoft.com/office/powerpoint/2010/main" val="216429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図を、もう少し　詳しく、学校の対応と　取組例を確認します。</a:t>
            </a:r>
            <a:endParaRPr kumimoji="1" lang="en-US" altLang="ja-JP" dirty="0"/>
          </a:p>
          <a:p>
            <a:endParaRPr kumimoji="1" lang="en-US" altLang="ja-JP" dirty="0"/>
          </a:p>
          <a:p>
            <a:r>
              <a:rPr kumimoji="1" lang="ja-JP" altLang="en-US" dirty="0"/>
              <a:t>ここで、赤文字と青文字の　２つのチームがあります。</a:t>
            </a:r>
            <a:endParaRPr kumimoji="1" lang="en-US" altLang="ja-JP" dirty="0"/>
          </a:p>
          <a:p>
            <a:r>
              <a:rPr kumimoji="1" lang="ja-JP" altLang="en-US" dirty="0"/>
              <a:t>「校内連携型　危機対応チーム」　と　「ネットワーク型　緊急支援チーム」　の　２つのチーム　になります。</a:t>
            </a:r>
            <a:endParaRPr kumimoji="1" lang="en-US" altLang="ja-JP" dirty="0"/>
          </a:p>
          <a:p>
            <a:pPr marL="0" algn="l" rtl="0" eaLnBrk="1" fontAlgn="t" latinLnBrk="0" hangingPunct="1">
              <a:spcBef>
                <a:spcPts val="0"/>
              </a:spcBef>
              <a:spcAft>
                <a:spcPts val="0"/>
              </a:spcAft>
            </a:pPr>
            <a:r>
              <a:rPr kumimoji="1" lang="ja-JP" altLang="en-US" sz="1800" b="1" i="0" u="none" strike="noStrike" kern="1200" dirty="0">
                <a:solidFill>
                  <a:srgbClr val="C00000"/>
                </a:solidFill>
                <a:effectLst/>
                <a:latin typeface="UD デジタル 教科書体 NP-R" panose="02020400000000000000" pitchFamily="18" charset="-128"/>
                <a:ea typeface="UD デジタル 教科書体 NP-R" panose="02020400000000000000" pitchFamily="18" charset="-128"/>
              </a:rPr>
              <a:t>「</a:t>
            </a:r>
            <a:r>
              <a:rPr kumimoji="1" lang="ja-JP" altLang="ja-JP" sz="1800" b="1" i="0" u="none" strike="noStrike" kern="1200" dirty="0">
                <a:solidFill>
                  <a:srgbClr val="C00000"/>
                </a:solidFill>
                <a:effectLst/>
                <a:latin typeface="UD デジタル 教科書体 NP-R" panose="02020400000000000000" pitchFamily="18" charset="-128"/>
                <a:ea typeface="UD デジタル 教科書体 NP-R" panose="02020400000000000000" pitchFamily="18" charset="-128"/>
              </a:rPr>
              <a:t>校内連携型</a:t>
            </a:r>
            <a:r>
              <a:rPr kumimoji="1" lang="ja-JP" altLang="en-US" sz="1800" b="1" i="0" u="none" strike="noStrike" kern="1200" dirty="0">
                <a:solidFill>
                  <a:srgbClr val="C00000"/>
                </a:solidFill>
                <a:effectLst/>
                <a:latin typeface="UD デジタル 教科書体 NP-R" panose="02020400000000000000" pitchFamily="18" charset="-128"/>
                <a:ea typeface="UD デジタル 教科書体 NP-R" panose="02020400000000000000" pitchFamily="18" charset="-128"/>
              </a:rPr>
              <a:t>　</a:t>
            </a:r>
            <a:r>
              <a:rPr kumimoji="1" lang="ja-JP" altLang="ja-JP" sz="1800" b="1" i="0" u="none" strike="noStrike" kern="1200" dirty="0">
                <a:solidFill>
                  <a:srgbClr val="C00000"/>
                </a:solidFill>
                <a:effectLst/>
                <a:latin typeface="UD デジタル 教科書体 NP-R" panose="02020400000000000000" pitchFamily="18" charset="-128"/>
                <a:ea typeface="UD デジタル 教科書体 NP-R" panose="02020400000000000000" pitchFamily="18" charset="-128"/>
              </a:rPr>
              <a:t>危機対応チーム</a:t>
            </a:r>
            <a:r>
              <a:rPr kumimoji="1" lang="ja-JP" altLang="en-US" sz="1800" b="1" i="0" u="none" strike="noStrike" kern="1200" dirty="0">
                <a:solidFill>
                  <a:srgbClr val="C00000"/>
                </a:solidFill>
                <a:effectLst/>
                <a:latin typeface="UD デジタル 教科書体 NP-R" panose="02020400000000000000" pitchFamily="18" charset="-128"/>
                <a:ea typeface="UD デジタル 教科書体 NP-R" panose="02020400000000000000" pitchFamily="18" charset="-128"/>
              </a:rPr>
              <a:t>」</a:t>
            </a:r>
            <a:r>
              <a:rPr kumimoji="1" lang="ja-JP" altLang="en-US" sz="1800" b="0" i="0" u="none" strike="noStrike" kern="1200" dirty="0">
                <a:solidFill>
                  <a:schemeClr val="tx1"/>
                </a:solidFill>
                <a:effectLst/>
                <a:latin typeface="Arial" panose="020B0604020202020204" pitchFamily="34" charset="0"/>
                <a:ea typeface="+mn-ea"/>
              </a:rPr>
              <a:t>　　は、学校の職員で構成します。　当然、</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　教育委員会等への</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　</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支援要請</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　を行うことが　前提です</a:t>
            </a:r>
            <a:endParaRPr lang="ja-JP" altLang="ja-JP"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en-US" sz="1800" b="1" i="0" u="none" strike="noStrike" kern="1200" dirty="0">
                <a:solidFill>
                  <a:srgbClr val="0070C0"/>
                </a:solidFill>
                <a:effectLst/>
                <a:latin typeface="UD デジタル 教科書体 NP-R" panose="02020400000000000000" pitchFamily="18" charset="-128"/>
                <a:ea typeface="UD デジタル 教科書体 NP-R" panose="02020400000000000000" pitchFamily="18" charset="-128"/>
              </a:rPr>
              <a:t>「</a:t>
            </a:r>
            <a:r>
              <a:rPr kumimoji="1" lang="ja-JP" altLang="ja-JP" sz="1800" b="1" i="0" u="none" strike="noStrike" kern="1200" dirty="0">
                <a:solidFill>
                  <a:srgbClr val="0070C0"/>
                </a:solidFill>
                <a:effectLst/>
                <a:latin typeface="UD デジタル 教科書体 NP-R" panose="02020400000000000000" pitchFamily="18" charset="-128"/>
                <a:ea typeface="UD デジタル 教科書体 NP-R" panose="02020400000000000000" pitchFamily="18" charset="-128"/>
              </a:rPr>
              <a:t>ネットワーク型</a:t>
            </a:r>
            <a:r>
              <a:rPr kumimoji="1" lang="ja-JP" altLang="en-US" sz="1800" b="1" i="0" u="none" strike="noStrike" kern="1200" dirty="0">
                <a:solidFill>
                  <a:srgbClr val="0070C0"/>
                </a:solidFill>
                <a:effectLst/>
                <a:latin typeface="UD デジタル 教科書体 NP-R" panose="02020400000000000000" pitchFamily="18" charset="-128"/>
                <a:ea typeface="UD デジタル 教科書体 NP-R" panose="02020400000000000000" pitchFamily="18" charset="-128"/>
              </a:rPr>
              <a:t>　</a:t>
            </a:r>
            <a:r>
              <a:rPr kumimoji="1" lang="ja-JP" altLang="ja-JP" sz="1800" b="1" i="0" u="none" strike="noStrike" kern="1200" dirty="0">
                <a:solidFill>
                  <a:srgbClr val="0070C0"/>
                </a:solidFill>
                <a:effectLst/>
                <a:latin typeface="UD デジタル 教科書体 NP-R" panose="02020400000000000000" pitchFamily="18" charset="-128"/>
                <a:ea typeface="UD デジタル 教科書体 NP-R" panose="02020400000000000000" pitchFamily="18" charset="-128"/>
              </a:rPr>
              <a:t>緊急支援チーム</a:t>
            </a:r>
            <a:r>
              <a:rPr kumimoji="1" lang="ja-JP" altLang="en-US" sz="1800" b="1" i="0" u="none" strike="noStrike" kern="1200" dirty="0">
                <a:solidFill>
                  <a:srgbClr val="0070C0"/>
                </a:solidFill>
                <a:effectLst/>
                <a:latin typeface="UD デジタル 教科書体 NP-R" panose="02020400000000000000" pitchFamily="18" charset="-128"/>
                <a:ea typeface="UD デジタル 教科書体 NP-R" panose="02020400000000000000" pitchFamily="18" charset="-128"/>
              </a:rPr>
              <a:t>」　</a:t>
            </a:r>
            <a:r>
              <a:rPr kumimoji="1" lang="ja-JP" altLang="en-US" sz="1800" b="0" i="0" u="none" strike="noStrike" kern="1200" dirty="0">
                <a:solidFill>
                  <a:srgbClr val="0070C0"/>
                </a:solidFill>
                <a:effectLst/>
                <a:latin typeface="UD デジタル 教科書体 NP-R" panose="02020400000000000000" pitchFamily="18" charset="-128"/>
                <a:ea typeface="UD デジタル 教科書体 NP-R" panose="02020400000000000000" pitchFamily="18" charset="-128"/>
              </a:rPr>
              <a:t>については、「</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校内連携型</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　</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危機対応チーム</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教育委員会</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」に加えて</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、関係機関の</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　</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連携・協働による</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　</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危機管理体制</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を</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構築</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するものです。</a:t>
            </a:r>
            <a:endParaRPr kumimoji="1" lang="en-US"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p:cNvSpPr>
            <a:spLocks noGrp="1"/>
          </p:cNvSpPr>
          <p:nvPr>
            <p:ph type="sldNum" sz="quarter" idx="5"/>
          </p:nvPr>
        </p:nvSpPr>
        <p:spPr/>
        <p:txBody>
          <a:bodyPr/>
          <a:lstStyle/>
          <a:p>
            <a:fld id="{5956B0C1-2C1D-4B9E-A829-A8B0C45D2256}" type="slidenum">
              <a:rPr kumimoji="1" lang="ja-JP" altLang="en-US" smtClean="0"/>
              <a:t>4</a:t>
            </a:fld>
            <a:endParaRPr kumimoji="1" lang="ja-JP" altLang="en-US"/>
          </a:p>
        </p:txBody>
      </p:sp>
    </p:spTree>
    <p:extLst>
      <p:ext uri="{BB962C8B-B14F-4D97-AF65-F5344CB8AC3E}">
        <p14:creationId xmlns:p14="http://schemas.microsoft.com/office/powerpoint/2010/main" val="241787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49DA1-B836-0646-5F3A-3FDE505F7ED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A536CAE-E92C-EA81-52E7-33B5AF989A8A}"/>
              </a:ext>
            </a:extLst>
          </p:cNvPr>
          <p:cNvSpPr>
            <a:spLocks noGrp="1" noRot="1" noChangeAspect="1"/>
          </p:cNvSpPr>
          <p:nvPr>
            <p:ph type="sldImg"/>
          </p:nvPr>
        </p:nvSpPr>
        <p:spPr>
          <a:xfrm>
            <a:off x="1406525" y="639763"/>
            <a:ext cx="4289425" cy="3216275"/>
          </a:xfrm>
        </p:spPr>
      </p:sp>
      <p:sp>
        <p:nvSpPr>
          <p:cNvPr id="3" name="ノート プレースホルダー 2">
            <a:extLst>
              <a:ext uri="{FF2B5EF4-FFF2-40B4-BE49-F238E27FC236}">
                <a16:creationId xmlns:a16="http://schemas.microsoft.com/office/drawing/2014/main" id="{44A7214C-A05C-0B35-CF8D-3F644E4D916D}"/>
              </a:ext>
            </a:extLst>
          </p:cNvPr>
          <p:cNvSpPr>
            <a:spLocks noGrp="1"/>
          </p:cNvSpPr>
          <p:nvPr>
            <p:ph type="body" idx="1"/>
          </p:nvPr>
        </p:nvSpPr>
        <p:spPr/>
        <p:txBody>
          <a:bodyPr/>
          <a:lstStyle/>
          <a:p>
            <a:r>
              <a:rPr kumimoji="1" lang="ja-JP" altLang="en-US" dirty="0"/>
              <a:t>「機動的　連携型　支援チーム」につていも、生徒指導提要に掲載されています。</a:t>
            </a:r>
            <a:endParaRPr kumimoji="1" lang="en-US" altLang="ja-JP" dirty="0"/>
          </a:p>
          <a:p>
            <a:endParaRPr kumimoji="1" lang="en-US" altLang="ja-JP" dirty="0"/>
          </a:p>
          <a:p>
            <a:r>
              <a:rPr kumimoji="1" lang="ja-JP" altLang="en-US" dirty="0"/>
              <a:t>学級・ホームルーム担任に　生徒指導主事や　学年主任、教育相談コーディネーター等　を加えた　最小のチームが、機動的に課題解決を行う「機動的　連携型　支援チーム」ということです。</a:t>
            </a:r>
          </a:p>
        </p:txBody>
      </p:sp>
      <p:sp>
        <p:nvSpPr>
          <p:cNvPr id="4" name="スライド番号プレースホルダー 3">
            <a:extLst>
              <a:ext uri="{FF2B5EF4-FFF2-40B4-BE49-F238E27FC236}">
                <a16:creationId xmlns:a16="http://schemas.microsoft.com/office/drawing/2014/main" id="{02517771-80E0-9A82-C901-90F96003DEDB}"/>
              </a:ext>
            </a:extLst>
          </p:cNvPr>
          <p:cNvSpPr>
            <a:spLocks noGrp="1"/>
          </p:cNvSpPr>
          <p:nvPr>
            <p:ph type="sldNum" sz="quarter" idx="5"/>
          </p:nvPr>
        </p:nvSpPr>
        <p:spPr/>
        <p:txBody>
          <a:bodyPr/>
          <a:lstStyle/>
          <a:p>
            <a:fld id="{5956B0C1-2C1D-4B9E-A829-A8B0C45D2256}" type="slidenum">
              <a:rPr kumimoji="1" lang="ja-JP" altLang="en-US" smtClean="0"/>
              <a:t>5</a:t>
            </a:fld>
            <a:endParaRPr kumimoji="1" lang="ja-JP" altLang="en-US"/>
          </a:p>
        </p:txBody>
      </p:sp>
    </p:spTree>
    <p:extLst>
      <p:ext uri="{BB962C8B-B14F-4D97-AF65-F5344CB8AC3E}">
        <p14:creationId xmlns:p14="http://schemas.microsoft.com/office/powerpoint/2010/main" val="142059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では、校内連携型　危機対応チームについて、説明をします。</a:t>
            </a:r>
            <a:endParaRPr kumimoji="1" lang="en-US" altLang="ja-JP" dirty="0"/>
          </a:p>
          <a:p>
            <a:r>
              <a:rPr kumimoji="1" lang="ja-JP" altLang="en-US" dirty="0"/>
              <a:t>先ほどの　「教師が知っておきたい　子どもの自殺予防」の　第３章に記載されている　</a:t>
            </a:r>
            <a:r>
              <a:rPr kumimoji="1" lang="en-US" altLang="ja-JP" dirty="0"/>
              <a:t>『</a:t>
            </a:r>
            <a:r>
              <a:rPr kumimoji="1" lang="ja-JP" altLang="en-US" dirty="0"/>
              <a:t>危機対応のための　校内体制</a:t>
            </a:r>
            <a:r>
              <a:rPr kumimoji="1" lang="en-US" altLang="ja-JP" dirty="0"/>
              <a:t>』</a:t>
            </a:r>
            <a:r>
              <a:rPr kumimoji="1" lang="ja-JP" altLang="en-US" dirty="0"/>
              <a:t>　に当たるものです。</a:t>
            </a:r>
          </a:p>
          <a:p>
            <a:r>
              <a:rPr kumimoji="1" lang="ja-JP" altLang="en-US" dirty="0"/>
              <a:t>そこには、</a:t>
            </a:r>
          </a:p>
          <a:p>
            <a:r>
              <a:rPr kumimoji="1" lang="ja-JP" altLang="en-US" dirty="0"/>
              <a:t>自殺の危機　に備えて、校長を含む管理職、生徒指導主事（担当者）、教育相談主任（担当者）、学年主任、保健主事、養護教諭、スクーカウンセラーなどからなる　「危機対応チーム」を組織するとなっています。</a:t>
            </a:r>
            <a:endParaRPr kumimoji="1" lang="en-US" altLang="ja-JP" dirty="0"/>
          </a:p>
          <a:p>
            <a:r>
              <a:rPr kumimoji="1" lang="ja-JP" altLang="en-US" dirty="0"/>
              <a:t>平常時においては、危機管理の　体制づくりや　危機対応の　マニュアルづくりなどを行う　と記載されています。</a:t>
            </a:r>
            <a:endParaRPr kumimoji="1" lang="en-US" altLang="ja-JP" dirty="0"/>
          </a:p>
          <a:p>
            <a:r>
              <a:rPr kumimoji="1" lang="ja-JP" altLang="en-US" dirty="0"/>
              <a:t>あくまでも、このチームは、危機対応にあたっての中心的な役割をになうものであり、</a:t>
            </a:r>
            <a:endParaRPr kumimoji="1" lang="en-US" altLang="ja-JP" dirty="0"/>
          </a:p>
          <a:p>
            <a:r>
              <a:rPr kumimoji="1" lang="ja-JP" altLang="en-US" dirty="0"/>
              <a:t>実際は、全ての職員が　アンテナを高くして、悩んでいる生徒を　しっかりと　捉えていくことが肝要です。</a:t>
            </a:r>
          </a:p>
        </p:txBody>
      </p:sp>
      <p:sp>
        <p:nvSpPr>
          <p:cNvPr id="4" name="スライド番号プレースホルダー 3"/>
          <p:cNvSpPr>
            <a:spLocks noGrp="1"/>
          </p:cNvSpPr>
          <p:nvPr>
            <p:ph type="sldNum" sz="quarter" idx="5"/>
          </p:nvPr>
        </p:nvSpPr>
        <p:spPr/>
        <p:txBody>
          <a:bodyPr/>
          <a:lstStyle/>
          <a:p>
            <a:fld id="{5956B0C1-2C1D-4B9E-A829-A8B0C45D2256}" type="slidenum">
              <a:rPr kumimoji="1" lang="ja-JP" altLang="en-US" smtClean="0"/>
              <a:t>6</a:t>
            </a:fld>
            <a:endParaRPr kumimoji="1" lang="ja-JP" altLang="en-US"/>
          </a:p>
        </p:txBody>
      </p:sp>
    </p:spTree>
    <p:extLst>
      <p:ext uri="{BB962C8B-B14F-4D97-AF65-F5344CB8AC3E}">
        <p14:creationId xmlns:p14="http://schemas.microsoft.com/office/powerpoint/2010/main" val="709982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C40F1-2296-0AEB-E56A-B99AEA50371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1C92CB4-6E1D-0CD8-AF57-C995FC7E6818}"/>
              </a:ext>
            </a:extLst>
          </p:cNvPr>
          <p:cNvSpPr>
            <a:spLocks noGrp="1" noRot="1" noChangeAspect="1"/>
          </p:cNvSpPr>
          <p:nvPr>
            <p:ph type="sldImg"/>
          </p:nvPr>
        </p:nvSpPr>
        <p:spPr>
          <a:xfrm>
            <a:off x="1406525" y="639763"/>
            <a:ext cx="4289425" cy="3216275"/>
          </a:xfrm>
        </p:spPr>
      </p:sp>
      <p:sp>
        <p:nvSpPr>
          <p:cNvPr id="3" name="ノート プレースホルダー 2">
            <a:extLst>
              <a:ext uri="{FF2B5EF4-FFF2-40B4-BE49-F238E27FC236}">
                <a16:creationId xmlns:a16="http://schemas.microsoft.com/office/drawing/2014/main" id="{2B4D5F38-BFC8-D94C-71C2-7BF26F22475D}"/>
              </a:ext>
            </a:extLst>
          </p:cNvPr>
          <p:cNvSpPr>
            <a:spLocks noGrp="1"/>
          </p:cNvSpPr>
          <p:nvPr>
            <p:ph type="body" idx="1"/>
          </p:nvPr>
        </p:nvSpPr>
        <p:spPr/>
        <p:txBody>
          <a:bodyPr/>
          <a:lstStyle/>
          <a:p>
            <a:r>
              <a:rPr kumimoji="1" lang="ja-JP" altLang="en-US" dirty="0"/>
              <a:t>ネットワーク型緊急支援チームについて説明します。</a:t>
            </a:r>
          </a:p>
          <a:p>
            <a:r>
              <a:rPr kumimoji="1" lang="ja-JP" altLang="en-US" dirty="0"/>
              <a:t>こちらは、平成</a:t>
            </a:r>
            <a:r>
              <a:rPr kumimoji="1" lang="en-US" altLang="ja-JP" dirty="0"/>
              <a:t>21</a:t>
            </a:r>
            <a:r>
              <a:rPr kumimoji="1" lang="ja-JP" altLang="en-US" dirty="0"/>
              <a:t>年</a:t>
            </a:r>
            <a:r>
              <a:rPr kumimoji="1" lang="en-US" altLang="ja-JP" dirty="0"/>
              <a:t>3</a:t>
            </a:r>
            <a:r>
              <a:rPr kumimoji="1" lang="ja-JP" altLang="en-US" dirty="0"/>
              <a:t>月発行の　「教師が知っておきたい子どもの自殺予防」の　第４章に記載されている　</a:t>
            </a:r>
            <a:r>
              <a:rPr kumimoji="1" lang="en-US" altLang="ja-JP" dirty="0"/>
              <a:t>『</a:t>
            </a:r>
            <a:r>
              <a:rPr kumimoji="1" lang="ja-JP" altLang="en-US" dirty="0"/>
              <a:t>自殺予防のための　校外における連携</a:t>
            </a:r>
            <a:r>
              <a:rPr kumimoji="1" lang="en-US" altLang="ja-JP" dirty="0"/>
              <a:t>』</a:t>
            </a:r>
            <a:r>
              <a:rPr kumimoji="1" lang="ja-JP" altLang="en-US" dirty="0"/>
              <a:t>　に関わるものです。残念ですが、当時のマニュアルの中には、学校、家庭、医療機関　の連携が　取り上げられている状況でした。</a:t>
            </a:r>
          </a:p>
          <a:p>
            <a:r>
              <a:rPr kumimoji="1" lang="ja-JP" altLang="en-US" dirty="0"/>
              <a:t>学校、家庭、医療機関の連携は当然ですが、</a:t>
            </a:r>
            <a:endParaRPr kumimoji="1" lang="en-US" altLang="ja-JP" dirty="0"/>
          </a:p>
          <a:p>
            <a:r>
              <a:rPr kumimoji="1" lang="ja-JP" altLang="en-US" dirty="0"/>
              <a:t>学校を所管する　教育委員会に加えて、</a:t>
            </a:r>
          </a:p>
          <a:p>
            <a:r>
              <a:rPr kumimoji="1" lang="ja-JP" altLang="en-US" dirty="0"/>
              <a:t>自殺対策の部署、精神保健福祉センター、保健所、</a:t>
            </a:r>
          </a:p>
          <a:p>
            <a:r>
              <a:rPr kumimoji="1" lang="ja-JP" altLang="en-US" dirty="0"/>
              <a:t>さらには、児童福祉の部署、生活支援の部署など、</a:t>
            </a:r>
          </a:p>
          <a:p>
            <a:r>
              <a:rPr kumimoji="1" lang="ja-JP" altLang="en-US" dirty="0"/>
              <a:t>自殺の原因やきっかけに関わる　様々な部署が　連携して　対応する　必要があります。</a:t>
            </a:r>
            <a:endParaRPr kumimoji="1" lang="en-US" altLang="ja-JP" dirty="0"/>
          </a:p>
          <a:p>
            <a:r>
              <a:rPr kumimoji="1" lang="ja-JP" altLang="en-US" dirty="0"/>
              <a:t>さらに、より連携が円滑に行われるよう、支援チームに対して、助言・支援をするための</a:t>
            </a:r>
          </a:p>
          <a:p>
            <a:r>
              <a:rPr kumimoji="1" lang="en-US" altLang="ja-JP" dirty="0"/>
              <a:t>『</a:t>
            </a:r>
            <a:r>
              <a:rPr kumimoji="1" lang="ja-JP" altLang="en-US" dirty="0"/>
              <a:t>こども・若者の自殺危機対応チーム</a:t>
            </a:r>
            <a:r>
              <a:rPr kumimoji="1" lang="en-US" altLang="ja-JP" dirty="0"/>
              <a:t>』</a:t>
            </a:r>
            <a:r>
              <a:rPr kumimoji="1" lang="ja-JP" altLang="en-US" dirty="0"/>
              <a:t>　を設置する都道府県・政令指定都市もあります。</a:t>
            </a:r>
          </a:p>
        </p:txBody>
      </p:sp>
      <p:sp>
        <p:nvSpPr>
          <p:cNvPr id="4" name="スライド番号プレースホルダー 3">
            <a:extLst>
              <a:ext uri="{FF2B5EF4-FFF2-40B4-BE49-F238E27FC236}">
                <a16:creationId xmlns:a16="http://schemas.microsoft.com/office/drawing/2014/main" id="{24FC1F2A-16A6-CDEF-67C0-CE317111379A}"/>
              </a:ext>
            </a:extLst>
          </p:cNvPr>
          <p:cNvSpPr>
            <a:spLocks noGrp="1"/>
          </p:cNvSpPr>
          <p:nvPr>
            <p:ph type="sldNum" sz="quarter" idx="5"/>
          </p:nvPr>
        </p:nvSpPr>
        <p:spPr/>
        <p:txBody>
          <a:bodyPr/>
          <a:lstStyle/>
          <a:p>
            <a:fld id="{5956B0C1-2C1D-4B9E-A829-A8B0C45D2256}" type="slidenum">
              <a:rPr kumimoji="1" lang="ja-JP" altLang="en-US" smtClean="0"/>
              <a:t>7</a:t>
            </a:fld>
            <a:endParaRPr kumimoji="1" lang="ja-JP" altLang="en-US"/>
          </a:p>
        </p:txBody>
      </p:sp>
    </p:spTree>
    <p:extLst>
      <p:ext uri="{BB962C8B-B14F-4D97-AF65-F5344CB8AC3E}">
        <p14:creationId xmlns:p14="http://schemas.microsoft.com/office/powerpoint/2010/main" val="378188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E4030-D7F8-1C67-FCD8-6524451A888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B2A091-848B-2620-9D53-B0180D49C3A0}"/>
              </a:ext>
            </a:extLst>
          </p:cNvPr>
          <p:cNvSpPr>
            <a:spLocks noGrp="1" noRot="1" noChangeAspect="1"/>
          </p:cNvSpPr>
          <p:nvPr>
            <p:ph type="sldImg"/>
          </p:nvPr>
        </p:nvSpPr>
        <p:spPr>
          <a:xfrm>
            <a:off x="1406525" y="639763"/>
            <a:ext cx="4289425" cy="3216275"/>
          </a:xfrm>
        </p:spPr>
      </p:sp>
      <p:sp>
        <p:nvSpPr>
          <p:cNvPr id="3" name="ノート プレースホルダー 2">
            <a:extLst>
              <a:ext uri="{FF2B5EF4-FFF2-40B4-BE49-F238E27FC236}">
                <a16:creationId xmlns:a16="http://schemas.microsoft.com/office/drawing/2014/main" id="{5A1CE95E-642A-4AF0-23C9-3F87A4549325}"/>
              </a:ext>
            </a:extLst>
          </p:cNvPr>
          <p:cNvSpPr>
            <a:spLocks noGrp="1"/>
          </p:cNvSpPr>
          <p:nvPr>
            <p:ph type="body" idx="1"/>
          </p:nvPr>
        </p:nvSpPr>
        <p:spPr/>
        <p:txBody>
          <a:bodyPr/>
          <a:lstStyle/>
          <a:p>
            <a:r>
              <a:rPr kumimoji="1" lang="ja-JP" altLang="en-US" dirty="0"/>
              <a:t>「機動的　連携型　支援チーム」につていも、生徒指導提要に掲載されています。</a:t>
            </a:r>
            <a:endParaRPr kumimoji="1" lang="en-US" altLang="ja-JP" dirty="0"/>
          </a:p>
          <a:p>
            <a:endParaRPr kumimoji="1" lang="en-US" altLang="ja-JP" dirty="0"/>
          </a:p>
          <a:p>
            <a:r>
              <a:rPr kumimoji="1" lang="ja-JP" altLang="en-US" dirty="0"/>
              <a:t>学級・ホームルーム担任に　生徒指導主事や　学年主任、教育相談コーディネーター等　を加えた　最小のチームが、機動的に課題解決を行う「機動的　連携型　支援チーム」ということです。</a:t>
            </a:r>
          </a:p>
        </p:txBody>
      </p:sp>
      <p:sp>
        <p:nvSpPr>
          <p:cNvPr id="4" name="スライド番号プレースホルダー 3">
            <a:extLst>
              <a:ext uri="{FF2B5EF4-FFF2-40B4-BE49-F238E27FC236}">
                <a16:creationId xmlns:a16="http://schemas.microsoft.com/office/drawing/2014/main" id="{975C69AA-CAEB-9B9D-6D47-945A97833CA5}"/>
              </a:ext>
            </a:extLst>
          </p:cNvPr>
          <p:cNvSpPr>
            <a:spLocks noGrp="1"/>
          </p:cNvSpPr>
          <p:nvPr>
            <p:ph type="sldNum" sz="quarter" idx="5"/>
          </p:nvPr>
        </p:nvSpPr>
        <p:spPr/>
        <p:txBody>
          <a:bodyPr/>
          <a:lstStyle/>
          <a:p>
            <a:fld id="{5956B0C1-2C1D-4B9E-A829-A8B0C45D2256}" type="slidenum">
              <a:rPr kumimoji="1" lang="ja-JP" altLang="en-US" smtClean="0"/>
              <a:t>9</a:t>
            </a:fld>
            <a:endParaRPr kumimoji="1" lang="ja-JP" altLang="en-US"/>
          </a:p>
        </p:txBody>
      </p:sp>
    </p:spTree>
    <p:extLst>
      <p:ext uri="{BB962C8B-B14F-4D97-AF65-F5344CB8AC3E}">
        <p14:creationId xmlns:p14="http://schemas.microsoft.com/office/powerpoint/2010/main" val="419009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2630"/>
            <a:ext cx="8229600" cy="634082"/>
          </a:xfrm>
        </p:spPr>
        <p:txBody>
          <a:bodyPr anchor="ctr" anchorCtr="0">
            <a:noAutofit/>
          </a:bodyPr>
          <a:lstStyle>
            <a:lvl1pPr algn="l">
              <a:defRPr sz="2700">
                <a:solidFill>
                  <a:schemeClr val="tx1">
                    <a:lumMod val="75000"/>
                    <a:lumOff val="25000"/>
                  </a:schemeClr>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80730"/>
            <a:ext cx="8229600" cy="5145441"/>
          </a:xfrm>
        </p:spPr>
        <p:txBody>
          <a:bodyPr>
            <a:noAutofit/>
          </a:bodyPr>
          <a:lstStyle>
            <a:lvl1pPr>
              <a:lnSpc>
                <a:spcPct val="110000"/>
              </a:lnSpc>
              <a:defRPr sz="2400"/>
            </a:lvl1pPr>
            <a:lvl2pPr>
              <a:lnSpc>
                <a:spcPct val="110000"/>
              </a:lnSpc>
              <a:defRPr sz="2100"/>
            </a:lvl2pPr>
            <a:lvl3pPr>
              <a:lnSpc>
                <a:spcPct val="110000"/>
              </a:lnSpc>
              <a:defRPr sz="2100"/>
            </a:lvl3pPr>
            <a:lvl4pPr>
              <a:lnSpc>
                <a:spcPct val="110000"/>
              </a:lnSpc>
              <a:defRPr sz="2100"/>
            </a:lvl4pPr>
            <a:lvl5pPr>
              <a:lnSpc>
                <a:spcPct val="110000"/>
              </a:lnSpc>
              <a:defRPr sz="21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スライド番号プレースホルダー 10">
            <a:extLst>
              <a:ext uri="{FF2B5EF4-FFF2-40B4-BE49-F238E27FC236}">
                <a16:creationId xmlns:a16="http://schemas.microsoft.com/office/drawing/2014/main" id="{6C0A5A9F-3142-7982-C8C9-A5D7399B53A8}"/>
              </a:ext>
            </a:extLst>
          </p:cNvPr>
          <p:cNvSpPr>
            <a:spLocks noGrp="1"/>
          </p:cNvSpPr>
          <p:nvPr>
            <p:ph type="sldNum" sz="quarter" idx="12"/>
          </p:nvPr>
        </p:nvSpPr>
        <p:spPr>
          <a:xfrm>
            <a:off x="6974904" y="6453337"/>
            <a:ext cx="2133600" cy="365125"/>
          </a:xfrm>
          <a:prstGeom prst="rect">
            <a:avLst/>
          </a:prstGeo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900"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4" name="直線コネクタ 3">
            <a:extLst>
              <a:ext uri="{FF2B5EF4-FFF2-40B4-BE49-F238E27FC236}">
                <a16:creationId xmlns:a16="http://schemas.microsoft.com/office/drawing/2014/main" id="{EA76DB85-D0BD-16C3-05AB-8C43CAA0CB58}"/>
              </a:ext>
            </a:extLst>
          </p:cNvPr>
          <p:cNvCxnSpPr>
            <a:cxnSpLocks/>
          </p:cNvCxnSpPr>
          <p:nvPr userDrawn="1"/>
        </p:nvCxnSpPr>
        <p:spPr>
          <a:xfrm>
            <a:off x="6922" y="823530"/>
            <a:ext cx="8640000" cy="0"/>
          </a:xfrm>
          <a:prstGeom prst="line">
            <a:avLst/>
          </a:prstGeom>
          <a:ln w="28575">
            <a:solidFill>
              <a:srgbClr val="D1ED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917041"/>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タイトル スライド②">
    <p:spTree>
      <p:nvGrpSpPr>
        <p:cNvPr id="1" name=""/>
        <p:cNvGrpSpPr/>
        <p:nvPr/>
      </p:nvGrpSpPr>
      <p:grpSpPr>
        <a:xfrm>
          <a:off x="0" y="0"/>
          <a:ext cx="0" cy="0"/>
          <a:chOff x="0" y="0"/>
          <a:chExt cx="0" cy="0"/>
        </a:xfrm>
      </p:grpSpPr>
      <p:sp>
        <p:nvSpPr>
          <p:cNvPr id="13" name="テキスト プレースホルダー 18">
            <a:extLst>
              <a:ext uri="{FF2B5EF4-FFF2-40B4-BE49-F238E27FC236}">
                <a16:creationId xmlns:a16="http://schemas.microsoft.com/office/drawing/2014/main" id="{CC237073-DB9E-B9D0-4447-D20FD7B42149}"/>
              </a:ext>
            </a:extLst>
          </p:cNvPr>
          <p:cNvSpPr>
            <a:spLocks noGrp="1"/>
          </p:cNvSpPr>
          <p:nvPr>
            <p:ph type="body" sz="quarter" idx="11"/>
          </p:nvPr>
        </p:nvSpPr>
        <p:spPr>
          <a:xfrm>
            <a:off x="5220073" y="156220"/>
            <a:ext cx="3463316" cy="496888"/>
          </a:xfrm>
        </p:spPr>
        <p:txBody>
          <a:bodyPr>
            <a:noAutofit/>
          </a:bodyPr>
          <a:lstStyle>
            <a:lvl1pPr marL="0" indent="0" algn="r">
              <a:buNone/>
              <a:defRPr sz="1500">
                <a:solidFill>
                  <a:schemeClr val="tx1">
                    <a:lumMod val="75000"/>
                    <a:lumOff val="25000"/>
                  </a:schemeClr>
                </a:solidFill>
              </a:defRPr>
            </a:lvl1pPr>
            <a:lvl2pPr marL="316523" indent="0">
              <a:buNone/>
              <a:defRPr/>
            </a:lvl2pPr>
          </a:lstStyle>
          <a:p>
            <a:pPr lvl="0"/>
            <a:r>
              <a:rPr kumimoji="1" lang="ja-JP" altLang="en-US" dirty="0"/>
              <a:t>マスター テキストの書式設定</a:t>
            </a:r>
          </a:p>
        </p:txBody>
      </p:sp>
      <p:pic>
        <p:nvPicPr>
          <p:cNvPr id="3" name="図 2">
            <a:extLst>
              <a:ext uri="{FF2B5EF4-FFF2-40B4-BE49-F238E27FC236}">
                <a16:creationId xmlns:a16="http://schemas.microsoft.com/office/drawing/2014/main" id="{D3C72DDB-4BF4-B406-D7D1-2888EF5902F4}"/>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0658" y="156220"/>
            <a:ext cx="3463316" cy="582564"/>
          </a:xfrm>
          <a:prstGeom prst="rect">
            <a:avLst/>
          </a:prstGeom>
        </p:spPr>
      </p:pic>
    </p:spTree>
    <p:extLst>
      <p:ext uri="{BB962C8B-B14F-4D97-AF65-F5344CB8AC3E}">
        <p14:creationId xmlns:p14="http://schemas.microsoft.com/office/powerpoint/2010/main" val="1037387678"/>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46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701C3FC-9C3B-4A68-835A-BA522C47B64B}" type="datetime1">
              <a:rPr kumimoji="1" lang="ja-JP" altLang="en-US" smtClean="0"/>
              <a:t>2025/7/22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E018AB-9B22-4959-92BD-34A975F7FE30}" type="slidenum">
              <a:rPr kumimoji="1" lang="ja-JP" altLang="en-US" smtClean="0"/>
              <a:t>‹#›</a:t>
            </a:fld>
            <a:endParaRPr kumimoji="1" lang="ja-JP" altLang="en-US"/>
          </a:p>
        </p:txBody>
      </p:sp>
    </p:spTree>
    <p:extLst>
      <p:ext uri="{BB962C8B-B14F-4D97-AF65-F5344CB8AC3E}">
        <p14:creationId xmlns:p14="http://schemas.microsoft.com/office/powerpoint/2010/main" val="90866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2020/11</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C21E64-8481-41E9-8D52-8F84C20010B7}" type="slidenum">
              <a:rPr kumimoji="1" lang="ja-JP" altLang="en-US" smtClean="0"/>
              <a:t>‹#›</a:t>
            </a:fld>
            <a:endParaRPr kumimoji="1" lang="ja-JP" altLang="en-US"/>
          </a:p>
        </p:txBody>
      </p:sp>
    </p:spTree>
    <p:extLst>
      <p:ext uri="{BB962C8B-B14F-4D97-AF65-F5344CB8AC3E}">
        <p14:creationId xmlns:p14="http://schemas.microsoft.com/office/powerpoint/2010/main" val="294565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2630"/>
            <a:ext cx="8229600" cy="634082"/>
          </a:xfrm>
        </p:spPr>
        <p:txBody>
          <a:bodyPr anchor="ctr" anchorCtr="0">
            <a:noAutofit/>
          </a:bodyPr>
          <a:lstStyle>
            <a:lvl1pPr algn="l">
              <a:defRPr sz="2700">
                <a:solidFill>
                  <a:schemeClr val="tx1">
                    <a:lumMod val="75000"/>
                    <a:lumOff val="25000"/>
                  </a:schemeClr>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80730"/>
            <a:ext cx="8229600" cy="5145441"/>
          </a:xfrm>
        </p:spPr>
        <p:txBody>
          <a:bodyPr>
            <a:noAutofit/>
          </a:bodyPr>
          <a:lstStyle>
            <a:lvl1pPr>
              <a:lnSpc>
                <a:spcPct val="110000"/>
              </a:lnSpc>
              <a:defRPr sz="2400"/>
            </a:lvl1pPr>
            <a:lvl2pPr>
              <a:lnSpc>
                <a:spcPct val="110000"/>
              </a:lnSpc>
              <a:defRPr sz="2100"/>
            </a:lvl2pPr>
            <a:lvl3pPr>
              <a:lnSpc>
                <a:spcPct val="110000"/>
              </a:lnSpc>
              <a:defRPr sz="2100"/>
            </a:lvl3pPr>
            <a:lvl4pPr>
              <a:lnSpc>
                <a:spcPct val="110000"/>
              </a:lnSpc>
              <a:defRPr sz="2100"/>
            </a:lvl4pPr>
            <a:lvl5pPr>
              <a:lnSpc>
                <a:spcPct val="110000"/>
              </a:lnSpc>
              <a:defRPr sz="21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スライド番号プレースホルダー 10">
            <a:extLst>
              <a:ext uri="{FF2B5EF4-FFF2-40B4-BE49-F238E27FC236}">
                <a16:creationId xmlns:a16="http://schemas.microsoft.com/office/drawing/2014/main" id="{6C0A5A9F-3142-7982-C8C9-A5D7399B53A8}"/>
              </a:ext>
            </a:extLst>
          </p:cNvPr>
          <p:cNvSpPr>
            <a:spLocks noGrp="1"/>
          </p:cNvSpPr>
          <p:nvPr>
            <p:ph type="sldNum" sz="quarter" idx="12"/>
          </p:nvPr>
        </p:nvSpPr>
        <p:spPr>
          <a:xfrm>
            <a:off x="6974904" y="6453337"/>
            <a:ext cx="2133600" cy="365125"/>
          </a:xfrm>
          <a:prstGeom prst="rect">
            <a:avLst/>
          </a:prstGeo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900"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4" name="直線コネクタ 3">
            <a:extLst>
              <a:ext uri="{FF2B5EF4-FFF2-40B4-BE49-F238E27FC236}">
                <a16:creationId xmlns:a16="http://schemas.microsoft.com/office/drawing/2014/main" id="{EA76DB85-D0BD-16C3-05AB-8C43CAA0CB58}"/>
              </a:ext>
            </a:extLst>
          </p:cNvPr>
          <p:cNvCxnSpPr>
            <a:cxnSpLocks/>
          </p:cNvCxnSpPr>
          <p:nvPr userDrawn="1"/>
        </p:nvCxnSpPr>
        <p:spPr>
          <a:xfrm>
            <a:off x="6922" y="823530"/>
            <a:ext cx="8640000" cy="0"/>
          </a:xfrm>
          <a:prstGeom prst="line">
            <a:avLst/>
          </a:prstGeom>
          <a:ln w="28575">
            <a:solidFill>
              <a:srgbClr val="D1ED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818921"/>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 スライド②">
    <p:spTree>
      <p:nvGrpSpPr>
        <p:cNvPr id="1" name=""/>
        <p:cNvGrpSpPr/>
        <p:nvPr/>
      </p:nvGrpSpPr>
      <p:grpSpPr>
        <a:xfrm>
          <a:off x="0" y="0"/>
          <a:ext cx="0" cy="0"/>
          <a:chOff x="0" y="0"/>
          <a:chExt cx="0" cy="0"/>
        </a:xfrm>
      </p:grpSpPr>
      <p:sp>
        <p:nvSpPr>
          <p:cNvPr id="13" name="テキスト プレースホルダー 18">
            <a:extLst>
              <a:ext uri="{FF2B5EF4-FFF2-40B4-BE49-F238E27FC236}">
                <a16:creationId xmlns:a16="http://schemas.microsoft.com/office/drawing/2014/main" id="{CC237073-DB9E-B9D0-4447-D20FD7B42149}"/>
              </a:ext>
            </a:extLst>
          </p:cNvPr>
          <p:cNvSpPr>
            <a:spLocks noGrp="1"/>
          </p:cNvSpPr>
          <p:nvPr>
            <p:ph type="body" sz="quarter" idx="11"/>
          </p:nvPr>
        </p:nvSpPr>
        <p:spPr>
          <a:xfrm>
            <a:off x="5220073" y="156220"/>
            <a:ext cx="3463316" cy="496888"/>
          </a:xfrm>
        </p:spPr>
        <p:txBody>
          <a:bodyPr>
            <a:noAutofit/>
          </a:bodyPr>
          <a:lstStyle>
            <a:lvl1pPr marL="0" indent="0" algn="r">
              <a:buNone/>
              <a:defRPr sz="1500">
                <a:solidFill>
                  <a:schemeClr val="tx1">
                    <a:lumMod val="75000"/>
                    <a:lumOff val="25000"/>
                  </a:schemeClr>
                </a:solidFill>
              </a:defRPr>
            </a:lvl1pPr>
            <a:lvl2pPr marL="316523" indent="0">
              <a:buNone/>
              <a:defRPr/>
            </a:lvl2pPr>
          </a:lstStyle>
          <a:p>
            <a:pPr lvl="0"/>
            <a:r>
              <a:rPr kumimoji="1" lang="ja-JP" altLang="en-US" dirty="0"/>
              <a:t>マスター テキストの書式設定</a:t>
            </a:r>
          </a:p>
        </p:txBody>
      </p:sp>
      <p:sp>
        <p:nvSpPr>
          <p:cNvPr id="2" name="Rectangle 5">
            <a:extLst>
              <a:ext uri="{FF2B5EF4-FFF2-40B4-BE49-F238E27FC236}">
                <a16:creationId xmlns:a16="http://schemas.microsoft.com/office/drawing/2014/main" id="{C61787D0-C875-2854-C817-D35532F556E1}"/>
              </a:ext>
            </a:extLst>
          </p:cNvPr>
          <p:cNvSpPr>
            <a:spLocks noChangeArrowheads="1"/>
          </p:cNvSpPr>
          <p:nvPr userDrawn="1"/>
        </p:nvSpPr>
        <p:spPr bwMode="auto">
          <a:xfrm>
            <a:off x="0" y="6540531"/>
            <a:ext cx="9143998" cy="17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305" tIns="31652" rIns="63305" bIns="3165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33062" rtl="0" eaLnBrk="0" fontAlgn="base" latinLnBrk="0" hangingPunct="0">
              <a:lnSpc>
                <a:spcPct val="100000"/>
              </a:lnSpc>
              <a:spcBef>
                <a:spcPct val="0"/>
              </a:spcBef>
              <a:spcAft>
                <a:spcPct val="0"/>
              </a:spcAft>
              <a:buClrTx/>
              <a:buSzTx/>
              <a:buFontTx/>
              <a:buNone/>
              <a:tabLst/>
              <a:defRPr/>
            </a:pPr>
            <a:r>
              <a:rPr kumimoji="0" lang="en-US" altLang="ja-JP" sz="750" b="0"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©2024 JSCP</a:t>
            </a:r>
            <a:endParaRPr kumimoji="0" lang="ja-JP" altLang="ja-JP" sz="525" b="0"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3" name="図 2">
            <a:extLst>
              <a:ext uri="{FF2B5EF4-FFF2-40B4-BE49-F238E27FC236}">
                <a16:creationId xmlns:a16="http://schemas.microsoft.com/office/drawing/2014/main" id="{D3C72DDB-4BF4-B406-D7D1-2888EF5902F4}"/>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0658" y="156220"/>
            <a:ext cx="3463316" cy="582564"/>
          </a:xfrm>
          <a:prstGeom prst="rect">
            <a:avLst/>
          </a:prstGeom>
        </p:spPr>
      </p:pic>
    </p:spTree>
    <p:extLst>
      <p:ext uri="{BB962C8B-B14F-4D97-AF65-F5344CB8AC3E}">
        <p14:creationId xmlns:p14="http://schemas.microsoft.com/office/powerpoint/2010/main" val="2340089248"/>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46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0A0036-9A5F-47E9-B72A-6D01DA54F8ED}" type="datetime1">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2025/7/22</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2163254993"/>
      </p:ext>
    </p:extLst>
  </p:cSld>
  <p:clrMap bg1="lt1" tx1="dk1" bg2="lt2" tx2="dk2" accent1="accent1" accent2="accent2" accent3="accent3" accent4="accent4" accent5="accent5" accent6="accent6" hlink="hlink" folHlink="folHlink"/>
  <p:sldLayoutIdLst>
    <p:sldLayoutId id="2147483727" r:id="rId1"/>
    <p:sldLayoutId id="2147483735" r:id="rId2"/>
    <p:sldLayoutId id="2147483737" r:id="rId3"/>
    <p:sldLayoutId id="2147483739" r:id="rId4"/>
  </p:sldLayoutIdLst>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hf hdr="0" ftr="0" dt="0"/>
  <p:txStyles>
    <p:titleStyle>
      <a:lvl1pPr algn="ctr" defTabSz="633046" rtl="0" eaLnBrk="1" latinLnBrk="0" hangingPunct="1">
        <a:spcBef>
          <a:spcPct val="0"/>
        </a:spcBef>
        <a:buNone/>
        <a:defRPr kumimoji="1" sz="30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j-cs"/>
        </a:defRPr>
      </a:lvl1pPr>
    </p:titleStyle>
    <p:bodyStyle>
      <a:lvl1pPr marL="237392" indent="-237392" algn="l" defTabSz="633046"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1pPr>
      <a:lvl2pPr marL="514351" indent="-197828"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2pPr>
      <a:lvl3pPr marL="791308"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3pPr>
      <a:lvl4pPr marL="1107831"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4pPr>
      <a:lvl5pPr marL="1424354"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5pPr>
      <a:lvl6pPr marL="174087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7400"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923"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9044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3046" rtl="0" eaLnBrk="1" latinLnBrk="0" hangingPunct="1">
        <a:defRPr kumimoji="1" sz="1247" kern="1200">
          <a:solidFill>
            <a:schemeClr val="tx1"/>
          </a:solidFill>
          <a:latin typeface="+mn-lt"/>
          <a:ea typeface="+mn-ea"/>
          <a:cs typeface="+mn-cs"/>
        </a:defRPr>
      </a:lvl1pPr>
      <a:lvl2pPr marL="316523" algn="l" defTabSz="633046" rtl="0" eaLnBrk="1" latinLnBrk="0" hangingPunct="1">
        <a:defRPr kumimoji="1" sz="1247" kern="1200">
          <a:solidFill>
            <a:schemeClr val="tx1"/>
          </a:solidFill>
          <a:latin typeface="+mn-lt"/>
          <a:ea typeface="+mn-ea"/>
          <a:cs typeface="+mn-cs"/>
        </a:defRPr>
      </a:lvl2pPr>
      <a:lvl3pPr marL="633046" algn="l" defTabSz="633046" rtl="0" eaLnBrk="1" latinLnBrk="0" hangingPunct="1">
        <a:defRPr kumimoji="1" sz="1247" kern="1200">
          <a:solidFill>
            <a:schemeClr val="tx1"/>
          </a:solidFill>
          <a:latin typeface="+mn-lt"/>
          <a:ea typeface="+mn-ea"/>
          <a:cs typeface="+mn-cs"/>
        </a:defRPr>
      </a:lvl3pPr>
      <a:lvl4pPr marL="949570" algn="l" defTabSz="633046" rtl="0" eaLnBrk="1" latinLnBrk="0" hangingPunct="1">
        <a:defRPr kumimoji="1" sz="1247" kern="1200">
          <a:solidFill>
            <a:schemeClr val="tx1"/>
          </a:solidFill>
          <a:latin typeface="+mn-lt"/>
          <a:ea typeface="+mn-ea"/>
          <a:cs typeface="+mn-cs"/>
        </a:defRPr>
      </a:lvl4pPr>
      <a:lvl5pPr marL="1266092" algn="l" defTabSz="633046" rtl="0" eaLnBrk="1" latinLnBrk="0" hangingPunct="1">
        <a:defRPr kumimoji="1" sz="1247" kern="1200">
          <a:solidFill>
            <a:schemeClr val="tx1"/>
          </a:solidFill>
          <a:latin typeface="+mn-lt"/>
          <a:ea typeface="+mn-ea"/>
          <a:cs typeface="+mn-cs"/>
        </a:defRPr>
      </a:lvl5pPr>
      <a:lvl6pPr marL="1582616" algn="l" defTabSz="633046" rtl="0" eaLnBrk="1" latinLnBrk="0" hangingPunct="1">
        <a:defRPr kumimoji="1" sz="1247" kern="1200">
          <a:solidFill>
            <a:schemeClr val="tx1"/>
          </a:solidFill>
          <a:latin typeface="+mn-lt"/>
          <a:ea typeface="+mn-ea"/>
          <a:cs typeface="+mn-cs"/>
        </a:defRPr>
      </a:lvl6pPr>
      <a:lvl7pPr marL="1899138" algn="l" defTabSz="633046" rtl="0" eaLnBrk="1" latinLnBrk="0" hangingPunct="1">
        <a:defRPr kumimoji="1" sz="1247" kern="1200">
          <a:solidFill>
            <a:schemeClr val="tx1"/>
          </a:solidFill>
          <a:latin typeface="+mn-lt"/>
          <a:ea typeface="+mn-ea"/>
          <a:cs typeface="+mn-cs"/>
        </a:defRPr>
      </a:lvl7pPr>
      <a:lvl8pPr marL="2215661" algn="l" defTabSz="633046" rtl="0" eaLnBrk="1" latinLnBrk="0" hangingPunct="1">
        <a:defRPr kumimoji="1" sz="1247" kern="1200">
          <a:solidFill>
            <a:schemeClr val="tx1"/>
          </a:solidFill>
          <a:latin typeface="+mn-lt"/>
          <a:ea typeface="+mn-ea"/>
          <a:cs typeface="+mn-cs"/>
        </a:defRPr>
      </a:lvl8pPr>
      <a:lvl9pPr marL="2532185" algn="l" defTabSz="633046"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0A0036-9A5F-47E9-B72A-6D01DA54F8ED}" type="datetime1">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2025/7/22</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886738299"/>
      </p:ext>
    </p:extLst>
  </p:cSld>
  <p:clrMap bg1="lt1" tx1="dk1" bg2="lt2" tx2="dk2" accent1="accent1" accent2="accent2" accent3="accent3" accent4="accent4" accent5="accent5" accent6="accent6" hlink="hlink" folHlink="folHlink"/>
  <p:sldLayoutIdLst>
    <p:sldLayoutId id="2147483725" r:id="rId1"/>
  </p:sldLayoutIdLst>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hf hdr="0" ftr="0" dt="0"/>
  <p:txStyles>
    <p:titleStyle>
      <a:lvl1pPr algn="ctr" defTabSz="633046" rtl="0" eaLnBrk="1" latinLnBrk="0" hangingPunct="1">
        <a:spcBef>
          <a:spcPct val="0"/>
        </a:spcBef>
        <a:buNone/>
        <a:defRPr kumimoji="1" sz="30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j-cs"/>
        </a:defRPr>
      </a:lvl1pPr>
    </p:titleStyle>
    <p:bodyStyle>
      <a:lvl1pPr marL="237392" indent="-237392" algn="l" defTabSz="633046"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1pPr>
      <a:lvl2pPr marL="514351" indent="-197828"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2pPr>
      <a:lvl3pPr marL="791308"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3pPr>
      <a:lvl4pPr marL="1107831"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4pPr>
      <a:lvl5pPr marL="1424354"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5pPr>
      <a:lvl6pPr marL="174087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7400"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923"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9044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3046" rtl="0" eaLnBrk="1" latinLnBrk="0" hangingPunct="1">
        <a:defRPr kumimoji="1" sz="1247" kern="1200">
          <a:solidFill>
            <a:schemeClr val="tx1"/>
          </a:solidFill>
          <a:latin typeface="+mn-lt"/>
          <a:ea typeface="+mn-ea"/>
          <a:cs typeface="+mn-cs"/>
        </a:defRPr>
      </a:lvl1pPr>
      <a:lvl2pPr marL="316523" algn="l" defTabSz="633046" rtl="0" eaLnBrk="1" latinLnBrk="0" hangingPunct="1">
        <a:defRPr kumimoji="1" sz="1247" kern="1200">
          <a:solidFill>
            <a:schemeClr val="tx1"/>
          </a:solidFill>
          <a:latin typeface="+mn-lt"/>
          <a:ea typeface="+mn-ea"/>
          <a:cs typeface="+mn-cs"/>
        </a:defRPr>
      </a:lvl2pPr>
      <a:lvl3pPr marL="633046" algn="l" defTabSz="633046" rtl="0" eaLnBrk="1" latinLnBrk="0" hangingPunct="1">
        <a:defRPr kumimoji="1" sz="1247" kern="1200">
          <a:solidFill>
            <a:schemeClr val="tx1"/>
          </a:solidFill>
          <a:latin typeface="+mn-lt"/>
          <a:ea typeface="+mn-ea"/>
          <a:cs typeface="+mn-cs"/>
        </a:defRPr>
      </a:lvl3pPr>
      <a:lvl4pPr marL="949570" algn="l" defTabSz="633046" rtl="0" eaLnBrk="1" latinLnBrk="0" hangingPunct="1">
        <a:defRPr kumimoji="1" sz="1247" kern="1200">
          <a:solidFill>
            <a:schemeClr val="tx1"/>
          </a:solidFill>
          <a:latin typeface="+mn-lt"/>
          <a:ea typeface="+mn-ea"/>
          <a:cs typeface="+mn-cs"/>
        </a:defRPr>
      </a:lvl4pPr>
      <a:lvl5pPr marL="1266092" algn="l" defTabSz="633046" rtl="0" eaLnBrk="1" latinLnBrk="0" hangingPunct="1">
        <a:defRPr kumimoji="1" sz="1247" kern="1200">
          <a:solidFill>
            <a:schemeClr val="tx1"/>
          </a:solidFill>
          <a:latin typeface="+mn-lt"/>
          <a:ea typeface="+mn-ea"/>
          <a:cs typeface="+mn-cs"/>
        </a:defRPr>
      </a:lvl5pPr>
      <a:lvl6pPr marL="1582616" algn="l" defTabSz="633046" rtl="0" eaLnBrk="1" latinLnBrk="0" hangingPunct="1">
        <a:defRPr kumimoji="1" sz="1247" kern="1200">
          <a:solidFill>
            <a:schemeClr val="tx1"/>
          </a:solidFill>
          <a:latin typeface="+mn-lt"/>
          <a:ea typeface="+mn-ea"/>
          <a:cs typeface="+mn-cs"/>
        </a:defRPr>
      </a:lvl6pPr>
      <a:lvl7pPr marL="1899138" algn="l" defTabSz="633046" rtl="0" eaLnBrk="1" latinLnBrk="0" hangingPunct="1">
        <a:defRPr kumimoji="1" sz="1247" kern="1200">
          <a:solidFill>
            <a:schemeClr val="tx1"/>
          </a:solidFill>
          <a:latin typeface="+mn-lt"/>
          <a:ea typeface="+mn-ea"/>
          <a:cs typeface="+mn-cs"/>
        </a:defRPr>
      </a:lvl7pPr>
      <a:lvl8pPr marL="2215661" algn="l" defTabSz="633046" rtl="0" eaLnBrk="1" latinLnBrk="0" hangingPunct="1">
        <a:defRPr kumimoji="1" sz="1247" kern="1200">
          <a:solidFill>
            <a:schemeClr val="tx1"/>
          </a:solidFill>
          <a:latin typeface="+mn-lt"/>
          <a:ea typeface="+mn-ea"/>
          <a:cs typeface="+mn-cs"/>
        </a:defRPr>
      </a:lvl8pPr>
      <a:lvl9pPr marL="2532185" algn="l" defTabSz="633046"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0A0036-9A5F-47E9-B72A-6D01DA54F8ED}" type="datetime1">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2025/7/22</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113355160"/>
      </p:ext>
    </p:extLst>
  </p:cSld>
  <p:clrMap bg1="lt1" tx1="dk1" bg2="lt2" tx2="dk2" accent1="accent1" accent2="accent2" accent3="accent3" accent4="accent4" accent5="accent5" accent6="accent6" hlink="hlink" folHlink="folHlink"/>
  <p:sldLayoutIdLst>
    <p:sldLayoutId id="2147483722" r:id="rId1"/>
  </p:sldLayoutIdLst>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hf hdr="0" ftr="0" dt="0"/>
  <p:txStyles>
    <p:titleStyle>
      <a:lvl1pPr algn="ctr" defTabSz="633046" rtl="0" eaLnBrk="1" latinLnBrk="0" hangingPunct="1">
        <a:spcBef>
          <a:spcPct val="0"/>
        </a:spcBef>
        <a:buNone/>
        <a:defRPr kumimoji="1" sz="30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j-cs"/>
        </a:defRPr>
      </a:lvl1pPr>
    </p:titleStyle>
    <p:bodyStyle>
      <a:lvl1pPr marL="237392" indent="-237392" algn="l" defTabSz="633046"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1pPr>
      <a:lvl2pPr marL="514351" indent="-197828"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2pPr>
      <a:lvl3pPr marL="791308"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3pPr>
      <a:lvl4pPr marL="1107831"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4pPr>
      <a:lvl5pPr marL="1424354"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5pPr>
      <a:lvl6pPr marL="174087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7400"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923"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9044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3046" rtl="0" eaLnBrk="1" latinLnBrk="0" hangingPunct="1">
        <a:defRPr kumimoji="1" sz="1247" kern="1200">
          <a:solidFill>
            <a:schemeClr val="tx1"/>
          </a:solidFill>
          <a:latin typeface="+mn-lt"/>
          <a:ea typeface="+mn-ea"/>
          <a:cs typeface="+mn-cs"/>
        </a:defRPr>
      </a:lvl1pPr>
      <a:lvl2pPr marL="316523" algn="l" defTabSz="633046" rtl="0" eaLnBrk="1" latinLnBrk="0" hangingPunct="1">
        <a:defRPr kumimoji="1" sz="1247" kern="1200">
          <a:solidFill>
            <a:schemeClr val="tx1"/>
          </a:solidFill>
          <a:latin typeface="+mn-lt"/>
          <a:ea typeface="+mn-ea"/>
          <a:cs typeface="+mn-cs"/>
        </a:defRPr>
      </a:lvl2pPr>
      <a:lvl3pPr marL="633046" algn="l" defTabSz="633046" rtl="0" eaLnBrk="1" latinLnBrk="0" hangingPunct="1">
        <a:defRPr kumimoji="1" sz="1247" kern="1200">
          <a:solidFill>
            <a:schemeClr val="tx1"/>
          </a:solidFill>
          <a:latin typeface="+mn-lt"/>
          <a:ea typeface="+mn-ea"/>
          <a:cs typeface="+mn-cs"/>
        </a:defRPr>
      </a:lvl3pPr>
      <a:lvl4pPr marL="949570" algn="l" defTabSz="633046" rtl="0" eaLnBrk="1" latinLnBrk="0" hangingPunct="1">
        <a:defRPr kumimoji="1" sz="1247" kern="1200">
          <a:solidFill>
            <a:schemeClr val="tx1"/>
          </a:solidFill>
          <a:latin typeface="+mn-lt"/>
          <a:ea typeface="+mn-ea"/>
          <a:cs typeface="+mn-cs"/>
        </a:defRPr>
      </a:lvl4pPr>
      <a:lvl5pPr marL="1266092" algn="l" defTabSz="633046" rtl="0" eaLnBrk="1" latinLnBrk="0" hangingPunct="1">
        <a:defRPr kumimoji="1" sz="1247" kern="1200">
          <a:solidFill>
            <a:schemeClr val="tx1"/>
          </a:solidFill>
          <a:latin typeface="+mn-lt"/>
          <a:ea typeface="+mn-ea"/>
          <a:cs typeface="+mn-cs"/>
        </a:defRPr>
      </a:lvl5pPr>
      <a:lvl6pPr marL="1582616" algn="l" defTabSz="633046" rtl="0" eaLnBrk="1" latinLnBrk="0" hangingPunct="1">
        <a:defRPr kumimoji="1" sz="1247" kern="1200">
          <a:solidFill>
            <a:schemeClr val="tx1"/>
          </a:solidFill>
          <a:latin typeface="+mn-lt"/>
          <a:ea typeface="+mn-ea"/>
          <a:cs typeface="+mn-cs"/>
        </a:defRPr>
      </a:lvl6pPr>
      <a:lvl7pPr marL="1899138" algn="l" defTabSz="633046" rtl="0" eaLnBrk="1" latinLnBrk="0" hangingPunct="1">
        <a:defRPr kumimoji="1" sz="1247" kern="1200">
          <a:solidFill>
            <a:schemeClr val="tx1"/>
          </a:solidFill>
          <a:latin typeface="+mn-lt"/>
          <a:ea typeface="+mn-ea"/>
          <a:cs typeface="+mn-cs"/>
        </a:defRPr>
      </a:lvl7pPr>
      <a:lvl8pPr marL="2215661" algn="l" defTabSz="633046" rtl="0" eaLnBrk="1" latinLnBrk="0" hangingPunct="1">
        <a:defRPr kumimoji="1" sz="1247" kern="1200">
          <a:solidFill>
            <a:schemeClr val="tx1"/>
          </a:solidFill>
          <a:latin typeface="+mn-lt"/>
          <a:ea typeface="+mn-ea"/>
          <a:cs typeface="+mn-cs"/>
        </a:defRPr>
      </a:lvl8pPr>
      <a:lvl9pPr marL="2532185" algn="l" defTabSz="633046"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2DEBDE3-7947-735F-2140-63B1E9FE0060}"/>
              </a:ext>
            </a:extLst>
          </p:cNvPr>
          <p:cNvSpPr>
            <a:spLocks noGrp="1"/>
          </p:cNvSpPr>
          <p:nvPr>
            <p:ph type="title" idx="4294967295"/>
          </p:nvPr>
        </p:nvSpPr>
        <p:spPr>
          <a:xfrm>
            <a:off x="628650" y="1028384"/>
            <a:ext cx="7886700" cy="2679565"/>
          </a:xfrm>
        </p:spPr>
        <p:txBody>
          <a:bodyPr>
            <a:normAutofit/>
          </a:bodyPr>
          <a:lstStyle/>
          <a:p>
            <a:pPr algn="ctr">
              <a:spcBef>
                <a:spcPts val="1200"/>
              </a:spcBef>
              <a:spcAft>
                <a:spcPts val="1200"/>
              </a:spcAft>
            </a:pPr>
            <a:r>
              <a:rPr lang="ja-JP" altLang="en-US"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学校における児童生徒の</a:t>
            </a:r>
            <a:br>
              <a:rPr lang="en-US" altLang="ja-JP"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br>
            <a:r>
              <a:rPr lang="ja-JP" altLang="en-US"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自殺関連行動への対応</a:t>
            </a:r>
            <a:br>
              <a:rPr lang="en-US" altLang="ja-JP"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br>
            <a:br>
              <a:rPr lang="en-US" altLang="ja-JP" sz="7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br>
            <a:r>
              <a:rPr lang="en-US" altLang="ja-JP" sz="4000" u="sng"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a:t>
            </a:r>
            <a:r>
              <a:rPr lang="ja-JP" altLang="en-US" sz="4000" u="sng"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学校におけるチームビルド</a:t>
            </a:r>
            <a:r>
              <a:rPr lang="en-US" altLang="ja-JP" sz="4000" u="sng"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a:t>
            </a:r>
            <a:endParaRPr lang="ja-JP" altLang="en-US"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pic>
        <p:nvPicPr>
          <p:cNvPr id="2" name="図 1">
            <a:extLst>
              <a:ext uri="{FF2B5EF4-FFF2-40B4-BE49-F238E27FC236}">
                <a16:creationId xmlns:a16="http://schemas.microsoft.com/office/drawing/2014/main" id="{4275765A-52A3-BF8D-C2B9-C3DB978CCF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7" y="0"/>
            <a:ext cx="877598" cy="1020800"/>
          </a:xfrm>
          <a:prstGeom prst="rect">
            <a:avLst/>
          </a:prstGeom>
          <a:noFill/>
          <a:ln w="9525">
            <a:noFill/>
            <a:miter lim="800000"/>
            <a:headEnd/>
            <a:tailEnd/>
          </a:ln>
        </p:spPr>
      </p:pic>
      <p:sp>
        <p:nvSpPr>
          <p:cNvPr id="9" name="スライド番号プレースホルダー 4">
            <a:extLst>
              <a:ext uri="{FF2B5EF4-FFF2-40B4-BE49-F238E27FC236}">
                <a16:creationId xmlns:a16="http://schemas.microsoft.com/office/drawing/2014/main" id="{EF053B88-60A7-19A9-4491-B7C7BDBC6CA4}"/>
              </a:ext>
            </a:extLst>
          </p:cNvPr>
          <p:cNvSpPr txBox="1">
            <a:spLocks/>
          </p:cNvSpPr>
          <p:nvPr/>
        </p:nvSpPr>
        <p:spPr>
          <a:xfrm>
            <a:off x="6974904" y="645333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26F011-1D1E-4A20-8193-E3E01D574FB1}" type="slidenum">
              <a:rPr kumimoji="1" lang="ja-JP" altLang="en-US" sz="900"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1" lang="ja-JP" altLang="en-US" sz="900" b="0" i="0" u="none" strike="noStrike" kern="1200" cap="none" spc="0" normalizeH="0" baseline="0" noProof="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テキスト ボックス 2">
            <a:extLst>
              <a:ext uri="{FF2B5EF4-FFF2-40B4-BE49-F238E27FC236}">
                <a16:creationId xmlns:a16="http://schemas.microsoft.com/office/drawing/2014/main" id="{D8E66335-888E-DDA3-E6C8-9CBCEBCA4EC0}"/>
              </a:ext>
            </a:extLst>
          </p:cNvPr>
          <p:cNvSpPr txBox="1"/>
          <p:nvPr/>
        </p:nvSpPr>
        <p:spPr>
          <a:xfrm>
            <a:off x="1532965" y="3548720"/>
            <a:ext cx="6051176" cy="2364063"/>
          </a:xfrm>
          <a:prstGeom prst="rect">
            <a:avLst/>
          </a:prstGeom>
          <a:solidFill>
            <a:schemeClr val="tx2">
              <a:lumMod val="20000"/>
              <a:lumOff val="80000"/>
            </a:schemeClr>
          </a:solidFill>
        </p:spPr>
        <p:txBody>
          <a:bodyPr wrap="square" lIns="180000" tIns="180000" rIns="180000" bIns="180000" rtlCol="0" anchor="t" anchorCtr="0">
            <a:spAutoFit/>
          </a:bodyPr>
          <a:lstStyle/>
          <a:p>
            <a:pPr algn="l"/>
            <a:r>
              <a:rPr kumimoji="1" lang="ja-JP" altLang="en-US" sz="2000" dirty="0">
                <a:solidFill>
                  <a:schemeClr val="tx1">
                    <a:lumMod val="75000"/>
                    <a:lumOff val="25000"/>
                  </a:schemeClr>
                </a:solidFill>
                <a:latin typeface="+mn-ea"/>
              </a:rPr>
              <a:t>こどもたちの危機を発見し、</a:t>
            </a:r>
            <a:endParaRPr kumimoji="1" lang="en-US" altLang="ja-JP" sz="2000" dirty="0">
              <a:solidFill>
                <a:schemeClr val="tx1">
                  <a:lumMod val="75000"/>
                  <a:lumOff val="25000"/>
                </a:schemeClr>
              </a:solidFill>
              <a:latin typeface="+mn-ea"/>
            </a:endParaRPr>
          </a:p>
          <a:p>
            <a:pPr algn="l"/>
            <a:r>
              <a:rPr kumimoji="1" lang="ja-JP" altLang="en-US" sz="2000" dirty="0">
                <a:solidFill>
                  <a:schemeClr val="tx1">
                    <a:lumMod val="75000"/>
                    <a:lumOff val="25000"/>
                  </a:schemeClr>
                </a:solidFill>
                <a:latin typeface="+mn-ea"/>
              </a:rPr>
              <a:t>連携可能な関係機関（保護者含め）を招聘し、</a:t>
            </a:r>
            <a:endParaRPr kumimoji="1" lang="en-US" altLang="ja-JP" sz="2000" dirty="0">
              <a:solidFill>
                <a:schemeClr val="tx1">
                  <a:lumMod val="75000"/>
                  <a:lumOff val="25000"/>
                </a:schemeClr>
              </a:solidFill>
              <a:latin typeface="+mn-ea"/>
            </a:endParaRPr>
          </a:p>
          <a:p>
            <a:pPr algn="l"/>
            <a:r>
              <a:rPr lang="ja-JP" altLang="en-US" sz="2000" dirty="0">
                <a:solidFill>
                  <a:schemeClr val="tx1">
                    <a:lumMod val="75000"/>
                    <a:lumOff val="25000"/>
                  </a:schemeClr>
                </a:solidFill>
                <a:latin typeface="+mn-ea"/>
              </a:rPr>
              <a:t>支援の方針・役割分担を行う。</a:t>
            </a:r>
            <a:endParaRPr lang="en-US" altLang="ja-JP" sz="2000" dirty="0">
              <a:solidFill>
                <a:schemeClr val="tx1">
                  <a:lumMod val="75000"/>
                  <a:lumOff val="25000"/>
                </a:schemeClr>
              </a:solidFill>
              <a:latin typeface="+mn-ea"/>
            </a:endParaRPr>
          </a:p>
          <a:p>
            <a:pPr algn="l">
              <a:spcBef>
                <a:spcPts val="1200"/>
              </a:spcBef>
            </a:pPr>
            <a:r>
              <a:rPr kumimoji="1" lang="ja-JP" altLang="en-US" sz="2000" dirty="0">
                <a:solidFill>
                  <a:schemeClr val="tx1">
                    <a:lumMod val="75000"/>
                    <a:lumOff val="25000"/>
                  </a:schemeClr>
                </a:solidFill>
                <a:latin typeface="+mn-ea"/>
              </a:rPr>
              <a:t>支援の経過を共有し、</a:t>
            </a:r>
            <a:endParaRPr kumimoji="1" lang="en-US" altLang="ja-JP" sz="2000" dirty="0">
              <a:solidFill>
                <a:schemeClr val="tx1">
                  <a:lumMod val="75000"/>
                  <a:lumOff val="25000"/>
                </a:schemeClr>
              </a:solidFill>
              <a:latin typeface="+mn-ea"/>
            </a:endParaRPr>
          </a:p>
          <a:p>
            <a:pPr algn="l"/>
            <a:r>
              <a:rPr lang="ja-JP" altLang="en-US" sz="2000" dirty="0">
                <a:solidFill>
                  <a:schemeClr val="tx1">
                    <a:lumMod val="75000"/>
                    <a:lumOff val="25000"/>
                  </a:schemeClr>
                </a:solidFill>
                <a:latin typeface="+mn-ea"/>
              </a:rPr>
              <a:t>状況に応じて方針・役割分担を修正・変更し、</a:t>
            </a:r>
            <a:endParaRPr lang="en-US" altLang="ja-JP" sz="2000" dirty="0">
              <a:solidFill>
                <a:schemeClr val="tx1">
                  <a:lumMod val="75000"/>
                  <a:lumOff val="25000"/>
                </a:schemeClr>
              </a:solidFill>
              <a:latin typeface="+mn-ea"/>
            </a:endParaRPr>
          </a:p>
          <a:p>
            <a:pPr algn="l"/>
            <a:r>
              <a:rPr kumimoji="1" lang="ja-JP" altLang="en-US" sz="2000" dirty="0">
                <a:solidFill>
                  <a:schemeClr val="tx1">
                    <a:lumMod val="75000"/>
                    <a:lumOff val="25000"/>
                  </a:schemeClr>
                </a:solidFill>
                <a:latin typeface="+mn-ea"/>
              </a:rPr>
              <a:t>新たな課題に応じて支援チームを拡充する。</a:t>
            </a:r>
            <a:endParaRPr kumimoji="1" lang="en-US" altLang="ja-JP" sz="2000" dirty="0">
              <a:solidFill>
                <a:schemeClr val="tx1">
                  <a:lumMod val="75000"/>
                  <a:lumOff val="25000"/>
                </a:schemeClr>
              </a:solidFill>
              <a:latin typeface="+mn-ea"/>
            </a:endParaRPr>
          </a:p>
        </p:txBody>
      </p:sp>
    </p:spTree>
    <p:extLst>
      <p:ext uri="{BB962C8B-B14F-4D97-AF65-F5344CB8AC3E}">
        <p14:creationId xmlns:p14="http://schemas.microsoft.com/office/powerpoint/2010/main" val="1331485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469AA-3178-EF4E-0F0D-9743F8FCA7F6}"/>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40A75ED-8205-8A73-FE78-B7862F6C8567}"/>
              </a:ext>
            </a:extLst>
          </p:cNvPr>
          <p:cNvSpPr>
            <a:spLocks noGrp="1"/>
          </p:cNvSpPr>
          <p:nvPr>
            <p:ph idx="1"/>
          </p:nvPr>
        </p:nvSpPr>
        <p:spPr>
          <a:xfrm>
            <a:off x="285750" y="268224"/>
            <a:ext cx="8608742" cy="6417837"/>
          </a:xfrm>
        </p:spPr>
        <p:txBody>
          <a:bodyPr>
            <a:normAutofit/>
          </a:bodyPr>
          <a:lstStyle/>
          <a:p>
            <a:pPr marL="0" indent="0">
              <a:lnSpc>
                <a:spcPct val="100000"/>
              </a:lnSpc>
              <a:buNone/>
            </a:pPr>
            <a:r>
              <a:rPr kumimoji="1" lang="ja-JP" altLang="en-US" sz="3600" b="1" dirty="0">
                <a:solidFill>
                  <a:srgbClr val="0070C0"/>
                </a:solidFill>
                <a:latin typeface="UD デジタル 教科書体 NP-R" panose="02020400000000000000" pitchFamily="18" charset="-128"/>
                <a:ea typeface="UD デジタル 教科書体 NP-R" panose="02020400000000000000" pitchFamily="18" charset="-128"/>
              </a:rPr>
              <a:t>支援チーム</a:t>
            </a:r>
            <a:endParaRPr kumimoji="1" lang="en-US" altLang="ja-JP" sz="4400" b="1" u="sng" dirty="0">
              <a:solidFill>
                <a:srgbClr val="0070C0"/>
              </a:solidFill>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9408E1EF-085D-B161-97CD-C6C187A4F873}"/>
              </a:ext>
            </a:extLst>
          </p:cNvPr>
          <p:cNvSpPr>
            <a:spLocks noGrp="1"/>
          </p:cNvSpPr>
          <p:nvPr>
            <p:ph type="sldNum" sz="quarter" idx="12"/>
          </p:nvPr>
        </p:nvSpPr>
        <p:spPr/>
        <p:txBody>
          <a:bodyPr/>
          <a:lstStyle/>
          <a:p>
            <a:fld id="{9E2A29CB-BA86-48A6-80E1-CB8750A963B5}" type="slidenum">
              <a:rPr kumimoji="1" lang="ja-JP" altLang="en-US" smtClean="0"/>
              <a:t>9</a:t>
            </a:fld>
            <a:endParaRPr kumimoji="1" lang="ja-JP" altLang="en-US" dirty="0"/>
          </a:p>
        </p:txBody>
      </p:sp>
      <p:pic>
        <p:nvPicPr>
          <p:cNvPr id="5" name="図 4">
            <a:extLst>
              <a:ext uri="{FF2B5EF4-FFF2-40B4-BE49-F238E27FC236}">
                <a16:creationId xmlns:a16="http://schemas.microsoft.com/office/drawing/2014/main" id="{62B923AE-738B-3EA9-B5B7-13C6922A43E1}"/>
              </a:ext>
            </a:extLst>
          </p:cNvPr>
          <p:cNvPicPr>
            <a:picLocks noChangeAspect="1"/>
          </p:cNvPicPr>
          <p:nvPr/>
        </p:nvPicPr>
        <p:blipFill>
          <a:blip r:embed="rId3"/>
          <a:srcRect t="13914" r="15829"/>
          <a:stretch/>
        </p:blipFill>
        <p:spPr>
          <a:xfrm>
            <a:off x="1088639" y="964427"/>
            <a:ext cx="7002964" cy="5210594"/>
          </a:xfrm>
          <a:prstGeom prst="rect">
            <a:avLst/>
          </a:prstGeom>
        </p:spPr>
      </p:pic>
      <p:sp>
        <p:nvSpPr>
          <p:cNvPr id="2" name="テキスト ボックス 1">
            <a:extLst>
              <a:ext uri="{FF2B5EF4-FFF2-40B4-BE49-F238E27FC236}">
                <a16:creationId xmlns:a16="http://schemas.microsoft.com/office/drawing/2014/main" id="{6FD45943-2B29-DA1A-93E8-B17267315459}"/>
              </a:ext>
            </a:extLst>
          </p:cNvPr>
          <p:cNvSpPr txBox="1"/>
          <p:nvPr/>
        </p:nvSpPr>
        <p:spPr>
          <a:xfrm>
            <a:off x="4153710" y="6333097"/>
            <a:ext cx="4484452" cy="400110"/>
          </a:xfrm>
          <a:prstGeom prst="rect">
            <a:avLst/>
          </a:prstGeom>
          <a:noFill/>
        </p:spPr>
        <p:txBody>
          <a:bodyPr wrap="square" rtlCol="0" anchor="ctr">
            <a:spAutoFit/>
          </a:bodyPr>
          <a:lstStyle/>
          <a:p>
            <a:pPr algn="l"/>
            <a:r>
              <a:rPr kumimoji="1" lang="ja-JP" altLang="en-US" sz="2000" dirty="0">
                <a:solidFill>
                  <a:schemeClr val="tx1">
                    <a:lumMod val="75000"/>
                    <a:lumOff val="25000"/>
                  </a:schemeClr>
                </a:solidFill>
                <a:latin typeface="+mn-ea"/>
              </a:rPr>
              <a:t>（</a:t>
            </a:r>
            <a:r>
              <a:rPr kumimoji="1" lang="en-US" altLang="ja-JP" sz="2000" dirty="0">
                <a:solidFill>
                  <a:schemeClr val="tx1">
                    <a:lumMod val="75000"/>
                    <a:lumOff val="25000"/>
                  </a:schemeClr>
                </a:solidFill>
                <a:latin typeface="+mn-ea"/>
              </a:rPr>
              <a:t>『</a:t>
            </a:r>
            <a:r>
              <a:rPr kumimoji="1" lang="ja-JP" altLang="en-US" sz="2000" dirty="0">
                <a:solidFill>
                  <a:schemeClr val="tx1">
                    <a:lumMod val="75000"/>
                    <a:lumOff val="25000"/>
                  </a:schemeClr>
                </a:solidFill>
                <a:latin typeface="+mn-ea"/>
              </a:rPr>
              <a:t>生徒指導提要（改訂版）</a:t>
            </a:r>
            <a:r>
              <a:rPr kumimoji="1" lang="en-US" altLang="ja-JP" sz="2000" dirty="0">
                <a:solidFill>
                  <a:schemeClr val="tx1">
                    <a:lumMod val="75000"/>
                    <a:lumOff val="25000"/>
                  </a:schemeClr>
                </a:solidFill>
                <a:latin typeface="+mn-ea"/>
              </a:rPr>
              <a:t>』2022</a:t>
            </a:r>
            <a:r>
              <a:rPr kumimoji="1" lang="ja-JP" altLang="en-US" sz="2000" dirty="0">
                <a:solidFill>
                  <a:schemeClr val="tx1">
                    <a:lumMod val="75000"/>
                    <a:lumOff val="25000"/>
                  </a:schemeClr>
                </a:solidFill>
                <a:latin typeface="+mn-ea"/>
              </a:rPr>
              <a:t>年）</a:t>
            </a:r>
          </a:p>
        </p:txBody>
      </p:sp>
      <p:sp>
        <p:nvSpPr>
          <p:cNvPr id="6" name="正方形/長方形 5">
            <a:extLst>
              <a:ext uri="{FF2B5EF4-FFF2-40B4-BE49-F238E27FC236}">
                <a16:creationId xmlns:a16="http://schemas.microsoft.com/office/drawing/2014/main" id="{99C6AA8E-BD66-C2C6-369F-710761BE7B56}"/>
              </a:ext>
            </a:extLst>
          </p:cNvPr>
          <p:cNvSpPr/>
          <p:nvPr/>
        </p:nvSpPr>
        <p:spPr>
          <a:xfrm>
            <a:off x="726141" y="2465294"/>
            <a:ext cx="7912021" cy="2178424"/>
          </a:xfrm>
          <a:prstGeom prst="rect">
            <a:avLst/>
          </a:prstGeom>
          <a:ln w="76200" cmpd="thickThi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a:solidFill>
                  <a:srgbClr val="C00000"/>
                </a:solidFill>
                <a:latin typeface="+mn-ea"/>
              </a:rPr>
              <a:t>これはあくまでも、</a:t>
            </a:r>
            <a:endParaRPr kumimoji="1" lang="en-US" altLang="ja-JP" sz="3600" dirty="0">
              <a:solidFill>
                <a:srgbClr val="C00000"/>
              </a:solidFill>
              <a:latin typeface="+mn-ea"/>
            </a:endParaRPr>
          </a:p>
          <a:p>
            <a:pPr algn="ctr"/>
            <a:r>
              <a:rPr kumimoji="1" lang="ja-JP" altLang="en-US" sz="6000" dirty="0">
                <a:solidFill>
                  <a:srgbClr val="C00000"/>
                </a:solidFill>
                <a:latin typeface="+mn-ea"/>
              </a:rPr>
              <a:t>危機対応のチーム</a:t>
            </a:r>
          </a:p>
        </p:txBody>
      </p:sp>
    </p:spTree>
    <p:extLst>
      <p:ext uri="{BB962C8B-B14F-4D97-AF65-F5344CB8AC3E}">
        <p14:creationId xmlns:p14="http://schemas.microsoft.com/office/powerpoint/2010/main" val="662798193"/>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B4D08F2-0A19-0706-88DC-002D7E5F7164}"/>
              </a:ext>
            </a:extLst>
          </p:cNvPr>
          <p:cNvSpPr>
            <a:spLocks noGrp="1"/>
          </p:cNvSpPr>
          <p:nvPr>
            <p:ph type="title"/>
          </p:nvPr>
        </p:nvSpPr>
        <p:spPr/>
        <p:txBody>
          <a:bodyPr/>
          <a:lstStyle/>
          <a:p>
            <a:r>
              <a:rPr lang="ja-JP" altLang="en-US" sz="2800" b="1" dirty="0"/>
              <a:t>日頃からの情報共有</a:t>
            </a:r>
          </a:p>
        </p:txBody>
      </p:sp>
      <p:sp>
        <p:nvSpPr>
          <p:cNvPr id="4" name="コンテンツ プレースホルダー 3">
            <a:extLst>
              <a:ext uri="{FF2B5EF4-FFF2-40B4-BE49-F238E27FC236}">
                <a16:creationId xmlns:a16="http://schemas.microsoft.com/office/drawing/2014/main" id="{81B7878F-5838-4CBB-264F-A95247CA8C0E}"/>
              </a:ext>
            </a:extLst>
          </p:cNvPr>
          <p:cNvSpPr>
            <a:spLocks noGrp="1"/>
          </p:cNvSpPr>
          <p:nvPr>
            <p:ph idx="1"/>
          </p:nvPr>
        </p:nvSpPr>
        <p:spPr>
          <a:xfrm>
            <a:off x="457200" y="899467"/>
            <a:ext cx="8229600" cy="5818658"/>
          </a:xfrm>
        </p:spPr>
        <p:txBody>
          <a:bodyPr/>
          <a:lstStyle/>
          <a:p>
            <a:pPr marL="0" indent="0">
              <a:buNone/>
            </a:pPr>
            <a:r>
              <a:rPr lang="ja-JP" altLang="en-US" sz="2800" b="1" dirty="0">
                <a:solidFill>
                  <a:srgbClr val="0070C0"/>
                </a:solidFill>
              </a:rPr>
              <a:t>＜私自身の経験から＞</a:t>
            </a:r>
            <a:endParaRPr lang="en-US" altLang="ja-JP" sz="2800" b="1" dirty="0">
              <a:solidFill>
                <a:srgbClr val="0070C0"/>
              </a:solidFill>
            </a:endParaRPr>
          </a:p>
          <a:p>
            <a:pPr>
              <a:buFont typeface="Wingdings" panose="05000000000000000000" pitchFamily="2" charset="2"/>
              <a:buChar char="u"/>
            </a:pPr>
            <a:r>
              <a:rPr lang="ja-JP" altLang="en-US" b="1" u="sng" dirty="0"/>
              <a:t>生活指導部会</a:t>
            </a:r>
            <a:endParaRPr lang="en-US" altLang="ja-JP" b="1" u="sng" dirty="0"/>
          </a:p>
          <a:p>
            <a:pPr lvl="1">
              <a:buFont typeface="Arial" panose="020B0604020202020204" pitchFamily="34" charset="0"/>
              <a:buChar char="•"/>
            </a:pPr>
            <a:r>
              <a:rPr lang="ja-JP" altLang="en-US" dirty="0"/>
              <a:t>各学年主任、学年の生活指導担当、</a:t>
            </a:r>
            <a:r>
              <a:rPr lang="ja-JP" altLang="en-US" dirty="0">
                <a:solidFill>
                  <a:srgbClr val="C00000"/>
                </a:solidFill>
              </a:rPr>
              <a:t>管理職</a:t>
            </a:r>
            <a:r>
              <a:rPr lang="ja-JP" altLang="en-US" dirty="0"/>
              <a:t>、養護教諭、</a:t>
            </a:r>
            <a:r>
              <a:rPr lang="en-US" altLang="ja-JP" dirty="0"/>
              <a:t>SC</a:t>
            </a:r>
          </a:p>
          <a:p>
            <a:pPr lvl="1">
              <a:buFont typeface="Arial" panose="020B0604020202020204" pitchFamily="34" charset="0"/>
              <a:buChar char="•"/>
            </a:pPr>
            <a:r>
              <a:rPr lang="ja-JP" altLang="en-US" dirty="0"/>
              <a:t>週</a:t>
            </a:r>
            <a:r>
              <a:rPr lang="en-US" altLang="ja-JP" dirty="0"/>
              <a:t>1</a:t>
            </a:r>
            <a:r>
              <a:rPr lang="ja-JP" altLang="en-US" dirty="0"/>
              <a:t>回（</a:t>
            </a:r>
            <a:r>
              <a:rPr lang="ja-JP" altLang="en-US" u="sng" dirty="0"/>
              <a:t>時間割に位置付けておく</a:t>
            </a:r>
            <a:r>
              <a:rPr lang="ja-JP" altLang="en-US" dirty="0"/>
              <a:t>）</a:t>
            </a:r>
            <a:endParaRPr lang="en-US" altLang="ja-JP" dirty="0"/>
          </a:p>
          <a:p>
            <a:pPr>
              <a:buFont typeface="Wingdings" panose="05000000000000000000" pitchFamily="2" charset="2"/>
              <a:buChar char="u"/>
            </a:pPr>
            <a:r>
              <a:rPr lang="ja-JP" altLang="en-US" b="1" u="sng" dirty="0"/>
              <a:t>教育相談部会</a:t>
            </a:r>
            <a:endParaRPr lang="en-US" altLang="ja-JP" b="1" u="sng" dirty="0"/>
          </a:p>
          <a:p>
            <a:pPr lvl="1">
              <a:buFont typeface="Arial" panose="020B0604020202020204" pitchFamily="34" charset="0"/>
              <a:buChar char="•"/>
            </a:pPr>
            <a:r>
              <a:rPr lang="ja-JP" altLang="en-US" dirty="0"/>
              <a:t>各学年主任、学年の教育相談担当、</a:t>
            </a:r>
            <a:r>
              <a:rPr lang="ja-JP" altLang="en-US" dirty="0">
                <a:solidFill>
                  <a:srgbClr val="C00000"/>
                </a:solidFill>
              </a:rPr>
              <a:t>管理職</a:t>
            </a:r>
            <a:r>
              <a:rPr lang="ja-JP" altLang="en-US" dirty="0"/>
              <a:t>、養護教諭、</a:t>
            </a:r>
            <a:r>
              <a:rPr lang="en-US" altLang="ja-JP" dirty="0"/>
              <a:t>SC</a:t>
            </a:r>
          </a:p>
          <a:p>
            <a:pPr lvl="1">
              <a:buFont typeface="Arial" panose="020B0604020202020204" pitchFamily="34" charset="0"/>
              <a:buChar char="•"/>
            </a:pPr>
            <a:r>
              <a:rPr lang="ja-JP" altLang="en-US" dirty="0"/>
              <a:t>週</a:t>
            </a:r>
            <a:r>
              <a:rPr lang="en-US" altLang="ja-JP" dirty="0"/>
              <a:t>1</a:t>
            </a:r>
            <a:r>
              <a:rPr lang="ja-JP" altLang="en-US" dirty="0"/>
              <a:t>回（</a:t>
            </a:r>
            <a:r>
              <a:rPr lang="ja-JP" altLang="en-US" u="sng" dirty="0"/>
              <a:t>時間割に位置付けておく</a:t>
            </a:r>
            <a:r>
              <a:rPr lang="ja-JP" altLang="en-US" dirty="0"/>
              <a:t>）</a:t>
            </a:r>
            <a:endParaRPr lang="en-US" altLang="ja-JP" dirty="0"/>
          </a:p>
          <a:p>
            <a:pPr lvl="1">
              <a:buFont typeface="Arial" panose="020B0604020202020204" pitchFamily="34" charset="0"/>
              <a:buChar char="•"/>
            </a:pPr>
            <a:r>
              <a:rPr lang="ja-JP" altLang="en-US" dirty="0"/>
              <a:t>隔週で</a:t>
            </a:r>
            <a:r>
              <a:rPr lang="ja-JP" altLang="en-US" dirty="0">
                <a:solidFill>
                  <a:srgbClr val="008000"/>
                </a:solidFill>
              </a:rPr>
              <a:t>不登校対応</a:t>
            </a:r>
            <a:r>
              <a:rPr lang="ja-JP" altLang="en-US" dirty="0"/>
              <a:t>、</a:t>
            </a:r>
            <a:r>
              <a:rPr lang="ja-JP" altLang="en-US" dirty="0">
                <a:solidFill>
                  <a:srgbClr val="008000"/>
                </a:solidFill>
              </a:rPr>
              <a:t>発達障害</a:t>
            </a:r>
            <a:r>
              <a:rPr lang="ja-JP" altLang="en-US" dirty="0"/>
              <a:t>等をメインに据えて</a:t>
            </a:r>
            <a:endParaRPr lang="en-US" altLang="ja-JP" dirty="0"/>
          </a:p>
          <a:p>
            <a:pPr>
              <a:buFont typeface="Wingdings" panose="05000000000000000000" pitchFamily="2" charset="2"/>
              <a:buChar char="u"/>
            </a:pPr>
            <a:r>
              <a:rPr lang="ja-JP" altLang="en-US" b="1" u="sng" dirty="0"/>
              <a:t>企画経営会議</a:t>
            </a:r>
            <a:endParaRPr lang="en-US" altLang="ja-JP" b="1" u="sng" dirty="0"/>
          </a:p>
          <a:p>
            <a:pPr lvl="1">
              <a:buFont typeface="Arial" panose="020B0604020202020204" pitchFamily="34" charset="0"/>
              <a:buChar char="•"/>
            </a:pPr>
            <a:r>
              <a:rPr lang="ja-JP" altLang="en-US" dirty="0"/>
              <a:t>各学年主任、各分掌主任、</a:t>
            </a:r>
            <a:r>
              <a:rPr lang="ja-JP" altLang="en-US" dirty="0">
                <a:solidFill>
                  <a:srgbClr val="C00000"/>
                </a:solidFill>
              </a:rPr>
              <a:t>管理職</a:t>
            </a:r>
            <a:r>
              <a:rPr lang="ja-JP" altLang="en-US" dirty="0"/>
              <a:t>、事務職</a:t>
            </a:r>
            <a:endParaRPr lang="en-US" altLang="ja-JP" dirty="0"/>
          </a:p>
          <a:p>
            <a:pPr lvl="1">
              <a:buFont typeface="Arial" panose="020B0604020202020204" pitchFamily="34" charset="0"/>
              <a:buChar char="•"/>
            </a:pPr>
            <a:r>
              <a:rPr lang="ja-JP" altLang="en-US" dirty="0"/>
              <a:t>週</a:t>
            </a:r>
            <a:r>
              <a:rPr lang="en-US" altLang="ja-JP" dirty="0"/>
              <a:t>1</a:t>
            </a:r>
            <a:r>
              <a:rPr lang="ja-JP" altLang="en-US" dirty="0"/>
              <a:t>回（</a:t>
            </a:r>
            <a:r>
              <a:rPr lang="ja-JP" altLang="en-US" u="sng" dirty="0"/>
              <a:t>時間割に位置付けておく</a:t>
            </a:r>
            <a:r>
              <a:rPr lang="ja-JP" altLang="en-US" dirty="0"/>
              <a:t>）</a:t>
            </a:r>
            <a:endParaRPr lang="en-US" altLang="ja-JP" dirty="0"/>
          </a:p>
          <a:p>
            <a:pPr marL="39564" indent="0">
              <a:buNone/>
            </a:pPr>
            <a:r>
              <a:rPr lang="en-US" altLang="ja-JP" b="1" dirty="0">
                <a:solidFill>
                  <a:srgbClr val="C00000"/>
                </a:solidFill>
              </a:rPr>
              <a:t>※</a:t>
            </a:r>
            <a:r>
              <a:rPr lang="ja-JP" altLang="en-US" b="1" dirty="0">
                <a:solidFill>
                  <a:srgbClr val="C00000"/>
                </a:solidFill>
              </a:rPr>
              <a:t>ミドル層の指針となるよう、学校の生徒指導のスタンスを明確にする</a:t>
            </a:r>
            <a:r>
              <a:rPr lang="ja-JP" altLang="en-US" dirty="0">
                <a:solidFill>
                  <a:srgbClr val="C00000"/>
                </a:solidFill>
              </a:rPr>
              <a:t>　</a:t>
            </a:r>
            <a:r>
              <a:rPr lang="ja-JP" altLang="en-US" b="1" dirty="0">
                <a:solidFill>
                  <a:srgbClr val="0070C0"/>
                </a:solidFill>
              </a:rPr>
              <a:t>～ミドル層が判断しやすいように～</a:t>
            </a:r>
            <a:endParaRPr lang="en-US" altLang="ja-JP" b="1" dirty="0">
              <a:solidFill>
                <a:srgbClr val="0070C0"/>
              </a:solidFill>
            </a:endParaRPr>
          </a:p>
        </p:txBody>
      </p:sp>
      <p:sp>
        <p:nvSpPr>
          <p:cNvPr id="2" name="スライド番号プレースホルダー 1">
            <a:extLst>
              <a:ext uri="{FF2B5EF4-FFF2-40B4-BE49-F238E27FC236}">
                <a16:creationId xmlns:a16="http://schemas.microsoft.com/office/drawing/2014/main" id="{1793DEC8-A19F-E6CE-B77C-377F00029FE1}"/>
              </a:ext>
            </a:extLst>
          </p:cNvPr>
          <p:cNvSpPr>
            <a:spLocks noGrp="1"/>
          </p:cNvSpPr>
          <p:nvPr>
            <p:ph type="sldNum" sz="quarter" idx="12"/>
          </p:nvPr>
        </p:nvSpPr>
        <p:spPr/>
        <p:txBody>
          <a:bodyPr/>
          <a:lstStyle/>
          <a:p>
            <a:fld id="{A7C21E64-8481-41E9-8D52-8F84C20010B7}" type="slidenum">
              <a:rPr kumimoji="1" lang="ja-JP" altLang="en-US" smtClean="0"/>
              <a:t>10</a:t>
            </a:fld>
            <a:endParaRPr kumimoji="1" lang="ja-JP" altLang="en-US"/>
          </a:p>
        </p:txBody>
      </p:sp>
    </p:spTree>
    <p:extLst>
      <p:ext uri="{BB962C8B-B14F-4D97-AF65-F5344CB8AC3E}">
        <p14:creationId xmlns:p14="http://schemas.microsoft.com/office/powerpoint/2010/main" val="945246953"/>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34D9317B-AE5F-ADDC-543F-73A45CF50F18}"/>
              </a:ext>
            </a:extLst>
          </p:cNvPr>
          <p:cNvSpPr>
            <a:spLocks noGrp="1"/>
          </p:cNvSpPr>
          <p:nvPr>
            <p:ph idx="1"/>
          </p:nvPr>
        </p:nvSpPr>
        <p:spPr>
          <a:xfrm>
            <a:off x="457200" y="980730"/>
            <a:ext cx="8229600" cy="5472607"/>
          </a:xfrm>
        </p:spPr>
        <p:txBody>
          <a:bodyPr>
            <a:normAutofit fontScale="70000" lnSpcReduction="20000"/>
          </a:bodyPr>
          <a:lstStyle/>
          <a:p>
            <a:pPr marL="360363" indent="-360363">
              <a:lnSpc>
                <a:spcPct val="120000"/>
              </a:lnSpc>
              <a:buFont typeface="Wingdings" panose="05000000000000000000" pitchFamily="2" charset="2"/>
              <a:buChar char="u"/>
            </a:pPr>
            <a:r>
              <a:rPr lang="ja-JP" altLang="en-US" sz="3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「教師が知っておきたい子どもの自殺予防」（平成２１年３月発行）</a:t>
            </a:r>
            <a:endParaRPr lang="en-US" altLang="ja-JP" sz="3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46088" indent="0">
              <a:lnSpc>
                <a:spcPct val="100000"/>
              </a:lnSpc>
              <a:buNone/>
            </a:pP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46088" indent="0">
              <a:lnSpc>
                <a:spcPct val="100000"/>
              </a:lnSpc>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はじめに</a:t>
            </a:r>
          </a:p>
          <a:p>
            <a:pPr marL="265113"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■第</a:t>
            </a: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1</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章　子どもの自殺の実態</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265113"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■第</a:t>
            </a: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2</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章　自殺のサインと対応　</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１．自殺の心理　　       ２．自殺の危険因子</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３．自殺直前のサイン</a:t>
            </a: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４．対応の原則　　</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５．対応の留意点</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６．子どもに必要な自殺予防の知識</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265113" indent="0">
              <a:lnSpc>
                <a:spcPct val="120000"/>
              </a:lnSpc>
              <a:spcBef>
                <a:spcPts val="0"/>
              </a:spcBef>
              <a:buNone/>
            </a:pPr>
            <a:r>
              <a:rPr lang="ja-JP" altLang="en-US" dirty="0">
                <a:solidFill>
                  <a:srgbClr val="C00000"/>
                </a:solidFill>
                <a:latin typeface="UD デジタル 教科書体 NK-R" panose="02020400000000000000" pitchFamily="18" charset="-128"/>
                <a:ea typeface="UD デジタル 教科書体 NK-R" panose="02020400000000000000" pitchFamily="18" charset="-128"/>
              </a:rPr>
              <a:t>■第</a:t>
            </a:r>
            <a:r>
              <a:rPr lang="en-US" altLang="ja-JP" dirty="0">
                <a:solidFill>
                  <a:srgbClr val="C00000"/>
                </a:solidFill>
                <a:latin typeface="UD デジタル 教科書体 NK-R" panose="02020400000000000000" pitchFamily="18" charset="-128"/>
                <a:ea typeface="UD デジタル 教科書体 NK-R" panose="02020400000000000000" pitchFamily="18" charset="-128"/>
              </a:rPr>
              <a:t>3</a:t>
            </a:r>
            <a:r>
              <a:rPr lang="ja-JP" altLang="en-US" dirty="0">
                <a:solidFill>
                  <a:srgbClr val="C00000"/>
                </a:solidFill>
                <a:latin typeface="UD デジタル 教科書体 NK-R" panose="02020400000000000000" pitchFamily="18" charset="-128"/>
                <a:ea typeface="UD デジタル 教科書体 NK-R" panose="02020400000000000000" pitchFamily="18" charset="-128"/>
              </a:rPr>
              <a:t>章　自殺予防のための校内体制</a:t>
            </a:r>
            <a:endParaRPr lang="en-US" altLang="ja-JP" dirty="0">
              <a:solidFill>
                <a:srgbClr val="C00000"/>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rgbClr val="C00000"/>
                </a:solidFill>
                <a:latin typeface="UD デジタル 教科書体 NK-R" panose="02020400000000000000" pitchFamily="18" charset="-128"/>
                <a:ea typeface="UD デジタル 教科書体 NK-R" panose="02020400000000000000" pitchFamily="18" charset="-128"/>
              </a:rPr>
              <a:t>１．子どもの</a:t>
            </a:r>
            <a:r>
              <a:rPr lang="en-US" altLang="ja-JP" dirty="0">
                <a:solidFill>
                  <a:srgbClr val="C00000"/>
                </a:solidFill>
                <a:latin typeface="UD デジタル 教科書体 NK-R" panose="02020400000000000000" pitchFamily="18" charset="-128"/>
                <a:ea typeface="UD デジタル 教科書体 NK-R" panose="02020400000000000000" pitchFamily="18" charset="-128"/>
              </a:rPr>
              <a:t>SOS</a:t>
            </a:r>
            <a:r>
              <a:rPr lang="ja-JP" altLang="en-US" dirty="0">
                <a:solidFill>
                  <a:srgbClr val="C00000"/>
                </a:solidFill>
                <a:latin typeface="UD デジタル 教科書体 NK-R" panose="02020400000000000000" pitchFamily="18" charset="-128"/>
                <a:ea typeface="UD デジタル 教科書体 NK-R" panose="02020400000000000000" pitchFamily="18" charset="-128"/>
              </a:rPr>
              <a:t>に気づく校内体制</a:t>
            </a:r>
            <a:endParaRPr lang="en-US" altLang="ja-JP" dirty="0">
              <a:solidFill>
                <a:srgbClr val="C00000"/>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rgbClr val="C00000"/>
                </a:solidFill>
                <a:latin typeface="UD デジタル 教科書体 NK-R" panose="02020400000000000000" pitchFamily="18" charset="-128"/>
                <a:ea typeface="UD デジタル 教科書体 NK-R" panose="02020400000000000000" pitchFamily="18" charset="-128"/>
              </a:rPr>
              <a:t>２．自殺予防のための教育相談体制</a:t>
            </a:r>
            <a:endParaRPr lang="en-US" altLang="ja-JP" dirty="0">
              <a:solidFill>
                <a:srgbClr val="C00000"/>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rgbClr val="C00000"/>
                </a:solidFill>
                <a:latin typeface="UD デジタル 教科書体 NK-R" panose="02020400000000000000" pitchFamily="18" charset="-128"/>
                <a:ea typeface="UD デジタル 教科書体 NK-R" panose="02020400000000000000" pitchFamily="18" charset="-128"/>
              </a:rPr>
              <a:t>３．危機対応のための校内体制</a:t>
            </a:r>
            <a:endParaRPr lang="en-US" altLang="ja-JP" dirty="0">
              <a:solidFill>
                <a:srgbClr val="C00000"/>
              </a:solidFill>
              <a:latin typeface="UD デジタル 教科書体 NK-R" panose="02020400000000000000" pitchFamily="18" charset="-128"/>
              <a:ea typeface="UD デジタル 教科書体 NK-R" panose="02020400000000000000" pitchFamily="18" charset="-128"/>
            </a:endParaRPr>
          </a:p>
          <a:p>
            <a:pPr marL="265113" indent="0">
              <a:lnSpc>
                <a:spcPct val="120000"/>
              </a:lnSpc>
              <a:spcBef>
                <a:spcPts val="0"/>
              </a:spcBef>
              <a:buNone/>
            </a:pPr>
            <a:r>
              <a:rPr lang="ja-JP" altLang="en-US" dirty="0">
                <a:solidFill>
                  <a:srgbClr val="0070C0"/>
                </a:solidFill>
                <a:latin typeface="UD デジタル 教科書体 NK-R" panose="02020400000000000000" pitchFamily="18" charset="-128"/>
                <a:ea typeface="UD デジタル 教科書体 NK-R" panose="02020400000000000000" pitchFamily="18" charset="-128"/>
              </a:rPr>
              <a:t>■ 第</a:t>
            </a:r>
            <a:r>
              <a:rPr lang="en-US" altLang="ja-JP" dirty="0">
                <a:solidFill>
                  <a:srgbClr val="0070C0"/>
                </a:solidFill>
                <a:latin typeface="UD デジタル 教科書体 NK-R" panose="02020400000000000000" pitchFamily="18" charset="-128"/>
                <a:ea typeface="UD デジタル 教科書体 NK-R" panose="02020400000000000000" pitchFamily="18" charset="-128"/>
              </a:rPr>
              <a:t>4</a:t>
            </a:r>
            <a:r>
              <a:rPr lang="ja-JP" altLang="en-US" dirty="0">
                <a:solidFill>
                  <a:srgbClr val="0070C0"/>
                </a:solidFill>
                <a:latin typeface="UD デジタル 教科書体 NK-R" panose="02020400000000000000" pitchFamily="18" charset="-128"/>
                <a:ea typeface="UD デジタル 教科書体 NK-R" panose="02020400000000000000" pitchFamily="18" charset="-128"/>
              </a:rPr>
              <a:t>章　自殺予防のための校外における連携</a:t>
            </a:r>
            <a:endParaRPr lang="en-US" altLang="ja-JP" dirty="0">
              <a:solidFill>
                <a:srgbClr val="0070C0"/>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rgbClr val="0070C0"/>
                </a:solidFill>
                <a:latin typeface="UD デジタル 教科書体 NK-R" panose="02020400000000000000" pitchFamily="18" charset="-128"/>
                <a:ea typeface="UD デジタル 教科書体 NK-R" panose="02020400000000000000" pitchFamily="18" charset="-128"/>
              </a:rPr>
              <a:t>１．学校</a:t>
            </a:r>
            <a:r>
              <a:rPr lang="en-US" altLang="ja-JP" dirty="0">
                <a:solidFill>
                  <a:srgbClr val="0070C0"/>
                </a:solidFill>
                <a:latin typeface="UD デジタル 教科書体 NK-R" panose="02020400000000000000" pitchFamily="18" charset="-128"/>
                <a:ea typeface="UD デジタル 教科書体 NK-R" panose="02020400000000000000" pitchFamily="18" charset="-128"/>
              </a:rPr>
              <a:t>                    </a:t>
            </a:r>
            <a:r>
              <a:rPr lang="ja-JP" altLang="en-US" dirty="0">
                <a:solidFill>
                  <a:srgbClr val="0070C0"/>
                </a:solidFill>
                <a:latin typeface="UD デジタル 教科書体 NK-R" panose="02020400000000000000" pitchFamily="18" charset="-128"/>
                <a:ea typeface="UD デジタル 教科書体 NK-R" panose="02020400000000000000" pitchFamily="18" charset="-128"/>
              </a:rPr>
              <a:t>２．家庭</a:t>
            </a:r>
            <a:endParaRPr lang="en-US" altLang="ja-JP" dirty="0">
              <a:solidFill>
                <a:srgbClr val="0070C0"/>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rgbClr val="0070C0"/>
                </a:solidFill>
                <a:latin typeface="UD デジタル 教科書体 NK-R" panose="02020400000000000000" pitchFamily="18" charset="-128"/>
                <a:ea typeface="UD デジタル 教科書体 NK-R" panose="02020400000000000000" pitchFamily="18" charset="-128"/>
              </a:rPr>
              <a:t>３．医療機関　　　　　　　　４．地域のさまざまな人々</a:t>
            </a:r>
            <a:endParaRPr lang="en-US" altLang="ja-JP" dirty="0">
              <a:solidFill>
                <a:srgbClr val="0070C0"/>
              </a:solidFill>
              <a:latin typeface="UD デジタル 教科書体 NK-R" panose="02020400000000000000" pitchFamily="18" charset="-128"/>
              <a:ea typeface="UD デジタル 教科書体 NK-R" panose="02020400000000000000" pitchFamily="18" charset="-128"/>
            </a:endParaRPr>
          </a:p>
          <a:p>
            <a:pPr marL="265113"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第</a:t>
            </a: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5</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章　不幸にして自殺が起きてしまったときの対応 </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265113"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第</a:t>
            </a: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6</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章　自殺の危険の高い子どもへの対応事例</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265113" indent="0">
              <a:lnSpc>
                <a:spcPct val="120000"/>
              </a:lnSpc>
              <a:spcBef>
                <a:spcPts val="0"/>
              </a:spcBef>
              <a:buNone/>
            </a:pP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第</a:t>
            </a: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7</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章　自殺予防に関するＱ＆Ａ</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265113" indent="0">
              <a:lnSpc>
                <a:spcPct val="120000"/>
              </a:lnSpc>
              <a:spcBef>
                <a:spcPts val="0"/>
              </a:spcBef>
              <a:buNone/>
            </a:pP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参考資料</a:t>
            </a:r>
          </a:p>
        </p:txBody>
      </p:sp>
      <p:sp>
        <p:nvSpPr>
          <p:cNvPr id="5" name="スライド番号プレースホルダー 4">
            <a:extLst>
              <a:ext uri="{FF2B5EF4-FFF2-40B4-BE49-F238E27FC236}">
                <a16:creationId xmlns:a16="http://schemas.microsoft.com/office/drawing/2014/main" id="{7605DED0-1A1D-364D-7036-4A6C8EB71113}"/>
              </a:ext>
            </a:extLst>
          </p:cNvPr>
          <p:cNvSpPr>
            <a:spLocks noGrp="1"/>
          </p:cNvSpPr>
          <p:nvPr>
            <p:ph type="sldNum" sz="quarter" idx="12"/>
          </p:nvPr>
        </p:nvSpPr>
        <p:spPr/>
        <p:txBody>
          <a:bodyPr/>
          <a:lstStyle/>
          <a:p>
            <a:fld id="{C026F011-1D1E-4A20-8193-E3E01D574FB1}" type="slidenum">
              <a:rPr kumimoji="1" lang="ja-JP" altLang="en-US" smtClean="0"/>
              <a:t>1</a:t>
            </a:fld>
            <a:endParaRPr kumimoji="1" lang="ja-JP" altLang="en-US"/>
          </a:p>
        </p:txBody>
      </p:sp>
      <p:pic>
        <p:nvPicPr>
          <p:cNvPr id="8" name="図 7" descr="ダイアグラム&#10;&#10;中程度の精度で自動的に生成された説明">
            <a:extLst>
              <a:ext uri="{FF2B5EF4-FFF2-40B4-BE49-F238E27FC236}">
                <a16:creationId xmlns:a16="http://schemas.microsoft.com/office/drawing/2014/main" id="{192D6495-8DDE-8681-A00A-4AE80EDA0EEA}"/>
              </a:ext>
            </a:extLst>
          </p:cNvPr>
          <p:cNvPicPr>
            <a:picLocks noChangeAspect="1"/>
          </p:cNvPicPr>
          <p:nvPr/>
        </p:nvPicPr>
        <p:blipFill rotWithShape="1">
          <a:blip r:embed="rId3">
            <a:extLst>
              <a:ext uri="{28A0092B-C50C-407E-A947-70E740481C1C}">
                <a14:useLocalDpi xmlns:a14="http://schemas.microsoft.com/office/drawing/2010/main" val="0"/>
              </a:ext>
            </a:extLst>
          </a:blip>
          <a:srcRect t="1394"/>
          <a:stretch/>
        </p:blipFill>
        <p:spPr>
          <a:xfrm>
            <a:off x="5979081" y="2535143"/>
            <a:ext cx="2571532" cy="3604860"/>
          </a:xfrm>
          <a:prstGeom prst="rect">
            <a:avLst/>
          </a:prstGeom>
        </p:spPr>
      </p:pic>
      <p:sp>
        <p:nvSpPr>
          <p:cNvPr id="10" name="タイトル 1">
            <a:extLst>
              <a:ext uri="{FF2B5EF4-FFF2-40B4-BE49-F238E27FC236}">
                <a16:creationId xmlns:a16="http://schemas.microsoft.com/office/drawing/2014/main" id="{CA7B21D2-62D2-3D35-8C43-73FAC8988285}"/>
              </a:ext>
            </a:extLst>
          </p:cNvPr>
          <p:cNvSpPr>
            <a:spLocks noGrp="1"/>
          </p:cNvSpPr>
          <p:nvPr>
            <p:ph type="title"/>
          </p:nvPr>
        </p:nvSpPr>
        <p:spPr>
          <a:xfrm>
            <a:off x="265938" y="202630"/>
            <a:ext cx="8420862" cy="634082"/>
          </a:xfrm>
        </p:spPr>
        <p:txBody>
          <a:bodyPr>
            <a:noAutofit/>
          </a:bodyPr>
          <a:lstStyle/>
          <a:p>
            <a:r>
              <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児童生徒の自殺関連行動を発見した際の対応にかかる</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課題</a:t>
            </a:r>
            <a:endPar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629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1C60164-454E-E903-045A-2B4A29877D24}"/>
              </a:ext>
            </a:extLst>
          </p:cNvPr>
          <p:cNvSpPr>
            <a:spLocks noGrp="1"/>
          </p:cNvSpPr>
          <p:nvPr>
            <p:ph sz="half" idx="2"/>
          </p:nvPr>
        </p:nvSpPr>
        <p:spPr>
          <a:xfrm>
            <a:off x="3057963" y="1217744"/>
            <a:ext cx="5818090" cy="5138607"/>
          </a:xfrm>
        </p:spPr>
        <p:txBody>
          <a:bodyPr>
            <a:normAutofit lnSpcReduction="10000"/>
          </a:bodyPr>
          <a:lstStyle/>
          <a:p>
            <a:pPr marL="0" indent="0">
              <a:buNone/>
            </a:pPr>
            <a:r>
              <a:rPr lang="ja-JP" altLang="en-US" sz="1700" b="1" dirty="0">
                <a:latin typeface="UD デジタル 教科書体 N-R" panose="02020400000000000000" pitchFamily="17" charset="-128"/>
                <a:ea typeface="UD デジタル 教科書体 N-R" panose="02020400000000000000" pitchFamily="17" charset="-128"/>
              </a:rPr>
              <a:t>第</a:t>
            </a:r>
            <a:r>
              <a:rPr lang="en-US" altLang="ja-JP" sz="1700" b="1" dirty="0">
                <a:latin typeface="UD デジタル 教科書体 N-R" panose="02020400000000000000" pitchFamily="17" charset="-128"/>
                <a:ea typeface="UD デジタル 教科書体 N-R" panose="02020400000000000000" pitchFamily="17" charset="-128"/>
              </a:rPr>
              <a:t>8</a:t>
            </a:r>
            <a:r>
              <a:rPr lang="ja-JP" altLang="en-US" sz="1700" b="1" dirty="0">
                <a:latin typeface="UD デジタル 教科書体 N-R" panose="02020400000000000000" pitchFamily="17" charset="-128"/>
                <a:ea typeface="UD デジタル 教科書体 N-R" panose="02020400000000000000" pitchFamily="17" charset="-128"/>
              </a:rPr>
              <a:t>章 自殺 </a:t>
            </a:r>
            <a:endParaRPr lang="en-US" altLang="ja-JP" sz="1700" b="1" dirty="0">
              <a:latin typeface="UD デジタル 教科書体 N-R" panose="02020400000000000000" pitchFamily="17" charset="-128"/>
              <a:ea typeface="UD デジタル 教科書体 N-R" panose="02020400000000000000" pitchFamily="17" charset="-128"/>
            </a:endParaRPr>
          </a:p>
          <a:p>
            <a:pPr marL="0" indent="0">
              <a:buNone/>
            </a:pPr>
            <a:r>
              <a:rPr lang="en-US" altLang="ja-JP" sz="1500" b="1" dirty="0">
                <a:latin typeface="UD デジタル 教科書体 N-R" panose="02020400000000000000" pitchFamily="17" charset="-128"/>
                <a:ea typeface="UD デジタル 教科書体 N-R" panose="02020400000000000000" pitchFamily="17" charset="-128"/>
              </a:rPr>
              <a:t>8.1 </a:t>
            </a:r>
            <a:r>
              <a:rPr lang="ja-JP" altLang="en-US" sz="1500" b="1" dirty="0">
                <a:latin typeface="UD デジタル 教科書体 N-R" panose="02020400000000000000" pitchFamily="17" charset="-128"/>
                <a:ea typeface="UD デジタル 教科書体 N-R" panose="02020400000000000000" pitchFamily="17" charset="-128"/>
              </a:rPr>
              <a:t>自殺対策基本法等  </a:t>
            </a:r>
            <a:endParaRPr lang="en-US" altLang="ja-JP" sz="1500" b="1"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8.1.1 </a:t>
            </a:r>
            <a:r>
              <a:rPr lang="ja-JP" altLang="en-US" sz="1500" dirty="0">
                <a:latin typeface="UD デジタル 教科書体 N-R" panose="02020400000000000000" pitchFamily="17" charset="-128"/>
                <a:ea typeface="UD デジタル 教科書体 N-R" panose="02020400000000000000" pitchFamily="17" charset="-128"/>
              </a:rPr>
              <a:t>自殺対策基本法の成立と改正までの経緯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8.1.2 </a:t>
            </a:r>
            <a:r>
              <a:rPr lang="ja-JP" altLang="en-US" sz="1500" dirty="0">
                <a:latin typeface="UD デジタル 教科書体 N-R" panose="02020400000000000000" pitchFamily="17" charset="-128"/>
                <a:ea typeface="UD デジタル 教科書体 N-R" panose="02020400000000000000" pitchFamily="17" charset="-128"/>
              </a:rPr>
              <a:t>法の下での学校における自殺予防の取組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en-US" altLang="ja-JP" sz="1500" b="1" dirty="0">
                <a:latin typeface="UD デジタル 教科書体 N-R" panose="02020400000000000000" pitchFamily="17" charset="-128"/>
                <a:ea typeface="UD デジタル 教科書体 N-R" panose="02020400000000000000" pitchFamily="17" charset="-128"/>
              </a:rPr>
              <a:t>8.2 </a:t>
            </a:r>
            <a:r>
              <a:rPr lang="ja-JP" altLang="en-US" sz="1500" b="1" dirty="0">
                <a:latin typeface="UD デジタル 教科書体 N-R" panose="02020400000000000000" pitchFamily="17" charset="-128"/>
                <a:ea typeface="UD デジタル 教科書体 N-R" panose="02020400000000000000" pitchFamily="17" charset="-128"/>
              </a:rPr>
              <a:t>自殺予防のための学校の組織体制と計画  </a:t>
            </a:r>
            <a:endParaRPr lang="en-US" altLang="ja-JP" sz="1500" b="1"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8.2.1 </a:t>
            </a:r>
            <a:r>
              <a:rPr lang="ja-JP" altLang="en-US" sz="1500" dirty="0">
                <a:latin typeface="UD デジタル 教科書体 N-R" panose="02020400000000000000" pitchFamily="17" charset="-128"/>
                <a:ea typeface="UD デジタル 教科書体 N-R" panose="02020400000000000000" pitchFamily="17" charset="-128"/>
              </a:rPr>
              <a:t>自殺予防のための教育相談体制の構築  </a:t>
            </a:r>
            <a:endParaRPr lang="en-US" altLang="ja-JP" sz="1500" dirty="0">
              <a:latin typeface="UD デジタル 教科書体 N-R" panose="02020400000000000000" pitchFamily="17" charset="-128"/>
              <a:ea typeface="UD デジタル 教科書体 N-R" panose="02020400000000000000" pitchFamily="17" charset="-128"/>
            </a:endParaRPr>
          </a:p>
          <a:p>
            <a:pPr marL="622300" indent="-622300">
              <a:buNone/>
              <a:tabLst>
                <a:tab pos="273050" algn="l"/>
              </a:tabLst>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8.2.2 </a:t>
            </a:r>
            <a:r>
              <a:rPr lang="ja-JP" altLang="en-US" sz="1500" dirty="0">
                <a:latin typeface="UD デジタル 教科書体 N-R" panose="02020400000000000000" pitchFamily="17" charset="-128"/>
                <a:ea typeface="UD デジタル 教科書体 N-R" panose="02020400000000000000" pitchFamily="17" charset="-128"/>
              </a:rPr>
              <a:t>自殺のリスクマネジメントとクライシスマネジメント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8.2.3 </a:t>
            </a:r>
            <a:r>
              <a:rPr lang="ja-JP" altLang="en-US" sz="1500" dirty="0">
                <a:latin typeface="UD デジタル 教科書体 N-R" panose="02020400000000000000" pitchFamily="17" charset="-128"/>
                <a:ea typeface="UD デジタル 教科書体 N-R" panose="02020400000000000000" pitchFamily="17" charset="-128"/>
              </a:rPr>
              <a:t>自殺予防の３段階に応じた学校の取組  </a:t>
            </a:r>
            <a:endParaRPr lang="en-US" altLang="ja-JP" sz="1500" dirty="0">
              <a:latin typeface="UD デジタル 教科書体 N-R" panose="02020400000000000000" pitchFamily="17" charset="-128"/>
              <a:ea typeface="UD デジタル 教科書体 N-R" panose="02020400000000000000" pitchFamily="17" charset="-128"/>
            </a:endParaRPr>
          </a:p>
          <a:p>
            <a:pPr marL="622300" indent="-62230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8.2.4 </a:t>
            </a:r>
            <a:r>
              <a:rPr lang="ja-JP" altLang="en-US" sz="1500" dirty="0">
                <a:latin typeface="UD デジタル 教科書体 N-R" panose="02020400000000000000" pitchFamily="17" charset="-128"/>
                <a:ea typeface="UD デジタル 教科書体 N-R" panose="02020400000000000000" pitchFamily="17" charset="-128"/>
              </a:rPr>
              <a:t>児童生徒の自殺の原因・動機から考える取組の方向性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en-US" altLang="ja-JP" sz="1500" b="1" dirty="0">
                <a:latin typeface="UD デジタル 教科書体 N-R" panose="02020400000000000000" pitchFamily="17" charset="-128"/>
                <a:ea typeface="UD デジタル 教科書体 N-R" panose="02020400000000000000" pitchFamily="17" charset="-128"/>
              </a:rPr>
              <a:t>8.3 </a:t>
            </a:r>
            <a:r>
              <a:rPr lang="ja-JP" altLang="en-US" sz="1500" b="1" dirty="0">
                <a:latin typeface="UD デジタル 教科書体 N-R" panose="02020400000000000000" pitchFamily="17" charset="-128"/>
                <a:ea typeface="UD デジタル 教科書体 N-R" panose="02020400000000000000" pitchFamily="17" charset="-128"/>
              </a:rPr>
              <a:t>自殺予防に関する生徒指導の重層的支援構造  </a:t>
            </a:r>
            <a:endParaRPr lang="en-US" altLang="ja-JP" sz="1500" b="1"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8.3.1 </a:t>
            </a:r>
            <a:r>
              <a:rPr lang="ja-JP" altLang="en-US" sz="1500" dirty="0">
                <a:latin typeface="UD デジタル 教科書体 N-R" panose="02020400000000000000" pitchFamily="17" charset="-128"/>
                <a:ea typeface="UD デジタル 教科書体 N-R" panose="02020400000000000000" pitchFamily="17" charset="-128"/>
              </a:rPr>
              <a:t>自殺予防につながる発達支持的生徒指導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8.3.2 </a:t>
            </a:r>
            <a:r>
              <a:rPr lang="ja-JP" altLang="en-US" sz="1500" dirty="0">
                <a:latin typeface="UD デジタル 教科書体 N-R" panose="02020400000000000000" pitchFamily="17" charset="-128"/>
                <a:ea typeface="UD デジタル 教科書体 N-R" panose="02020400000000000000" pitchFamily="17" charset="-128"/>
              </a:rPr>
              <a:t>自殺の未然防止教育の展開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8.3.3 </a:t>
            </a:r>
            <a:r>
              <a:rPr lang="ja-JP" altLang="en-US" sz="1500" dirty="0">
                <a:latin typeface="UD デジタル 教科書体 N-R" panose="02020400000000000000" pitchFamily="17" charset="-128"/>
                <a:ea typeface="UD デジタル 教科書体 N-R" panose="02020400000000000000" pitchFamily="17" charset="-128"/>
              </a:rPr>
              <a:t>自殺の危険の高まった児童生徒の早期発見・早期対応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8.3.4 </a:t>
            </a:r>
            <a:r>
              <a:rPr lang="ja-JP" altLang="en-US" sz="1500" dirty="0">
                <a:latin typeface="UD デジタル 教科書体 N-R" panose="02020400000000000000" pitchFamily="17" charset="-128"/>
                <a:ea typeface="UD デジタル 教科書体 N-R" panose="02020400000000000000" pitchFamily="17" charset="-128"/>
              </a:rPr>
              <a:t>自殺行動が生じた場合の困難課題対応的生徒指導の実際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en-US" altLang="ja-JP" sz="1500" b="1" dirty="0">
                <a:latin typeface="UD デジタル 教科書体 N-R" panose="02020400000000000000" pitchFamily="17" charset="-128"/>
                <a:ea typeface="UD デジタル 教科書体 N-R" panose="02020400000000000000" pitchFamily="17" charset="-128"/>
              </a:rPr>
              <a:t>8.4 </a:t>
            </a:r>
            <a:r>
              <a:rPr lang="ja-JP" altLang="en-US" sz="1500" b="1" dirty="0">
                <a:latin typeface="UD デジタル 教科書体 N-R" panose="02020400000000000000" pitchFamily="17" charset="-128"/>
                <a:ea typeface="UD デジタル 教科書体 N-R" panose="02020400000000000000" pitchFamily="17" charset="-128"/>
              </a:rPr>
              <a:t>関係機関等との連携に基づく自殺予防の体制  </a:t>
            </a:r>
            <a:endParaRPr lang="en-US" altLang="ja-JP" sz="1500" b="1"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8.4.1 </a:t>
            </a:r>
            <a:r>
              <a:rPr lang="ja-JP" altLang="en-US" sz="1500" dirty="0">
                <a:latin typeface="UD デジタル 教科書体 N-R" panose="02020400000000000000" pitchFamily="17" charset="-128"/>
                <a:ea typeface="UD デジタル 教科書体 N-R" panose="02020400000000000000" pitchFamily="17" charset="-128"/>
              </a:rPr>
              <a:t>保護者との連携  </a:t>
            </a:r>
            <a:r>
              <a:rPr lang="en-US" altLang="ja-JP" sz="1500" dirty="0">
                <a:latin typeface="UD デジタル 教科書体 N-R" panose="02020400000000000000" pitchFamily="17" charset="-128"/>
                <a:ea typeface="UD デジタル 教科書体 N-R" panose="02020400000000000000" pitchFamily="17" charset="-128"/>
              </a:rPr>
              <a:t>8.4.2 </a:t>
            </a:r>
            <a:r>
              <a:rPr lang="ja-JP" altLang="en-US" sz="1500" dirty="0">
                <a:latin typeface="UD デジタル 教科書体 N-R" panose="02020400000000000000" pitchFamily="17" charset="-128"/>
                <a:ea typeface="UD デジタル 教科書体 N-R" panose="02020400000000000000" pitchFamily="17" charset="-128"/>
              </a:rPr>
              <a:t>医療機関、福祉機関との連携・協働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8.4.3 ICT </a:t>
            </a:r>
            <a:r>
              <a:rPr lang="ja-JP" altLang="en-US" sz="1500" dirty="0">
                <a:latin typeface="UD デジタル 教科書体 N-R" panose="02020400000000000000" pitchFamily="17" charset="-128"/>
                <a:ea typeface="UD デジタル 教科書体 N-R" panose="02020400000000000000" pitchFamily="17" charset="-128"/>
              </a:rPr>
              <a:t>を利活用した自殺予防体制 </a:t>
            </a:r>
            <a:endParaRPr lang="en-US" altLang="ja-JP" sz="15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4A6D8B5C-D1B8-02B1-FE06-F863B8D377C1}"/>
              </a:ext>
            </a:extLst>
          </p:cNvPr>
          <p:cNvSpPr>
            <a:spLocks noGrp="1"/>
          </p:cNvSpPr>
          <p:nvPr>
            <p:ph type="sldNum" sz="quarter" idx="12"/>
          </p:nvPr>
        </p:nvSpPr>
        <p:spPr/>
        <p:txBody>
          <a:bodyPr/>
          <a:lstStyle/>
          <a:p>
            <a:fld id="{9E2A29CB-BA86-48A6-80E1-CB8750A963B5}" type="slidenum">
              <a:rPr kumimoji="1" lang="ja-JP" altLang="en-US" smtClean="0"/>
              <a:t>2</a:t>
            </a:fld>
            <a:endParaRPr kumimoji="1" lang="ja-JP" altLang="en-US"/>
          </a:p>
        </p:txBody>
      </p:sp>
      <p:sp>
        <p:nvSpPr>
          <p:cNvPr id="2" name="タイトル 1">
            <a:extLst>
              <a:ext uri="{FF2B5EF4-FFF2-40B4-BE49-F238E27FC236}">
                <a16:creationId xmlns:a16="http://schemas.microsoft.com/office/drawing/2014/main" id="{D1C690E2-0802-CEBA-2032-F584A5A6E000}"/>
              </a:ext>
            </a:extLst>
          </p:cNvPr>
          <p:cNvSpPr>
            <a:spLocks noGrp="1"/>
          </p:cNvSpPr>
          <p:nvPr>
            <p:ph type="title"/>
          </p:nvPr>
        </p:nvSpPr>
        <p:spPr>
          <a:xfrm>
            <a:off x="251012" y="17926"/>
            <a:ext cx="8633012" cy="955586"/>
          </a:xfrm>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「生徒指導提要」</a:t>
            </a:r>
            <a:r>
              <a:rPr kumimoji="1" lang="ja-JP" altLang="en-US" sz="1800" dirty="0">
                <a:latin typeface="UD デジタル 教科書体 N-R" panose="02020400000000000000" pitchFamily="17" charset="-128"/>
                <a:ea typeface="UD デジタル 教科書体 N-R" panose="02020400000000000000" pitchFamily="17" charset="-128"/>
              </a:rPr>
              <a:t>（令和</a:t>
            </a:r>
            <a:r>
              <a:rPr kumimoji="1" lang="en-US" altLang="ja-JP" sz="1800" dirty="0">
                <a:latin typeface="UD デジタル 教科書体 N-R" panose="02020400000000000000" pitchFamily="17" charset="-128"/>
                <a:ea typeface="UD デジタル 教科書体 N-R" panose="02020400000000000000" pitchFamily="17" charset="-128"/>
              </a:rPr>
              <a:t>4 </a:t>
            </a:r>
            <a:r>
              <a:rPr kumimoji="1" lang="ja-JP" altLang="en-US" sz="1800" dirty="0">
                <a:latin typeface="UD デジタル 教科書体 N-R" panose="02020400000000000000" pitchFamily="17" charset="-128"/>
                <a:ea typeface="UD デジタル 教科書体 N-R" panose="02020400000000000000" pitchFamily="17" charset="-128"/>
              </a:rPr>
              <a:t>年</a:t>
            </a:r>
            <a:r>
              <a:rPr kumimoji="1" lang="en-US" altLang="ja-JP" sz="1800" dirty="0">
                <a:latin typeface="UD デジタル 教科書体 N-R" panose="02020400000000000000" pitchFamily="17" charset="-128"/>
                <a:ea typeface="UD デジタル 教科書体 N-R" panose="02020400000000000000" pitchFamily="17" charset="-128"/>
              </a:rPr>
              <a:t>12 </a:t>
            </a:r>
            <a:r>
              <a:rPr kumimoji="1" lang="ja-JP" altLang="en-US" sz="1800" dirty="0">
                <a:latin typeface="UD デジタル 教科書体 N-R" panose="02020400000000000000" pitchFamily="17" charset="-128"/>
                <a:ea typeface="UD デジタル 教科書体 N-R" panose="02020400000000000000" pitchFamily="17" charset="-128"/>
              </a:rPr>
              <a:t>月 文部科学省発行）</a:t>
            </a:r>
            <a:endParaRPr kumimoji="1" lang="ja-JP" altLang="en-US" dirty="0">
              <a:latin typeface="UD デジタル 教科書体 N-R" panose="02020400000000000000" pitchFamily="17" charset="-128"/>
              <a:ea typeface="UD デジタル 教科書体 N-R" panose="02020400000000000000" pitchFamily="17" charset="-128"/>
            </a:endParaRPr>
          </a:p>
        </p:txBody>
      </p:sp>
      <p:pic>
        <p:nvPicPr>
          <p:cNvPr id="7" name="図 6">
            <a:extLst>
              <a:ext uri="{FF2B5EF4-FFF2-40B4-BE49-F238E27FC236}">
                <a16:creationId xmlns:a16="http://schemas.microsoft.com/office/drawing/2014/main" id="{F19BBADB-A410-85A9-2368-58C484AA8E27}"/>
              </a:ext>
            </a:extLst>
          </p:cNvPr>
          <p:cNvPicPr>
            <a:picLocks noChangeAspect="1"/>
          </p:cNvPicPr>
          <p:nvPr/>
        </p:nvPicPr>
        <p:blipFill>
          <a:blip r:embed="rId3"/>
          <a:stretch>
            <a:fillRect/>
          </a:stretch>
        </p:blipFill>
        <p:spPr>
          <a:xfrm>
            <a:off x="251012" y="1303850"/>
            <a:ext cx="2645468" cy="3752244"/>
          </a:xfrm>
          <a:prstGeom prst="rect">
            <a:avLst/>
          </a:prstGeom>
        </p:spPr>
      </p:pic>
    </p:spTree>
    <p:extLst>
      <p:ext uri="{BB962C8B-B14F-4D97-AF65-F5344CB8AC3E}">
        <p14:creationId xmlns:p14="http://schemas.microsoft.com/office/powerpoint/2010/main" val="3426992338"/>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4A94F6-B1DF-0708-742C-F74640F4E441}"/>
              </a:ext>
            </a:extLst>
          </p:cNvPr>
          <p:cNvSpPr>
            <a:spLocks noGrp="1"/>
          </p:cNvSpPr>
          <p:nvPr>
            <p:ph type="title"/>
          </p:nvPr>
        </p:nvSpPr>
        <p:spPr>
          <a:xfrm>
            <a:off x="296809" y="212726"/>
            <a:ext cx="8550381" cy="728577"/>
          </a:xfrm>
        </p:spPr>
        <p:txBody>
          <a:bodyPr/>
          <a:lstStyle/>
          <a:p>
            <a:r>
              <a:rPr kumimoji="1" lang="en-US" altLang="ja-JP" sz="3200" spc="-3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8.3 </a:t>
            </a:r>
            <a:r>
              <a:rPr kumimoji="1" lang="ja-JP" altLang="en-US" sz="3200" spc="-3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自殺予防に関する生徒指導の重層的支援構造</a:t>
            </a:r>
          </a:p>
        </p:txBody>
      </p:sp>
      <p:sp>
        <p:nvSpPr>
          <p:cNvPr id="4" name="スライド番号プレースホルダー 3">
            <a:extLst>
              <a:ext uri="{FF2B5EF4-FFF2-40B4-BE49-F238E27FC236}">
                <a16:creationId xmlns:a16="http://schemas.microsoft.com/office/drawing/2014/main" id="{09F6CB90-8B42-A098-5733-C7ACE517C499}"/>
              </a:ext>
            </a:extLst>
          </p:cNvPr>
          <p:cNvSpPr>
            <a:spLocks noGrp="1"/>
          </p:cNvSpPr>
          <p:nvPr>
            <p:ph type="sldNum" sz="quarter" idx="12"/>
          </p:nvPr>
        </p:nvSpPr>
        <p:spPr/>
        <p:txBody>
          <a:bodyPr/>
          <a:lstStyle/>
          <a:p>
            <a:fld id="{9E2A29CB-BA86-48A6-80E1-CB8750A963B5}" type="slidenum">
              <a:rPr kumimoji="1" lang="ja-JP" altLang="en-US" smtClean="0"/>
              <a:t>3</a:t>
            </a:fld>
            <a:endParaRPr kumimoji="1" lang="ja-JP" altLang="en-US" dirty="0"/>
          </a:p>
        </p:txBody>
      </p:sp>
      <p:sp>
        <p:nvSpPr>
          <p:cNvPr id="7" name="テキスト ボックス 6">
            <a:extLst>
              <a:ext uri="{FF2B5EF4-FFF2-40B4-BE49-F238E27FC236}">
                <a16:creationId xmlns:a16="http://schemas.microsoft.com/office/drawing/2014/main" id="{BB65232C-E2AE-B8A9-5D54-DA3474FB9F3E}"/>
              </a:ext>
            </a:extLst>
          </p:cNvPr>
          <p:cNvSpPr txBox="1"/>
          <p:nvPr/>
        </p:nvSpPr>
        <p:spPr>
          <a:xfrm>
            <a:off x="121921" y="6093379"/>
            <a:ext cx="8847190" cy="338554"/>
          </a:xfrm>
          <a:prstGeom prst="rect">
            <a:avLst/>
          </a:prstGeom>
          <a:noFill/>
        </p:spPr>
        <p:txBody>
          <a:bodyPr wrap="square" rtlCol="0">
            <a:spAutoFit/>
          </a:bodyPr>
          <a:lstStyle/>
          <a:p>
            <a:pPr algn="ctr"/>
            <a:r>
              <a:rPr kumimoji="1" lang="ja-JP" altLang="en-US" sz="1600" dirty="0">
                <a:latin typeface="UD デジタル 教科書体 NP-R" panose="02020400000000000000" pitchFamily="18" charset="-128"/>
                <a:ea typeface="UD デジタル 教科書体 NP-R" panose="02020400000000000000" pitchFamily="18" charset="-128"/>
              </a:rPr>
              <a:t>図：東京都教育委員会発行「生徒指導提要（令和</a:t>
            </a:r>
            <a:r>
              <a:rPr kumimoji="1" lang="en-US" altLang="ja-JP" sz="1600" dirty="0">
                <a:latin typeface="UD デジタル 教科書体 NP-R" panose="02020400000000000000" pitchFamily="18" charset="-128"/>
                <a:ea typeface="UD デジタル 教科書体 NP-R" panose="02020400000000000000" pitchFamily="18" charset="-128"/>
              </a:rPr>
              <a:t>4</a:t>
            </a:r>
            <a:r>
              <a:rPr kumimoji="1" lang="ja-JP" altLang="en-US" sz="1600" dirty="0">
                <a:latin typeface="UD デジタル 教科書体 NP-R" panose="02020400000000000000" pitchFamily="18" charset="-128"/>
                <a:ea typeface="UD デジタル 教科書体 NP-R" panose="02020400000000000000" pitchFamily="18" charset="-128"/>
              </a:rPr>
              <a:t>年 </a:t>
            </a:r>
            <a:r>
              <a:rPr kumimoji="1" lang="en-US" altLang="ja-JP" sz="1600" dirty="0">
                <a:latin typeface="UD デジタル 教科書体 NP-R" panose="02020400000000000000" pitchFamily="18" charset="-128"/>
                <a:ea typeface="UD デジタル 教科書体 NP-R" panose="02020400000000000000" pitchFamily="18" charset="-128"/>
              </a:rPr>
              <a:t>12</a:t>
            </a:r>
            <a:r>
              <a:rPr kumimoji="1" lang="ja-JP" altLang="en-US" sz="1600" dirty="0">
                <a:latin typeface="UD デジタル 教科書体 NP-R" panose="02020400000000000000" pitchFamily="18" charset="-128"/>
                <a:ea typeface="UD デジタル 教科書体 NP-R" panose="02020400000000000000" pitchFamily="18" charset="-128"/>
              </a:rPr>
              <a:t>月）」のポイント（基礎編）</a:t>
            </a:r>
          </a:p>
        </p:txBody>
      </p:sp>
      <p:grpSp>
        <p:nvGrpSpPr>
          <p:cNvPr id="13" name="グループ化 12">
            <a:extLst>
              <a:ext uri="{FF2B5EF4-FFF2-40B4-BE49-F238E27FC236}">
                <a16:creationId xmlns:a16="http://schemas.microsoft.com/office/drawing/2014/main" id="{E6837C5F-081A-B1AB-E948-EF24ED99AF72}"/>
              </a:ext>
            </a:extLst>
          </p:cNvPr>
          <p:cNvGrpSpPr/>
          <p:nvPr/>
        </p:nvGrpSpPr>
        <p:grpSpPr>
          <a:xfrm>
            <a:off x="457920" y="952189"/>
            <a:ext cx="8162844" cy="5082216"/>
            <a:chOff x="457920" y="952189"/>
            <a:chExt cx="8162844" cy="5082216"/>
          </a:xfrm>
        </p:grpSpPr>
        <p:grpSp>
          <p:nvGrpSpPr>
            <p:cNvPr id="12" name="グループ化 11">
              <a:extLst>
                <a:ext uri="{FF2B5EF4-FFF2-40B4-BE49-F238E27FC236}">
                  <a16:creationId xmlns:a16="http://schemas.microsoft.com/office/drawing/2014/main" id="{834ED33F-25DE-7704-A970-F5EB88A8AABF}"/>
                </a:ext>
              </a:extLst>
            </p:cNvPr>
            <p:cNvGrpSpPr/>
            <p:nvPr/>
          </p:nvGrpSpPr>
          <p:grpSpPr>
            <a:xfrm>
              <a:off x="457920" y="952189"/>
              <a:ext cx="8162844" cy="5082216"/>
              <a:chOff x="457920" y="952189"/>
              <a:chExt cx="8162844" cy="5082216"/>
            </a:xfrm>
          </p:grpSpPr>
          <p:grpSp>
            <p:nvGrpSpPr>
              <p:cNvPr id="10" name="グループ化 9">
                <a:extLst>
                  <a:ext uri="{FF2B5EF4-FFF2-40B4-BE49-F238E27FC236}">
                    <a16:creationId xmlns:a16="http://schemas.microsoft.com/office/drawing/2014/main" id="{12E22822-4288-D3A5-38D1-3C2D785CEA1C}"/>
                  </a:ext>
                </a:extLst>
              </p:cNvPr>
              <p:cNvGrpSpPr/>
              <p:nvPr/>
            </p:nvGrpSpPr>
            <p:grpSpPr>
              <a:xfrm>
                <a:off x="457920" y="952189"/>
                <a:ext cx="8142513" cy="5082216"/>
                <a:chOff x="457920" y="952189"/>
                <a:chExt cx="8142513" cy="5082216"/>
              </a:xfrm>
            </p:grpSpPr>
            <p:grpSp>
              <p:nvGrpSpPr>
                <p:cNvPr id="9" name="グループ化 8">
                  <a:extLst>
                    <a:ext uri="{FF2B5EF4-FFF2-40B4-BE49-F238E27FC236}">
                      <a16:creationId xmlns:a16="http://schemas.microsoft.com/office/drawing/2014/main" id="{1D1D867C-4605-BCE7-E7CA-EAA15E995F10}"/>
                    </a:ext>
                  </a:extLst>
                </p:cNvPr>
                <p:cNvGrpSpPr/>
                <p:nvPr/>
              </p:nvGrpSpPr>
              <p:grpSpPr>
                <a:xfrm>
                  <a:off x="457920" y="952189"/>
                  <a:ext cx="8142513" cy="5082216"/>
                  <a:chOff x="457920" y="952189"/>
                  <a:chExt cx="8142513" cy="5082216"/>
                </a:xfrm>
              </p:grpSpPr>
              <p:pic>
                <p:nvPicPr>
                  <p:cNvPr id="5" name="図 4">
                    <a:extLst>
                      <a:ext uri="{FF2B5EF4-FFF2-40B4-BE49-F238E27FC236}">
                        <a16:creationId xmlns:a16="http://schemas.microsoft.com/office/drawing/2014/main" id="{44262EAF-3F14-F49B-2714-817BB7AB674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l="26428" t="9287"/>
                  <a:stretch/>
                </p:blipFill>
                <p:spPr>
                  <a:xfrm>
                    <a:off x="457920" y="967421"/>
                    <a:ext cx="8142513" cy="5066984"/>
                  </a:xfrm>
                  <a:prstGeom prst="rect">
                    <a:avLst/>
                  </a:prstGeom>
                </p:spPr>
              </p:pic>
              <p:sp>
                <p:nvSpPr>
                  <p:cNvPr id="3" name="テキスト ボックス 2">
                    <a:extLst>
                      <a:ext uri="{FF2B5EF4-FFF2-40B4-BE49-F238E27FC236}">
                        <a16:creationId xmlns:a16="http://schemas.microsoft.com/office/drawing/2014/main" id="{3479EDB5-13FF-5861-D85F-E7E119CF4CA1}"/>
                      </a:ext>
                    </a:extLst>
                  </p:cNvPr>
                  <p:cNvSpPr txBox="1"/>
                  <p:nvPr/>
                </p:nvSpPr>
                <p:spPr>
                  <a:xfrm>
                    <a:off x="4217496" y="952189"/>
                    <a:ext cx="4297854" cy="1323439"/>
                  </a:xfrm>
                  <a:prstGeom prst="rect">
                    <a:avLst/>
                  </a:prstGeom>
                  <a:solidFill>
                    <a:srgbClr val="FFF5EE"/>
                  </a:solidFill>
                </p:spPr>
                <p:txBody>
                  <a:bodyPr wrap="square" rtlCol="0">
                    <a:spAutoFit/>
                  </a:bodyPr>
                  <a:lstStyle/>
                  <a:p>
                    <a:r>
                      <a:rPr kumimoji="1" lang="ja-JP" altLang="en-US" sz="1600" dirty="0">
                        <a:latin typeface="UD デジタル 教科書体 NP-R" panose="02020400000000000000" pitchFamily="18" charset="-128"/>
                        <a:ea typeface="UD デジタル 教科書体 NP-R" panose="02020400000000000000" pitchFamily="18" charset="-128"/>
                      </a:rPr>
                      <a:t>自殺の行動化を水際で防ぐ組織的な危機介入、及び自殺未遂者への心のケア、自殺発生（未遂・既遂</a:t>
                    </a:r>
                    <a:r>
                      <a:rPr lang="ja-JP" altLang="en-US" sz="1600" dirty="0">
                        <a:latin typeface="UD デジタル 教科書体 NP-R" panose="02020400000000000000" pitchFamily="18" charset="-128"/>
                        <a:ea typeface="UD デジタル 教科書体 NP-R" panose="02020400000000000000" pitchFamily="18" charset="-128"/>
                      </a:rPr>
                      <a:t>時の周囲への心のケアの実施（専門家・関係機関との連携・協働に基づく危機対応態勢の構築）</a:t>
                    </a:r>
                    <a:endParaRPr kumimoji="1" lang="en-US" altLang="ja-JP" sz="1600" dirty="0">
                      <a:latin typeface="UD デジタル 教科書体 NP-R" panose="02020400000000000000" pitchFamily="18" charset="-128"/>
                      <a:ea typeface="UD デジタル 教科書体 NP-R" panose="02020400000000000000" pitchFamily="18" charset="-128"/>
                    </a:endParaRPr>
                  </a:p>
                </p:txBody>
              </p:sp>
            </p:grpSp>
            <p:sp>
              <p:nvSpPr>
                <p:cNvPr id="6" name="テキスト ボックス 5">
                  <a:extLst>
                    <a:ext uri="{FF2B5EF4-FFF2-40B4-BE49-F238E27FC236}">
                      <a16:creationId xmlns:a16="http://schemas.microsoft.com/office/drawing/2014/main" id="{A6D8D6DA-286B-77A5-E91E-E17E63474A6F}"/>
                    </a:ext>
                  </a:extLst>
                </p:cNvPr>
                <p:cNvSpPr txBox="1"/>
                <p:nvPr/>
              </p:nvSpPr>
              <p:spPr>
                <a:xfrm>
                  <a:off x="4963889" y="2575340"/>
                  <a:ext cx="3494313" cy="707886"/>
                </a:xfrm>
                <a:prstGeom prst="rect">
                  <a:avLst/>
                </a:prstGeom>
                <a:solidFill>
                  <a:srgbClr val="FFF5EE"/>
                </a:solidFill>
              </p:spPr>
              <p:txBody>
                <a:bodyPr wrap="square" rtlCol="0">
                  <a:spAutoFit/>
                </a:bodyPr>
                <a:lstStyle/>
                <a:p>
                  <a:r>
                    <a:rPr kumimoji="1" lang="ja-JP" altLang="en-US" sz="1400" dirty="0">
                      <a:latin typeface="UD デジタル 教科書体 NP-R" panose="02020400000000000000" pitchFamily="18" charset="-128"/>
                      <a:ea typeface="UD デジタル 教科書体 NP-R" panose="02020400000000000000" pitchFamily="18" charset="-128"/>
                    </a:rPr>
                    <a:t>自殺の危機が高まった児童生徒の早期発見と迅速な対応</a:t>
                  </a:r>
                  <a:r>
                    <a:rPr kumimoji="1" lang="ja-JP" altLang="en-US" sz="1200" dirty="0">
                      <a:latin typeface="UD デジタル 教科書体 NP-R" panose="02020400000000000000" pitchFamily="18" charset="-128"/>
                      <a:ea typeface="UD デジタル 教科書体 NP-R" panose="02020400000000000000" pitchFamily="18" charset="-128"/>
                    </a:rPr>
                    <a:t>（アンケート、面談、健康観察等によるスクリーニングと安全確保等）</a:t>
                  </a:r>
                  <a:endParaRPr kumimoji="1" lang="en-US" altLang="ja-JP" sz="1400" dirty="0">
                    <a:latin typeface="UD デジタル 教科書体 NP-R" panose="02020400000000000000" pitchFamily="18" charset="-128"/>
                    <a:ea typeface="UD デジタル 教科書体 NP-R" panose="02020400000000000000" pitchFamily="18" charset="-128"/>
                  </a:endParaRPr>
                </a:p>
              </p:txBody>
            </p:sp>
          </p:grpSp>
          <p:sp>
            <p:nvSpPr>
              <p:cNvPr id="11" name="テキスト ボックス 10">
                <a:extLst>
                  <a:ext uri="{FF2B5EF4-FFF2-40B4-BE49-F238E27FC236}">
                    <a16:creationId xmlns:a16="http://schemas.microsoft.com/office/drawing/2014/main" id="{F6E6051E-58D2-A8A3-80A5-B7E77FEE649D}"/>
                  </a:ext>
                </a:extLst>
              </p:cNvPr>
              <p:cNvSpPr txBox="1"/>
              <p:nvPr/>
            </p:nvSpPr>
            <p:spPr>
              <a:xfrm>
                <a:off x="5355771" y="4448353"/>
                <a:ext cx="3264993" cy="954107"/>
              </a:xfrm>
              <a:prstGeom prst="rect">
                <a:avLst/>
              </a:prstGeom>
              <a:solidFill>
                <a:srgbClr val="FFF5EE"/>
              </a:solidFill>
            </p:spPr>
            <p:txBody>
              <a:bodyPr wrap="square" rtlCol="0">
                <a:spAutoFit/>
              </a:bodyPr>
              <a:lstStyle/>
              <a:p>
                <a:r>
                  <a:rPr kumimoji="1" lang="ja-JP" altLang="en-US" sz="1400" dirty="0">
                    <a:latin typeface="UD デジタル 教科書体 NP-R" panose="02020400000000000000" pitchFamily="18" charset="-128"/>
                    <a:ea typeface="UD デジタル 教科書体 NP-R" panose="02020400000000000000" pitchFamily="18" charset="-128"/>
                  </a:rPr>
                  <a:t>児童生徒が「未来を生き抜く力」を身に付けるように働きかける「命の授業」等の実施、及び安全・安心な学級環境づくり</a:t>
                </a:r>
                <a:endParaRPr kumimoji="1" lang="en-US" altLang="ja-JP" sz="1400" dirty="0">
                  <a:latin typeface="UD デジタル 教科書体 NP-R" panose="02020400000000000000" pitchFamily="18" charset="-128"/>
                  <a:ea typeface="UD デジタル 教科書体 NP-R" panose="02020400000000000000" pitchFamily="18" charset="-128"/>
                </a:endParaRPr>
              </a:p>
            </p:txBody>
          </p:sp>
        </p:grpSp>
        <p:sp>
          <p:nvSpPr>
            <p:cNvPr id="8" name="テキスト ボックス 7">
              <a:extLst>
                <a:ext uri="{FF2B5EF4-FFF2-40B4-BE49-F238E27FC236}">
                  <a16:creationId xmlns:a16="http://schemas.microsoft.com/office/drawing/2014/main" id="{0DB7EEBA-8208-8AD0-C16A-2964D799B18D}"/>
                </a:ext>
              </a:extLst>
            </p:cNvPr>
            <p:cNvSpPr txBox="1"/>
            <p:nvPr/>
          </p:nvSpPr>
          <p:spPr>
            <a:xfrm>
              <a:off x="5355771" y="3572769"/>
              <a:ext cx="3264993" cy="707886"/>
            </a:xfrm>
            <a:prstGeom prst="rect">
              <a:avLst/>
            </a:prstGeom>
            <a:solidFill>
              <a:srgbClr val="FFF5EE"/>
            </a:solidFill>
          </p:spPr>
          <p:txBody>
            <a:bodyPr wrap="square" rtlCol="0">
              <a:spAutoFit/>
            </a:bodyPr>
            <a:lstStyle/>
            <a:p>
              <a:r>
                <a:rPr kumimoji="1" lang="en-US" altLang="ja-JP" sz="1400" dirty="0">
                  <a:latin typeface="UD デジタル 教科書体 NP-R" panose="02020400000000000000" pitchFamily="18" charset="-128"/>
                  <a:ea typeface="UD デジタル 教科書体 NP-R" panose="02020400000000000000" pitchFamily="18" charset="-128"/>
                </a:rPr>
                <a:t>SOS</a:t>
              </a:r>
              <a:r>
                <a:rPr kumimoji="1" lang="ja-JP" altLang="en-US" sz="1400" dirty="0">
                  <a:latin typeface="UD デジタル 教科書体 NP-R" panose="02020400000000000000" pitchFamily="18" charset="-128"/>
                  <a:ea typeface="UD デジタル 教科書体 NP-R" panose="02020400000000000000" pitchFamily="18" charset="-128"/>
                </a:rPr>
                <a:t>の出し方に関する教育を含む自殺予防教育の実施</a:t>
              </a:r>
              <a:r>
                <a:rPr kumimoji="1" lang="ja-JP" altLang="en-US" sz="1200" dirty="0">
                  <a:latin typeface="UD デジタル 教科書体 NP-R" panose="02020400000000000000" pitchFamily="18" charset="-128"/>
                  <a:ea typeface="UD デジタル 教科書体 NP-R" panose="02020400000000000000" pitchFamily="18" charset="-128"/>
                </a:rPr>
                <a:t>（保健体育の授業や学級・ホームルーム活動等における取組）</a:t>
              </a:r>
              <a:endParaRPr kumimoji="1" lang="en-US" altLang="ja-JP" sz="1400" dirty="0">
                <a:latin typeface="UD デジタル 教科書体 NP-R" panose="02020400000000000000" pitchFamily="18" charset="-128"/>
                <a:ea typeface="UD デジタル 教科書体 NP-R" panose="02020400000000000000" pitchFamily="18" charset="-128"/>
              </a:endParaRPr>
            </a:p>
          </p:txBody>
        </p:sp>
      </p:grpSp>
      <p:sp>
        <p:nvSpPr>
          <p:cNvPr id="14" name="正方形/長方形 13">
            <a:extLst>
              <a:ext uri="{FF2B5EF4-FFF2-40B4-BE49-F238E27FC236}">
                <a16:creationId xmlns:a16="http://schemas.microsoft.com/office/drawing/2014/main" id="{408BCEFC-E843-2FD8-A178-D7A74771D78B}"/>
              </a:ext>
            </a:extLst>
          </p:cNvPr>
          <p:cNvSpPr/>
          <p:nvPr/>
        </p:nvSpPr>
        <p:spPr>
          <a:xfrm>
            <a:off x="457920" y="941303"/>
            <a:ext cx="8228160" cy="1634037"/>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7960128"/>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5C31A7-1A11-08B7-4FA1-EF0BF9CD94A3}"/>
              </a:ext>
            </a:extLst>
          </p:cNvPr>
          <p:cNvSpPr>
            <a:spLocks noGrp="1"/>
          </p:cNvSpPr>
          <p:nvPr>
            <p:ph type="title"/>
          </p:nvPr>
        </p:nvSpPr>
        <p:spPr>
          <a:xfrm>
            <a:off x="233082" y="215153"/>
            <a:ext cx="8606488" cy="824754"/>
          </a:xfrm>
        </p:spPr>
        <p:txBody>
          <a:bodyPr/>
          <a:lstStyle/>
          <a:p>
            <a:r>
              <a:rPr kumimoji="1" lang="en-US" altLang="ja-JP"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8.2.3 </a:t>
            </a:r>
            <a:r>
              <a:rPr kumimoji="1"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自殺予防の３段階に応じた学校の取組</a:t>
            </a:r>
          </a:p>
        </p:txBody>
      </p:sp>
      <p:sp>
        <p:nvSpPr>
          <p:cNvPr id="4" name="スライド番号プレースホルダー 3">
            <a:extLst>
              <a:ext uri="{FF2B5EF4-FFF2-40B4-BE49-F238E27FC236}">
                <a16:creationId xmlns:a16="http://schemas.microsoft.com/office/drawing/2014/main" id="{8D6D4C5A-3D47-62AB-176E-9AF020396E52}"/>
              </a:ext>
            </a:extLst>
          </p:cNvPr>
          <p:cNvSpPr>
            <a:spLocks noGrp="1"/>
          </p:cNvSpPr>
          <p:nvPr>
            <p:ph type="sldNum" sz="quarter" idx="12"/>
          </p:nvPr>
        </p:nvSpPr>
        <p:spPr/>
        <p:txBody>
          <a:bodyPr/>
          <a:lstStyle/>
          <a:p>
            <a:fld id="{9E2A29CB-BA86-48A6-80E1-CB8750A963B5}" type="slidenum">
              <a:rPr kumimoji="1" lang="ja-JP" altLang="en-US" smtClean="0"/>
              <a:t>4</a:t>
            </a:fld>
            <a:endParaRPr kumimoji="1" lang="ja-JP" altLang="en-US" dirty="0"/>
          </a:p>
        </p:txBody>
      </p:sp>
      <p:graphicFrame>
        <p:nvGraphicFramePr>
          <p:cNvPr id="3" name="表 2">
            <a:extLst>
              <a:ext uri="{FF2B5EF4-FFF2-40B4-BE49-F238E27FC236}">
                <a16:creationId xmlns:a16="http://schemas.microsoft.com/office/drawing/2014/main" id="{103FAC0F-3539-9D4C-6209-EA0AE03EF615}"/>
              </a:ext>
            </a:extLst>
          </p:cNvPr>
          <p:cNvGraphicFramePr>
            <a:graphicFrameLocks noGrp="1"/>
          </p:cNvGraphicFramePr>
          <p:nvPr/>
        </p:nvGraphicFramePr>
        <p:xfrm>
          <a:off x="247170" y="1044687"/>
          <a:ext cx="8624687" cy="4721734"/>
        </p:xfrm>
        <a:graphic>
          <a:graphicData uri="http://schemas.openxmlformats.org/drawingml/2006/table">
            <a:tbl>
              <a:tblPr firstRow="1" bandRow="1">
                <a:tableStyleId>{5940675A-B579-460E-94D1-54222C63F5DA}</a:tableStyleId>
              </a:tblPr>
              <a:tblGrid>
                <a:gridCol w="1394143">
                  <a:extLst>
                    <a:ext uri="{9D8B030D-6E8A-4147-A177-3AD203B41FA5}">
                      <a16:colId xmlns:a16="http://schemas.microsoft.com/office/drawing/2014/main" val="2262772871"/>
                    </a:ext>
                  </a:extLst>
                </a:gridCol>
                <a:gridCol w="2537143">
                  <a:extLst>
                    <a:ext uri="{9D8B030D-6E8A-4147-A177-3AD203B41FA5}">
                      <a16:colId xmlns:a16="http://schemas.microsoft.com/office/drawing/2014/main" val="3307865320"/>
                    </a:ext>
                  </a:extLst>
                </a:gridCol>
                <a:gridCol w="4693401">
                  <a:extLst>
                    <a:ext uri="{9D8B030D-6E8A-4147-A177-3AD203B41FA5}">
                      <a16:colId xmlns:a16="http://schemas.microsoft.com/office/drawing/2014/main" val="2780485579"/>
                    </a:ext>
                  </a:extLst>
                </a:gridCol>
              </a:tblGrid>
              <a:tr h="370840">
                <a:tc>
                  <a:txBody>
                    <a:bodyPr/>
                    <a:lstStyle/>
                    <a:p>
                      <a:pPr algn="ctr"/>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段階</a:t>
                      </a:r>
                    </a:p>
                  </a:txBody>
                  <a:tcPr anchor="ctr"/>
                </a:tc>
                <a:tc>
                  <a:txBody>
                    <a:bodyPr/>
                    <a:lstStyle/>
                    <a:p>
                      <a:pPr algn="ctr"/>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学校の対応</a:t>
                      </a:r>
                    </a:p>
                  </a:txBody>
                  <a:tcPr anchor="ctr"/>
                </a:tc>
                <a:tc>
                  <a:txBody>
                    <a:bodyPr/>
                    <a:lstStyle/>
                    <a:p>
                      <a:pPr algn="ctr"/>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具体的な対応・取組例</a:t>
                      </a:r>
                    </a:p>
                  </a:txBody>
                  <a:tcPr anchor="ctr"/>
                </a:tc>
                <a:extLst>
                  <a:ext uri="{0D108BD9-81ED-4DB2-BD59-A6C34878D82A}">
                    <a16:rowId xmlns:a16="http://schemas.microsoft.com/office/drawing/2014/main" val="791184799"/>
                  </a:ext>
                </a:extLst>
              </a:tr>
              <a:tr h="370840">
                <a:tc rowSpan="3">
                  <a:txBody>
                    <a:bodyPr/>
                    <a:lstStyle/>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予防活動</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プリ</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ベンション</a:t>
                      </a:r>
                    </a:p>
                  </a:txBody>
                  <a:tcPr anchor="ctr"/>
                </a:tc>
                <a:tc rowSpan="3">
                  <a:txBody>
                    <a:bodyPr/>
                    <a:lstStyle/>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自殺予防教育</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児童生徒の心の安定</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marL="285750" indent="-198438">
                        <a:buFont typeface="Arial" panose="020B0604020202020204" pitchFamily="34" charset="0"/>
                        <a:buChar char="•"/>
                      </a:pPr>
                      <a:r>
                        <a:rPr kumimoji="1" lang="ja-JP" altLang="en-US" sz="1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授業によるアプローチ</a:t>
                      </a:r>
                      <a:endParaRPr kumimoji="1" lang="en-US" altLang="ja-JP" sz="1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marL="285750" indent="-198438">
                        <a:buFont typeface="Arial" panose="020B0604020202020204" pitchFamily="34" charset="0"/>
                        <a:buChar char="•"/>
                      </a:pPr>
                      <a:r>
                        <a:rPr kumimoji="1" lang="ja-JP" altLang="en-US" sz="1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日常的教育相談活動によるアプローチ</a:t>
                      </a:r>
                    </a:p>
                  </a:txBody>
                  <a:tcPr anchor="ctr"/>
                </a:tc>
                <a:tc>
                  <a:txBody>
                    <a:bodyPr/>
                    <a:lstStyle/>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教職員向けゲートキーパー研修</a:t>
                      </a:r>
                    </a:p>
                  </a:txBody>
                  <a:tcPr/>
                </a:tc>
                <a:extLst>
                  <a:ext uri="{0D108BD9-81ED-4DB2-BD59-A6C34878D82A}">
                    <a16:rowId xmlns:a16="http://schemas.microsoft.com/office/drawing/2014/main" val="3543683960"/>
                  </a:ext>
                </a:extLst>
              </a:tr>
              <a:tr h="370840">
                <a:tc vMerge="1">
                  <a:txBody>
                    <a:bodyPr/>
                    <a:lstStyle/>
                    <a:p>
                      <a:pPr algn="ctr"/>
                      <a:endParaRPr kumimoji="1" lang="ja-JP" altLang="en-US" dirty="0"/>
                    </a:p>
                  </a:txBody>
                  <a:tcPr anchor="ctr"/>
                </a:tc>
                <a:tc vMerge="1">
                  <a:txBody>
                    <a:bodyPr/>
                    <a:lstStyle/>
                    <a:p>
                      <a:endPar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txBody>
                  <a:tcPr/>
                </a:tc>
                <a:tc>
                  <a:txBody>
                    <a:bodyPr/>
                    <a:lstStyle/>
                    <a:p>
                      <a:r>
                        <a:rPr kumimoji="1" lang="ja-JP" altLang="en-US" sz="14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a:t>
                      </a:r>
                      <a:r>
                        <a:rPr kumimoji="1" lang="ja-JP" altLang="en-US"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自殺予防教育</a:t>
                      </a:r>
                      <a:endParaRPr kumimoji="1" lang="en-US" altLang="ja-JP"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・生と死の教育</a:t>
                      </a:r>
                      <a:endParaRPr kumimoji="1" lang="en-US" altLang="ja-JP"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・ストレスマネジメント教育</a:t>
                      </a:r>
                      <a:endParaRPr kumimoji="1" lang="en-US" altLang="ja-JP"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・教育相談研修</a:t>
                      </a:r>
                      <a:endParaRPr kumimoji="1" lang="en-US" altLang="ja-JP"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・アンケート</a:t>
                      </a:r>
                      <a:endPar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3453251548"/>
                  </a:ext>
                </a:extLst>
              </a:tr>
              <a:tr h="370840">
                <a:tc vMerge="1">
                  <a:txBody>
                    <a:bodyPr/>
                    <a:lstStyle/>
                    <a:p>
                      <a:pPr algn="ctr"/>
                      <a:endParaRPr kumimoji="1" lang="ja-JP" altLang="en-US" dirty="0"/>
                    </a:p>
                  </a:txBody>
                  <a:tcPr anchor="ctr"/>
                </a:tc>
                <a:tc vMerge="1">
                  <a:txBody>
                    <a:bodyPr/>
                    <a:lstStyle/>
                    <a:p>
                      <a:endPar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txBody>
                  <a:tcPr/>
                </a:tc>
                <a:tc>
                  <a:txBody>
                    <a:bodyPr/>
                    <a:lstStyle/>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保護者向けゲートキーパー研修</a:t>
                      </a:r>
                    </a:p>
                  </a:txBody>
                  <a:tcPr/>
                </a:tc>
                <a:extLst>
                  <a:ext uri="{0D108BD9-81ED-4DB2-BD59-A6C34878D82A}">
                    <a16:rowId xmlns:a16="http://schemas.microsoft.com/office/drawing/2014/main" val="1680981127"/>
                  </a:ext>
                </a:extLst>
              </a:tr>
              <a:tr h="370840">
                <a:tc rowSpan="2">
                  <a:txBody>
                    <a:bodyPr/>
                    <a:lstStyle/>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危機介入</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インター</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ベンション</a:t>
                      </a:r>
                    </a:p>
                  </a:txBody>
                  <a:tcPr anchor="ctr"/>
                </a:tc>
                <a:tc>
                  <a:txBody>
                    <a:bodyPr/>
                    <a:lstStyle/>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自殺の危機の早期発見</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＋リスクの軽減</a:t>
                      </a:r>
                    </a:p>
                  </a:txBody>
                  <a:tcPr anchor="ctr"/>
                </a:tc>
                <a:tc>
                  <a:txBody>
                    <a:bodyPr/>
                    <a:lstStyle/>
                    <a:p>
                      <a:r>
                        <a:rPr kumimoji="1" lang="ja-JP" altLang="en-US" b="1" dirty="0">
                          <a:solidFill>
                            <a:srgbClr val="C00000"/>
                          </a:solidFill>
                          <a:latin typeface="UD デジタル 教科書体 NP-R" panose="02020400000000000000" pitchFamily="18" charset="-128"/>
                          <a:ea typeface="UD デジタル 教科書体 NP-R" panose="02020400000000000000" pitchFamily="18" charset="-128"/>
                        </a:rPr>
                        <a:t>◆校内連携型危機対応チーム</a:t>
                      </a:r>
                      <a:endParaRPr kumimoji="1" lang="en-US" altLang="ja-JP" b="1" dirty="0">
                        <a:solidFill>
                          <a:srgbClr val="C00000"/>
                        </a:solidFill>
                        <a:latin typeface="UD デジタル 教科書体 NP-R" panose="02020400000000000000" pitchFamily="18" charset="-128"/>
                        <a:ea typeface="UD デジタル 教科書体 NP-R" panose="02020400000000000000" pitchFamily="18" charset="-128"/>
                      </a:endParaRPr>
                    </a:p>
                    <a:p>
                      <a:pPr marL="174625" indent="0"/>
                      <a:r>
                        <a:rPr kumimoji="1" lang="ja-JP" altLang="en-US" sz="1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（必要に応じて教育委員会等への支援要請）</a:t>
                      </a:r>
                    </a:p>
                  </a:txBody>
                  <a:tcPr/>
                </a:tc>
                <a:extLst>
                  <a:ext uri="{0D108BD9-81ED-4DB2-BD59-A6C34878D82A}">
                    <a16:rowId xmlns:a16="http://schemas.microsoft.com/office/drawing/2014/main" val="3324704769"/>
                  </a:ext>
                </a:extLst>
              </a:tr>
              <a:tr h="370840">
                <a:tc vMerge="1">
                  <a:txBody>
                    <a:bodyPr/>
                    <a:lstStyle/>
                    <a:p>
                      <a:pPr algn="ctr"/>
                      <a:endParaRPr kumimoji="1" lang="ja-JP" altLang="en-US" dirty="0"/>
                    </a:p>
                  </a:txBody>
                  <a:tcPr anchor="ctr"/>
                </a:tc>
                <a:tc>
                  <a:txBody>
                    <a:bodyPr/>
                    <a:lstStyle/>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自殺未遂後の対応</a:t>
                      </a:r>
                    </a:p>
                  </a:txBody>
                  <a:tcPr anchor="ctr"/>
                </a:tc>
                <a:tc>
                  <a:txBody>
                    <a:bodyPr/>
                    <a:lstStyle/>
                    <a:p>
                      <a:r>
                        <a:rPr kumimoji="1" lang="ja-JP" altLang="en-US" b="1" dirty="0">
                          <a:solidFill>
                            <a:srgbClr val="C00000"/>
                          </a:solidFill>
                          <a:latin typeface="UD デジタル 教科書体 NP-R" panose="02020400000000000000" pitchFamily="18" charset="-128"/>
                          <a:ea typeface="UD デジタル 教科書体 NP-R" panose="02020400000000000000" pitchFamily="18" charset="-128"/>
                        </a:rPr>
                        <a:t>◆校内連携型危機対応チーム</a:t>
                      </a:r>
                      <a:endParaRPr kumimoji="1" lang="en-US" altLang="ja-JP" b="1" dirty="0">
                        <a:solidFill>
                          <a:srgbClr val="C00000"/>
                        </a:solidFill>
                        <a:latin typeface="UD デジタル 教科書体 NP-R" panose="02020400000000000000" pitchFamily="18" charset="-128"/>
                        <a:ea typeface="UD デジタル 教科書体 NP-R" panose="02020400000000000000" pitchFamily="18" charset="-128"/>
                      </a:endParaRPr>
                    </a:p>
                    <a:p>
                      <a:r>
                        <a:rPr kumimoji="1" lang="ja-JP" altLang="en-US" sz="1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　（教育委員会等への支援要請は必須）</a:t>
                      </a:r>
                      <a:endParaRPr kumimoji="1" lang="en-US" altLang="ja-JP" sz="1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b="1" dirty="0">
                          <a:solidFill>
                            <a:srgbClr val="0070C0"/>
                          </a:solidFill>
                          <a:latin typeface="UD デジタル 教科書体 NP-R" panose="02020400000000000000" pitchFamily="18" charset="-128"/>
                          <a:ea typeface="UD デジタル 教科書体 NP-R" panose="02020400000000000000" pitchFamily="18" charset="-128"/>
                        </a:rPr>
                        <a:t>◆ネットワーク型緊急支援チーム</a:t>
                      </a:r>
                    </a:p>
                    <a:p>
                      <a:r>
                        <a:rPr kumimoji="1" lang="ja-JP" altLang="en-US" sz="1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　（校内での発生、目撃者多数などの場合）</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3574383272"/>
                  </a:ext>
                </a:extLst>
              </a:tr>
              <a:tr h="370840">
                <a:tc>
                  <a:txBody>
                    <a:bodyPr/>
                    <a:lstStyle/>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事後対応</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ポスト</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ベンション</a:t>
                      </a:r>
                    </a:p>
                  </a:txBody>
                  <a:tcPr anchor="ctr"/>
                </a:tc>
                <a:tc>
                  <a:txBody>
                    <a:bodyPr/>
                    <a:lstStyle/>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自殺発生後の危機対応</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危機管理と遺された周囲のものへの心のケア</a:t>
                      </a:r>
                    </a:p>
                  </a:txBody>
                  <a:tcPr anchor="ctr"/>
                </a:tc>
                <a:tc>
                  <a:txBody>
                    <a:bodyPr/>
                    <a:lstStyle/>
                    <a:p>
                      <a:r>
                        <a:rPr kumimoji="1" lang="ja-JP" altLang="en-US" b="1" dirty="0">
                          <a:solidFill>
                            <a:srgbClr val="0070C0"/>
                          </a:solidFill>
                          <a:latin typeface="UD デジタル 教科書体 NP-R" panose="02020400000000000000" pitchFamily="18" charset="-128"/>
                          <a:ea typeface="UD デジタル 教科書体 NP-R" panose="02020400000000000000" pitchFamily="18" charset="-128"/>
                        </a:rPr>
                        <a:t>◆ネットワーク型緊急支援チーム</a:t>
                      </a:r>
                      <a:endParaRPr kumimoji="1" lang="en-US" altLang="ja-JP" b="1" dirty="0">
                        <a:solidFill>
                          <a:srgbClr val="0070C0"/>
                        </a:solidFill>
                        <a:latin typeface="UD デジタル 教科書体 NP-R" panose="02020400000000000000" pitchFamily="18" charset="-128"/>
                        <a:ea typeface="UD デジタル 教科書体 NP-R" panose="02020400000000000000" pitchFamily="18" charset="-128"/>
                      </a:endParaRPr>
                    </a:p>
                    <a:p>
                      <a:pPr marL="271463" indent="0"/>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（校内連携型危機対応チーム、教育委員会等、関係機関の連携・協働による危機管理体制の構築）</a:t>
                      </a:r>
                    </a:p>
                  </a:txBody>
                  <a:tcPr/>
                </a:tc>
                <a:extLst>
                  <a:ext uri="{0D108BD9-81ED-4DB2-BD59-A6C34878D82A}">
                    <a16:rowId xmlns:a16="http://schemas.microsoft.com/office/drawing/2014/main" val="1211750081"/>
                  </a:ext>
                </a:extLst>
              </a:tr>
            </a:tbl>
          </a:graphicData>
        </a:graphic>
      </p:graphicFrame>
      <p:sp>
        <p:nvSpPr>
          <p:cNvPr id="5" name="正方形/長方形 4">
            <a:extLst>
              <a:ext uri="{FF2B5EF4-FFF2-40B4-BE49-F238E27FC236}">
                <a16:creationId xmlns:a16="http://schemas.microsoft.com/office/drawing/2014/main" id="{82EF4822-AADE-94A4-684A-80BBAA89DAAD}"/>
              </a:ext>
            </a:extLst>
          </p:cNvPr>
          <p:cNvSpPr/>
          <p:nvPr/>
        </p:nvSpPr>
        <p:spPr>
          <a:xfrm>
            <a:off x="233082" y="3614056"/>
            <a:ext cx="8663748" cy="149296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4087414"/>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63E05-0C97-844A-097D-2BAC48DB3D4A}"/>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C5E426D-985B-4817-26F3-7C1E291BF067}"/>
              </a:ext>
            </a:extLst>
          </p:cNvPr>
          <p:cNvSpPr>
            <a:spLocks noGrp="1"/>
          </p:cNvSpPr>
          <p:nvPr>
            <p:ph idx="1"/>
          </p:nvPr>
        </p:nvSpPr>
        <p:spPr>
          <a:xfrm>
            <a:off x="285750" y="268224"/>
            <a:ext cx="8608742" cy="6417837"/>
          </a:xfrm>
        </p:spPr>
        <p:txBody>
          <a:bodyPr>
            <a:normAutofit/>
          </a:bodyPr>
          <a:lstStyle/>
          <a:p>
            <a:pPr marL="0" indent="0">
              <a:lnSpc>
                <a:spcPct val="100000"/>
              </a:lnSpc>
              <a:buNone/>
            </a:pPr>
            <a:r>
              <a:rPr kumimoji="1" lang="ja-JP" altLang="en-US" sz="3600" b="1" dirty="0">
                <a:solidFill>
                  <a:srgbClr val="0070C0"/>
                </a:solidFill>
                <a:latin typeface="UD デジタル 教科書体 NP-R" panose="02020400000000000000" pitchFamily="18" charset="-128"/>
                <a:ea typeface="UD デジタル 教科書体 NP-R" panose="02020400000000000000" pitchFamily="18" charset="-128"/>
              </a:rPr>
              <a:t>支援チーム</a:t>
            </a:r>
            <a:endParaRPr kumimoji="1" lang="en-US" altLang="ja-JP" sz="4400" b="1" u="sng" dirty="0">
              <a:solidFill>
                <a:srgbClr val="0070C0"/>
              </a:solidFill>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035B12C4-C47E-842B-0978-F28DB41561D2}"/>
              </a:ext>
            </a:extLst>
          </p:cNvPr>
          <p:cNvSpPr>
            <a:spLocks noGrp="1"/>
          </p:cNvSpPr>
          <p:nvPr>
            <p:ph type="sldNum" sz="quarter" idx="12"/>
          </p:nvPr>
        </p:nvSpPr>
        <p:spPr/>
        <p:txBody>
          <a:bodyPr/>
          <a:lstStyle/>
          <a:p>
            <a:fld id="{9E2A29CB-BA86-48A6-80E1-CB8750A963B5}" type="slidenum">
              <a:rPr kumimoji="1" lang="ja-JP" altLang="en-US" smtClean="0"/>
              <a:t>5</a:t>
            </a:fld>
            <a:endParaRPr kumimoji="1" lang="ja-JP" altLang="en-US" dirty="0"/>
          </a:p>
        </p:txBody>
      </p:sp>
      <p:pic>
        <p:nvPicPr>
          <p:cNvPr id="5" name="図 4">
            <a:extLst>
              <a:ext uri="{FF2B5EF4-FFF2-40B4-BE49-F238E27FC236}">
                <a16:creationId xmlns:a16="http://schemas.microsoft.com/office/drawing/2014/main" id="{3BE8610F-955A-2072-C32C-B151C8B62FB9}"/>
              </a:ext>
            </a:extLst>
          </p:cNvPr>
          <p:cNvPicPr>
            <a:picLocks noChangeAspect="1"/>
          </p:cNvPicPr>
          <p:nvPr/>
        </p:nvPicPr>
        <p:blipFill>
          <a:blip r:embed="rId3"/>
          <a:srcRect t="13914" r="15829"/>
          <a:stretch/>
        </p:blipFill>
        <p:spPr>
          <a:xfrm>
            <a:off x="1088639" y="964427"/>
            <a:ext cx="7002964" cy="5210594"/>
          </a:xfrm>
          <a:prstGeom prst="rect">
            <a:avLst/>
          </a:prstGeom>
        </p:spPr>
      </p:pic>
      <p:sp>
        <p:nvSpPr>
          <p:cNvPr id="2" name="テキスト ボックス 1">
            <a:extLst>
              <a:ext uri="{FF2B5EF4-FFF2-40B4-BE49-F238E27FC236}">
                <a16:creationId xmlns:a16="http://schemas.microsoft.com/office/drawing/2014/main" id="{8E48EA48-ECD6-90AE-35E4-33D0A7EDA076}"/>
              </a:ext>
            </a:extLst>
          </p:cNvPr>
          <p:cNvSpPr txBox="1"/>
          <p:nvPr/>
        </p:nvSpPr>
        <p:spPr>
          <a:xfrm>
            <a:off x="4153710" y="6333097"/>
            <a:ext cx="4484452" cy="400110"/>
          </a:xfrm>
          <a:prstGeom prst="rect">
            <a:avLst/>
          </a:prstGeom>
          <a:noFill/>
        </p:spPr>
        <p:txBody>
          <a:bodyPr wrap="square" rtlCol="0" anchor="ctr">
            <a:spAutoFit/>
          </a:bodyPr>
          <a:lstStyle/>
          <a:p>
            <a:pPr algn="l"/>
            <a:r>
              <a:rPr kumimoji="1" lang="ja-JP" altLang="en-US" sz="2000" dirty="0">
                <a:solidFill>
                  <a:schemeClr val="tx1">
                    <a:lumMod val="75000"/>
                    <a:lumOff val="25000"/>
                  </a:schemeClr>
                </a:solidFill>
                <a:latin typeface="+mn-ea"/>
              </a:rPr>
              <a:t>（</a:t>
            </a:r>
            <a:r>
              <a:rPr kumimoji="1" lang="en-US" altLang="ja-JP" sz="2000" dirty="0">
                <a:solidFill>
                  <a:schemeClr val="tx1">
                    <a:lumMod val="75000"/>
                    <a:lumOff val="25000"/>
                  </a:schemeClr>
                </a:solidFill>
                <a:latin typeface="+mn-ea"/>
              </a:rPr>
              <a:t>『</a:t>
            </a:r>
            <a:r>
              <a:rPr kumimoji="1" lang="ja-JP" altLang="en-US" sz="2000" dirty="0">
                <a:solidFill>
                  <a:schemeClr val="tx1">
                    <a:lumMod val="75000"/>
                    <a:lumOff val="25000"/>
                  </a:schemeClr>
                </a:solidFill>
                <a:latin typeface="+mn-ea"/>
              </a:rPr>
              <a:t>生徒指導提要（改訂版）</a:t>
            </a:r>
            <a:r>
              <a:rPr kumimoji="1" lang="en-US" altLang="ja-JP" sz="2000" dirty="0">
                <a:solidFill>
                  <a:schemeClr val="tx1">
                    <a:lumMod val="75000"/>
                    <a:lumOff val="25000"/>
                  </a:schemeClr>
                </a:solidFill>
                <a:latin typeface="+mn-ea"/>
              </a:rPr>
              <a:t>』2022</a:t>
            </a:r>
            <a:r>
              <a:rPr kumimoji="1" lang="ja-JP" altLang="en-US" sz="2000" dirty="0">
                <a:solidFill>
                  <a:schemeClr val="tx1">
                    <a:lumMod val="75000"/>
                    <a:lumOff val="25000"/>
                  </a:schemeClr>
                </a:solidFill>
                <a:latin typeface="+mn-ea"/>
              </a:rPr>
              <a:t>年）</a:t>
            </a:r>
          </a:p>
        </p:txBody>
      </p:sp>
    </p:spTree>
    <p:extLst>
      <p:ext uri="{BB962C8B-B14F-4D97-AF65-F5344CB8AC3E}">
        <p14:creationId xmlns:p14="http://schemas.microsoft.com/office/powerpoint/2010/main" val="1332324607"/>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5C31A7-1A11-08B7-4FA1-EF0BF9CD94A3}"/>
              </a:ext>
            </a:extLst>
          </p:cNvPr>
          <p:cNvSpPr>
            <a:spLocks noGrp="1"/>
          </p:cNvSpPr>
          <p:nvPr>
            <p:ph type="title"/>
          </p:nvPr>
        </p:nvSpPr>
        <p:spPr>
          <a:xfrm>
            <a:off x="265740" y="236925"/>
            <a:ext cx="8606488" cy="824754"/>
          </a:xfrm>
        </p:spPr>
        <p:txBody>
          <a:bodyPr/>
          <a:lstStyle/>
          <a:p>
            <a:r>
              <a:rPr lang="en-US" altLang="ja-JP"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a:t>
            </a:r>
            <a:r>
              <a:rPr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危機介入～事後対応</a:t>
            </a:r>
            <a:r>
              <a:rPr lang="en-US" altLang="ja-JP"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a:t>
            </a:r>
            <a:r>
              <a:rPr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の実際</a:t>
            </a:r>
            <a:endParaRPr kumimoji="1"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8D6D4C5A-3D47-62AB-176E-9AF020396E52}"/>
              </a:ext>
            </a:extLst>
          </p:cNvPr>
          <p:cNvSpPr>
            <a:spLocks noGrp="1"/>
          </p:cNvSpPr>
          <p:nvPr>
            <p:ph type="sldNum" sz="quarter" idx="12"/>
          </p:nvPr>
        </p:nvSpPr>
        <p:spPr/>
        <p:txBody>
          <a:bodyPr/>
          <a:lstStyle/>
          <a:p>
            <a:fld id="{9E2A29CB-BA86-48A6-80E1-CB8750A963B5}" type="slidenum">
              <a:rPr kumimoji="1" lang="ja-JP" altLang="en-US" smtClean="0"/>
              <a:t>6</a:t>
            </a:fld>
            <a:endParaRPr kumimoji="1" lang="ja-JP" altLang="en-US" dirty="0"/>
          </a:p>
        </p:txBody>
      </p:sp>
      <p:sp>
        <p:nvSpPr>
          <p:cNvPr id="7" name="テキスト ボックス 6">
            <a:extLst>
              <a:ext uri="{FF2B5EF4-FFF2-40B4-BE49-F238E27FC236}">
                <a16:creationId xmlns:a16="http://schemas.microsoft.com/office/drawing/2014/main" id="{36AFE9A7-4386-3310-2E8B-6FA327C67B9B}"/>
              </a:ext>
            </a:extLst>
          </p:cNvPr>
          <p:cNvSpPr txBox="1"/>
          <p:nvPr/>
        </p:nvSpPr>
        <p:spPr>
          <a:xfrm>
            <a:off x="522514" y="1049191"/>
            <a:ext cx="8349713" cy="4832092"/>
          </a:xfrm>
          <a:prstGeom prst="rect">
            <a:avLst/>
          </a:prstGeom>
          <a:noFill/>
        </p:spPr>
        <p:txBody>
          <a:bodyPr wrap="square">
            <a:spAutoFit/>
          </a:bodyPr>
          <a:lstStyle/>
          <a:p>
            <a:pPr>
              <a:spcAft>
                <a:spcPts val="1800"/>
              </a:spcAft>
            </a:pPr>
            <a:r>
              <a:rPr kumimoji="1" lang="ja-JP" altLang="en-US" sz="2800" b="1" u="sng" dirty="0">
                <a:solidFill>
                  <a:srgbClr val="C00000"/>
                </a:solidFill>
                <a:latin typeface="UD デジタル 教科書体 NP-R" panose="02020400000000000000" pitchFamily="18" charset="-128"/>
                <a:ea typeface="UD デジタル 教科書体 NP-R" panose="02020400000000000000" pitchFamily="18" charset="-128"/>
              </a:rPr>
              <a:t>校内連携型危機対応チーム</a:t>
            </a:r>
            <a:endParaRPr kumimoji="1" lang="en-US" altLang="ja-JP" sz="2800" b="1" u="sng" dirty="0">
              <a:solidFill>
                <a:srgbClr val="C00000"/>
              </a:solidFill>
              <a:latin typeface="UD デジタル 教科書体 NP-R" panose="02020400000000000000" pitchFamily="18" charset="-128"/>
              <a:ea typeface="UD デジタル 教科書体 NP-R" panose="02020400000000000000" pitchFamily="18" charset="-128"/>
            </a:endParaRPr>
          </a:p>
          <a:p>
            <a:r>
              <a:rPr lang="ja-JP" altLang="en-US"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「教師が知っておきたい子どもの自殺予防」</a:t>
            </a:r>
            <a:endParaRPr lang="en-US" altLang="ja-JP"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a:spcAft>
                <a:spcPts val="1200"/>
              </a:spcAft>
            </a:pPr>
            <a:r>
              <a:rPr lang="ja-JP" altLang="en-US"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第３章</a:t>
            </a:r>
            <a:r>
              <a:rPr lang="en-US" altLang="ja-JP"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a:t>
            </a:r>
            <a:r>
              <a:rPr lang="ja-JP" altLang="en-US"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危機対応のための校内体制</a:t>
            </a:r>
            <a:r>
              <a:rPr lang="en-US" altLang="ja-JP"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a:t>
            </a:r>
            <a:r>
              <a:rPr lang="ja-JP" altLang="en-US"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に相当</a:t>
            </a:r>
            <a:endParaRPr lang="en-US" altLang="ja-JP"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lang="ja-JP" altLang="en-US" sz="2400" b="1" dirty="0">
                <a:solidFill>
                  <a:srgbClr val="C00000"/>
                </a:solidFill>
                <a:latin typeface="UD デジタル 教科書体 NP-R" panose="02020400000000000000" pitchFamily="18" charset="-128"/>
                <a:ea typeface="UD デジタル 教科書体 NP-R" panose="02020400000000000000" pitchFamily="18" charset="-128"/>
              </a:rPr>
              <a:t>・校長を含む管理職</a:t>
            </a:r>
            <a:endParaRPr lang="en-US" altLang="ja-JP" sz="2400" b="1" dirty="0">
              <a:solidFill>
                <a:srgbClr val="C00000"/>
              </a:solidFill>
              <a:latin typeface="UD デジタル 教科書体 NP-R" panose="02020400000000000000" pitchFamily="18" charset="-128"/>
              <a:ea typeface="UD デジタル 教科書体 NP-R" panose="02020400000000000000" pitchFamily="18" charset="-128"/>
            </a:endParaRPr>
          </a:p>
          <a:p>
            <a:r>
              <a:rPr lang="ja-JP" altLang="en-US" sz="2400" b="1" dirty="0">
                <a:solidFill>
                  <a:srgbClr val="C00000"/>
                </a:solidFill>
                <a:latin typeface="UD デジタル 教科書体 NP-R" panose="02020400000000000000" pitchFamily="18" charset="-128"/>
                <a:ea typeface="UD デジタル 教科書体 NP-R" panose="02020400000000000000" pitchFamily="18" charset="-128"/>
              </a:rPr>
              <a:t>・生徒指導主事（担当者）　　・教育相談主任（担当者）</a:t>
            </a:r>
            <a:endParaRPr lang="en-US" altLang="ja-JP" sz="2400" b="1" dirty="0">
              <a:solidFill>
                <a:srgbClr val="C00000"/>
              </a:solidFill>
              <a:latin typeface="UD デジタル 教科書体 NP-R" panose="02020400000000000000" pitchFamily="18" charset="-128"/>
              <a:ea typeface="UD デジタル 教科書体 NP-R" panose="02020400000000000000" pitchFamily="18" charset="-128"/>
            </a:endParaRPr>
          </a:p>
          <a:p>
            <a:r>
              <a:rPr lang="ja-JP" altLang="en-US" sz="2400" b="1" dirty="0">
                <a:solidFill>
                  <a:srgbClr val="C00000"/>
                </a:solidFill>
                <a:latin typeface="UD デジタル 教科書体 NP-R" panose="02020400000000000000" pitchFamily="18" charset="-128"/>
                <a:ea typeface="UD デジタル 教科書体 NP-R" panose="02020400000000000000" pitchFamily="18" charset="-128"/>
              </a:rPr>
              <a:t>・学年主任　　・保健主事　　・養護教諭</a:t>
            </a:r>
            <a:endParaRPr lang="en-US" altLang="ja-JP" sz="2400" b="1" dirty="0">
              <a:solidFill>
                <a:srgbClr val="C00000"/>
              </a:solidFill>
              <a:latin typeface="UD デジタル 教科書体 NP-R" panose="02020400000000000000" pitchFamily="18" charset="-128"/>
              <a:ea typeface="UD デジタル 教科書体 NP-R" panose="02020400000000000000" pitchFamily="18" charset="-128"/>
            </a:endParaRPr>
          </a:p>
          <a:p>
            <a:pPr>
              <a:spcAft>
                <a:spcPts val="600"/>
              </a:spcAft>
            </a:pPr>
            <a:r>
              <a:rPr lang="ja-JP" altLang="en-US" sz="2400" b="1" dirty="0">
                <a:solidFill>
                  <a:srgbClr val="C00000"/>
                </a:solidFill>
                <a:latin typeface="UD デジタル 教科書体 NP-R" panose="02020400000000000000" pitchFamily="18" charset="-128"/>
                <a:ea typeface="UD デジタル 教科書体 NP-R" panose="02020400000000000000" pitchFamily="18" charset="-128"/>
              </a:rPr>
              <a:t>・スクーカウンセラー</a:t>
            </a:r>
            <a:r>
              <a:rPr lang="ja-JP" altLang="en-US" sz="2000" b="1" dirty="0">
                <a:solidFill>
                  <a:srgbClr val="C00000"/>
                </a:solidFill>
                <a:latin typeface="UD デジタル 教科書体 NP-R" panose="02020400000000000000" pitchFamily="18" charset="-128"/>
                <a:ea typeface="UD デジタル 教科書体 NP-R" panose="02020400000000000000" pitchFamily="18" charset="-128"/>
              </a:rPr>
              <a:t>（</a:t>
            </a:r>
            <a:r>
              <a:rPr lang="ja-JP" altLang="en-US" sz="2000" b="1" u="sng" dirty="0">
                <a:solidFill>
                  <a:srgbClr val="C00000"/>
                </a:solidFill>
                <a:latin typeface="UD デジタル 教科書体 NP-R" panose="02020400000000000000" pitchFamily="18" charset="-128"/>
                <a:ea typeface="UD デジタル 教科書体 NP-R" panose="02020400000000000000" pitchFamily="18" charset="-128"/>
              </a:rPr>
              <a:t>以後</a:t>
            </a:r>
            <a:r>
              <a:rPr lang="en-US" altLang="ja-JP" sz="2000" b="1" u="sng" dirty="0">
                <a:solidFill>
                  <a:srgbClr val="C00000"/>
                </a:solidFill>
                <a:latin typeface="UD デジタル 教科書体 NP-R" panose="02020400000000000000" pitchFamily="18" charset="-128"/>
                <a:ea typeface="UD デジタル 教科書体 NP-R" panose="02020400000000000000" pitchFamily="18" charset="-128"/>
              </a:rPr>
              <a:t>SC</a:t>
            </a:r>
            <a:r>
              <a:rPr lang="ja-JP" altLang="en-US" sz="2000" b="1" u="sng" dirty="0">
                <a:solidFill>
                  <a:srgbClr val="C00000"/>
                </a:solidFill>
                <a:latin typeface="UD デジタル 教科書体 NP-R" panose="02020400000000000000" pitchFamily="18" charset="-128"/>
                <a:ea typeface="UD デジタル 教科書体 NP-R" panose="02020400000000000000" pitchFamily="18" charset="-128"/>
              </a:rPr>
              <a:t>で表記</a:t>
            </a:r>
            <a:r>
              <a:rPr lang="ja-JP" altLang="en-US" sz="2000" b="1" dirty="0">
                <a:solidFill>
                  <a:srgbClr val="C00000"/>
                </a:solidFill>
                <a:latin typeface="UD デジタル 教科書体 NP-R" panose="02020400000000000000" pitchFamily="18" charset="-128"/>
                <a:ea typeface="UD デジタル 教科書体 NP-R" panose="02020400000000000000" pitchFamily="18" charset="-128"/>
              </a:rPr>
              <a:t>）</a:t>
            </a:r>
            <a:endParaRPr lang="en-US" altLang="ja-JP" sz="2000" b="1" dirty="0">
              <a:solidFill>
                <a:srgbClr val="C00000"/>
              </a:solidFill>
              <a:latin typeface="UD デジタル 教科書体 NP-R" panose="02020400000000000000" pitchFamily="18" charset="-128"/>
              <a:ea typeface="UD デジタル 教科書体 NP-R" panose="02020400000000000000" pitchFamily="18" charset="-128"/>
            </a:endParaRPr>
          </a:p>
          <a:p>
            <a:pPr>
              <a:spcAft>
                <a:spcPts val="1200"/>
              </a:spcAft>
            </a:pPr>
            <a:r>
              <a:rPr lang="ja-JP" altLang="en-US"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などからなる「危機対応チーム」</a:t>
            </a:r>
            <a:endParaRPr lang="en-US" altLang="ja-JP"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lang="ja-JP" altLang="en-US"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＜平常時＞</a:t>
            </a:r>
            <a:endParaRPr lang="en-US" altLang="ja-JP"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marL="800100" lvl="1" indent="-342900">
              <a:buFont typeface="Arial" panose="020B0604020202020204" pitchFamily="34" charset="0"/>
              <a:buChar char="•"/>
            </a:pPr>
            <a:r>
              <a:rPr lang="ja-JP" altLang="en-US" sz="2400" b="1" u="sng"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危機管理の体制づくり</a:t>
            </a:r>
            <a:endParaRPr lang="en-US" altLang="ja-JP" sz="2400" b="1" u="sng"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marL="800100" lvl="1" indent="-342900">
              <a:buFont typeface="Arial" panose="020B0604020202020204" pitchFamily="34" charset="0"/>
              <a:buChar char="•"/>
            </a:pPr>
            <a:r>
              <a:rPr lang="ja-JP" altLang="en-US" sz="2400" b="1" u="sng"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危機対応のマニュアルづくり</a:t>
            </a:r>
            <a:r>
              <a:rPr lang="ja-JP" altLang="en-US"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など</a:t>
            </a:r>
            <a:endParaRPr lang="en-US" altLang="ja-JP"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186540982"/>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B9600-3218-85FE-7A83-70FD75F2C7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A8B815-2098-5B20-C0E2-8281057B9A7C}"/>
              </a:ext>
            </a:extLst>
          </p:cNvPr>
          <p:cNvSpPr>
            <a:spLocks noGrp="1"/>
          </p:cNvSpPr>
          <p:nvPr>
            <p:ph type="title"/>
          </p:nvPr>
        </p:nvSpPr>
        <p:spPr>
          <a:xfrm>
            <a:off x="265740" y="236925"/>
            <a:ext cx="8606488" cy="824754"/>
          </a:xfrm>
        </p:spPr>
        <p:txBody>
          <a:bodyPr/>
          <a:lstStyle/>
          <a:p>
            <a:r>
              <a:rPr lang="en-US" altLang="ja-JP"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a:t>
            </a:r>
            <a:r>
              <a:rPr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危機介入～事後対応</a:t>
            </a:r>
            <a:r>
              <a:rPr lang="en-US" altLang="ja-JP"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a:t>
            </a:r>
            <a:r>
              <a:rPr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の実際</a:t>
            </a:r>
            <a:endParaRPr kumimoji="1"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89655BBA-5BDF-7A4A-795B-2E26D6C094A8}"/>
              </a:ext>
            </a:extLst>
          </p:cNvPr>
          <p:cNvSpPr>
            <a:spLocks noGrp="1"/>
          </p:cNvSpPr>
          <p:nvPr>
            <p:ph type="sldNum" sz="quarter" idx="12"/>
          </p:nvPr>
        </p:nvSpPr>
        <p:spPr/>
        <p:txBody>
          <a:bodyPr/>
          <a:lstStyle/>
          <a:p>
            <a:fld id="{9E2A29CB-BA86-48A6-80E1-CB8750A963B5}" type="slidenum">
              <a:rPr kumimoji="1" lang="ja-JP" altLang="en-US" smtClean="0"/>
              <a:t>7</a:t>
            </a:fld>
            <a:endParaRPr kumimoji="1" lang="ja-JP" altLang="en-US" dirty="0"/>
          </a:p>
        </p:txBody>
      </p:sp>
      <p:sp>
        <p:nvSpPr>
          <p:cNvPr id="9" name="テキスト ボックス 8">
            <a:extLst>
              <a:ext uri="{FF2B5EF4-FFF2-40B4-BE49-F238E27FC236}">
                <a16:creationId xmlns:a16="http://schemas.microsoft.com/office/drawing/2014/main" id="{DAAC904D-4B57-6819-E118-4AEA21BE9492}"/>
              </a:ext>
            </a:extLst>
          </p:cNvPr>
          <p:cNvSpPr txBox="1"/>
          <p:nvPr/>
        </p:nvSpPr>
        <p:spPr>
          <a:xfrm>
            <a:off x="536121" y="989132"/>
            <a:ext cx="8336107" cy="4462760"/>
          </a:xfrm>
          <a:prstGeom prst="rect">
            <a:avLst/>
          </a:prstGeom>
          <a:noFill/>
        </p:spPr>
        <p:txBody>
          <a:bodyPr wrap="square">
            <a:spAutoFit/>
          </a:bodyPr>
          <a:lstStyle/>
          <a:p>
            <a:pPr>
              <a:spcAft>
                <a:spcPts val="1800"/>
              </a:spcAft>
            </a:pPr>
            <a:r>
              <a:rPr kumimoji="1" lang="ja-JP" altLang="en-US" sz="2800" b="1" u="sng" dirty="0">
                <a:solidFill>
                  <a:srgbClr val="0070C0"/>
                </a:solidFill>
                <a:latin typeface="UD デジタル 教科書体 NP-R" panose="02020400000000000000" pitchFamily="18" charset="-128"/>
                <a:ea typeface="UD デジタル 教科書体 NP-R" panose="02020400000000000000" pitchFamily="18" charset="-128"/>
              </a:rPr>
              <a:t>ネットワーク型緊急支援チーム</a:t>
            </a:r>
            <a:endParaRPr kumimoji="1" lang="en-US" altLang="ja-JP" sz="2800" b="1" u="sng" dirty="0">
              <a:solidFill>
                <a:srgbClr val="0070C0"/>
              </a:solidFill>
              <a:latin typeface="UD デジタル 教科書体 NP-R" panose="02020400000000000000" pitchFamily="18" charset="-128"/>
              <a:ea typeface="UD デジタル 教科書体 NP-R" panose="02020400000000000000" pitchFamily="18" charset="-128"/>
            </a:endParaRPr>
          </a:p>
          <a:p>
            <a:r>
              <a:rPr lang="ja-JP" altLang="en-US"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「教師が知っておきたい子どもの自殺予防」</a:t>
            </a:r>
            <a:endParaRPr lang="en-US" altLang="ja-JP"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a:spcAft>
                <a:spcPts val="600"/>
              </a:spcAft>
            </a:pPr>
            <a:r>
              <a:rPr lang="ja-JP" altLang="en-US"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第４章</a:t>
            </a:r>
            <a:r>
              <a:rPr lang="en-US" altLang="ja-JP"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a:t>
            </a:r>
            <a:r>
              <a:rPr lang="ja-JP" altLang="en-US"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自殺予防のための校外における連携</a:t>
            </a:r>
            <a:r>
              <a:rPr lang="en-US" altLang="ja-JP"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a:t>
            </a:r>
            <a:r>
              <a:rPr lang="ja-JP" altLang="en-US"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に相当</a:t>
            </a:r>
            <a:endParaRPr lang="en-US" altLang="ja-JP"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lvl="1">
              <a:spcAft>
                <a:spcPts val="1200"/>
              </a:spcAft>
            </a:pPr>
            <a:r>
              <a:rPr lang="en-US" altLang="ja-JP"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a:t>
            </a:r>
            <a:r>
              <a:rPr lang="ja-JP" altLang="en-US"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当時は、学校、家庭、医療機関の連携だけが取り上げられている状況</a:t>
            </a:r>
            <a:endParaRPr lang="en-US" altLang="ja-JP"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marL="342900" indent="-342900">
              <a:buFont typeface="Arial" panose="020B0604020202020204" pitchFamily="34" charset="0"/>
              <a:buChar char="•"/>
            </a:pPr>
            <a:r>
              <a:rPr lang="ja-JP" altLang="en-US" sz="2400" b="1" dirty="0">
                <a:solidFill>
                  <a:srgbClr val="0070C0"/>
                </a:solidFill>
                <a:latin typeface="UD デジタル 教科書体 NP-R" panose="02020400000000000000" pitchFamily="18" charset="-128"/>
                <a:ea typeface="UD デジタル 教科書体 NP-R" panose="02020400000000000000" pitchFamily="18" charset="-128"/>
              </a:rPr>
              <a:t>教育委員会</a:t>
            </a:r>
            <a:endParaRPr lang="en-US" altLang="ja-JP" sz="2400" b="1" dirty="0">
              <a:solidFill>
                <a:srgbClr val="0070C0"/>
              </a:solidFill>
              <a:latin typeface="UD デジタル 教科書体 NP-R" panose="02020400000000000000" pitchFamily="18" charset="-128"/>
              <a:ea typeface="UD デジタル 教科書体 NP-R" panose="02020400000000000000" pitchFamily="18" charset="-128"/>
            </a:endParaRPr>
          </a:p>
          <a:p>
            <a:pPr marL="342900" indent="-342900">
              <a:buFont typeface="Arial" panose="020B0604020202020204" pitchFamily="34" charset="0"/>
              <a:buChar char="•"/>
            </a:pPr>
            <a:r>
              <a:rPr lang="ja-JP" altLang="en-US" sz="2400" b="1" dirty="0">
                <a:solidFill>
                  <a:srgbClr val="0070C0"/>
                </a:solidFill>
                <a:latin typeface="UD デジタル 教科書体 NP-R" panose="02020400000000000000" pitchFamily="18" charset="-128"/>
                <a:ea typeface="UD デジタル 教科書体 NP-R" panose="02020400000000000000" pitchFamily="18" charset="-128"/>
              </a:rPr>
              <a:t>自殺対策の部署、精神保健福祉センター、保健所</a:t>
            </a:r>
            <a:endParaRPr lang="en-US" altLang="ja-JP" sz="2400" b="1" dirty="0">
              <a:solidFill>
                <a:srgbClr val="0070C0"/>
              </a:solidFill>
              <a:latin typeface="UD デジタル 教科書体 NP-R" panose="02020400000000000000" pitchFamily="18" charset="-128"/>
              <a:ea typeface="UD デジタル 教科書体 NP-R" panose="02020400000000000000" pitchFamily="18" charset="-128"/>
            </a:endParaRPr>
          </a:p>
          <a:p>
            <a:pPr marL="342900" indent="-342900">
              <a:buFont typeface="Arial" panose="020B0604020202020204" pitchFamily="34" charset="0"/>
              <a:buChar char="•"/>
            </a:pPr>
            <a:r>
              <a:rPr lang="ja-JP" altLang="en-US" sz="2400" b="1" dirty="0">
                <a:solidFill>
                  <a:srgbClr val="0070C0"/>
                </a:solidFill>
                <a:latin typeface="UD デジタル 教科書体 NP-R" panose="02020400000000000000" pitchFamily="18" charset="-128"/>
                <a:ea typeface="UD デジタル 教科書体 NP-R" panose="02020400000000000000" pitchFamily="18" charset="-128"/>
              </a:rPr>
              <a:t>児童福祉の部署、生活支援の部署など、</a:t>
            </a:r>
            <a:endParaRPr lang="en-US" altLang="ja-JP" sz="2400" b="1" dirty="0">
              <a:solidFill>
                <a:srgbClr val="0070C0"/>
              </a:solidFill>
              <a:latin typeface="UD デジタル 教科書体 NP-R" panose="02020400000000000000" pitchFamily="18" charset="-128"/>
              <a:ea typeface="UD デジタル 教科書体 NP-R" panose="02020400000000000000" pitchFamily="18" charset="-128"/>
            </a:endParaRPr>
          </a:p>
          <a:p>
            <a:pPr marL="342900" indent="-342900">
              <a:spcBef>
                <a:spcPts val="1200"/>
              </a:spcBef>
              <a:buFont typeface="Arial" panose="020B0604020202020204" pitchFamily="34" charset="0"/>
              <a:buChar char="•"/>
            </a:pPr>
            <a:r>
              <a:rPr lang="en-US" altLang="ja-JP" sz="2400" b="1" u="sng" dirty="0">
                <a:solidFill>
                  <a:srgbClr val="0070C0"/>
                </a:solidFill>
                <a:latin typeface="UD デジタル 教科書体 NP-R" panose="02020400000000000000" pitchFamily="18" charset="-128"/>
                <a:ea typeface="UD デジタル 教科書体 NP-R" panose="02020400000000000000" pitchFamily="18" charset="-128"/>
              </a:rPr>
              <a:t>『</a:t>
            </a:r>
            <a:r>
              <a:rPr lang="ja-JP" altLang="en-US" sz="2400" b="1" u="sng" dirty="0">
                <a:solidFill>
                  <a:srgbClr val="0070C0"/>
                </a:solidFill>
                <a:latin typeface="UD デジタル 教科書体 NP-R" panose="02020400000000000000" pitchFamily="18" charset="-128"/>
                <a:ea typeface="UD デジタル 教科書体 NP-R" panose="02020400000000000000" pitchFamily="18" charset="-128"/>
              </a:rPr>
              <a:t>こども・若者の自殺危機対応チーム</a:t>
            </a:r>
            <a:r>
              <a:rPr lang="en-US" altLang="ja-JP" sz="2400" b="1" u="sng" dirty="0">
                <a:solidFill>
                  <a:srgbClr val="0070C0"/>
                </a:solidFill>
                <a:latin typeface="UD デジタル 教科書体 NP-R" panose="02020400000000000000" pitchFamily="18" charset="-128"/>
                <a:ea typeface="UD デジタル 教科書体 NP-R" panose="02020400000000000000" pitchFamily="18" charset="-128"/>
              </a:rPr>
              <a:t>』</a:t>
            </a:r>
            <a:r>
              <a:rPr lang="ja-JP" altLang="en-US" sz="2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を設置する都道府県・政令指定都市もあります</a:t>
            </a:r>
          </a:p>
        </p:txBody>
      </p:sp>
    </p:spTree>
    <p:extLst>
      <p:ext uri="{BB962C8B-B14F-4D97-AF65-F5344CB8AC3E}">
        <p14:creationId xmlns:p14="http://schemas.microsoft.com/office/powerpoint/2010/main" val="2903329289"/>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78742-C052-9F5B-FFB0-2A752F7D2ADC}"/>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5EEDCC1-CA12-6FA9-2CDF-ED5FEBD5B703}"/>
              </a:ext>
            </a:extLst>
          </p:cNvPr>
          <p:cNvSpPr>
            <a:spLocks noGrp="1"/>
          </p:cNvSpPr>
          <p:nvPr>
            <p:ph type="title"/>
          </p:nvPr>
        </p:nvSpPr>
        <p:spPr>
          <a:xfrm>
            <a:off x="457200" y="87552"/>
            <a:ext cx="8229600" cy="750265"/>
          </a:xfrm>
        </p:spPr>
        <p:txBody>
          <a:bodyPr>
            <a:normAutofit/>
          </a:bodyPr>
          <a:lstStyle/>
          <a:p>
            <a:r>
              <a:rPr lang="ja-JP" altLang="en-US" sz="3200" dirty="0">
                <a:solidFill>
                  <a:srgbClr val="C00000"/>
                </a:solidFill>
                <a:effectLst>
                  <a:outerShdw blurRad="38100" dist="38100" dir="2700000" algn="tl">
                    <a:srgbClr val="000000">
                      <a:alpha val="43137"/>
                    </a:srgbClr>
                  </a:outerShdw>
                </a:effectLst>
              </a:rPr>
              <a:t>ネットワーク型支援チーム</a:t>
            </a:r>
            <a:r>
              <a:rPr lang="ja-JP" altLang="en-US" sz="3200" dirty="0"/>
              <a:t>を考える</a:t>
            </a:r>
          </a:p>
        </p:txBody>
      </p:sp>
      <p:sp>
        <p:nvSpPr>
          <p:cNvPr id="2" name="スライド番号プレースホルダー 1">
            <a:extLst>
              <a:ext uri="{FF2B5EF4-FFF2-40B4-BE49-F238E27FC236}">
                <a16:creationId xmlns:a16="http://schemas.microsoft.com/office/drawing/2014/main" id="{79C80E45-0340-80A6-D08B-243C9E65B960}"/>
              </a:ext>
            </a:extLst>
          </p:cNvPr>
          <p:cNvSpPr>
            <a:spLocks noGrp="1"/>
          </p:cNvSpPr>
          <p:nvPr>
            <p:ph type="sldNum" sz="quarter" idx="12"/>
          </p:nvPr>
        </p:nvSpPr>
        <p:spPr/>
        <p:txBody>
          <a:bodyPr/>
          <a:lstStyle/>
          <a:p>
            <a:fld id="{A7C21E64-8481-41E9-8D52-8F84C20010B7}" type="slidenum">
              <a:rPr kumimoji="1" lang="ja-JP" altLang="en-US" smtClean="0"/>
              <a:t>8</a:t>
            </a:fld>
            <a:endParaRPr kumimoji="1" lang="ja-JP" altLang="en-US"/>
          </a:p>
        </p:txBody>
      </p:sp>
      <p:graphicFrame>
        <p:nvGraphicFramePr>
          <p:cNvPr id="4" name="表 3">
            <a:extLst>
              <a:ext uri="{FF2B5EF4-FFF2-40B4-BE49-F238E27FC236}">
                <a16:creationId xmlns:a16="http://schemas.microsoft.com/office/drawing/2014/main" id="{CE79C365-0BD9-5E8F-2CE1-68CADD2616D1}"/>
              </a:ext>
            </a:extLst>
          </p:cNvPr>
          <p:cNvGraphicFramePr>
            <a:graphicFrameLocks noGrp="1"/>
          </p:cNvGraphicFramePr>
          <p:nvPr>
            <p:extLst>
              <p:ext uri="{D42A27DB-BD31-4B8C-83A1-F6EECF244321}">
                <p14:modId xmlns:p14="http://schemas.microsoft.com/office/powerpoint/2010/main" val="3960451303"/>
              </p:ext>
            </p:extLst>
          </p:nvPr>
        </p:nvGraphicFramePr>
        <p:xfrm>
          <a:off x="149920" y="915305"/>
          <a:ext cx="8844160" cy="5758812"/>
        </p:xfrm>
        <a:graphic>
          <a:graphicData uri="http://schemas.openxmlformats.org/drawingml/2006/table">
            <a:tbl>
              <a:tblPr firstRow="1" bandRow="1">
                <a:tableStyleId>{5C22544A-7EE6-4342-B048-85BDC9FD1C3A}</a:tableStyleId>
              </a:tblPr>
              <a:tblGrid>
                <a:gridCol w="1910080">
                  <a:extLst>
                    <a:ext uri="{9D8B030D-6E8A-4147-A177-3AD203B41FA5}">
                      <a16:colId xmlns:a16="http://schemas.microsoft.com/office/drawing/2014/main" val="3779819651"/>
                    </a:ext>
                  </a:extLst>
                </a:gridCol>
                <a:gridCol w="3570605">
                  <a:extLst>
                    <a:ext uri="{9D8B030D-6E8A-4147-A177-3AD203B41FA5}">
                      <a16:colId xmlns:a16="http://schemas.microsoft.com/office/drawing/2014/main" val="3941070515"/>
                    </a:ext>
                  </a:extLst>
                </a:gridCol>
                <a:gridCol w="3363475">
                  <a:extLst>
                    <a:ext uri="{9D8B030D-6E8A-4147-A177-3AD203B41FA5}">
                      <a16:colId xmlns:a16="http://schemas.microsoft.com/office/drawing/2014/main" val="3270871948"/>
                    </a:ext>
                  </a:extLst>
                </a:gridCol>
              </a:tblGrid>
              <a:tr h="274983">
                <a:tc>
                  <a:txBody>
                    <a:bodyPr/>
                    <a:lstStyle/>
                    <a:p>
                      <a:pPr algn="ctr"/>
                      <a:r>
                        <a:rPr kumimoji="1" lang="ja-JP" altLang="en-US" sz="2000" dirty="0"/>
                        <a:t>原因・動機</a:t>
                      </a:r>
                    </a:p>
                  </a:txBody>
                  <a:tcPr anchor="ctr"/>
                </a:tc>
                <a:tc>
                  <a:txBody>
                    <a:bodyPr/>
                    <a:lstStyle/>
                    <a:p>
                      <a:pPr algn="ctr"/>
                      <a:r>
                        <a:rPr kumimoji="1" lang="ja-JP" altLang="en-US" sz="1600" dirty="0"/>
                        <a:t>具体的な様態</a:t>
                      </a:r>
                    </a:p>
                  </a:txBody>
                  <a:tcPr anchor="ctr"/>
                </a:tc>
                <a:tc>
                  <a:txBody>
                    <a:bodyPr/>
                    <a:lstStyle/>
                    <a:p>
                      <a:pPr algn="ctr"/>
                      <a:r>
                        <a:rPr kumimoji="1" lang="ja-JP" altLang="en-US" sz="2000" dirty="0"/>
                        <a:t>外部関係機関</a:t>
                      </a:r>
                    </a:p>
                  </a:txBody>
                  <a:tcPr anchor="ctr"/>
                </a:tc>
                <a:extLst>
                  <a:ext uri="{0D108BD9-81ED-4DB2-BD59-A6C34878D82A}">
                    <a16:rowId xmlns:a16="http://schemas.microsoft.com/office/drawing/2014/main" val="3255424828"/>
                  </a:ext>
                </a:extLst>
              </a:tr>
              <a:tr h="608646">
                <a:tc>
                  <a:txBody>
                    <a:bodyPr/>
                    <a:lstStyle/>
                    <a:p>
                      <a:pPr algn="ctr" fontAlgn="ctr"/>
                      <a:r>
                        <a:rPr lang="ja-JP" altLang="en-US" sz="2000" b="0" u="none" strike="noStrike" dirty="0">
                          <a:solidFill>
                            <a:schemeClr val="tx1">
                              <a:lumMod val="75000"/>
                              <a:lumOff val="25000"/>
                            </a:schemeClr>
                          </a:solidFill>
                          <a:effectLst>
                            <a:outerShdw blurRad="38100" dist="38100" dir="2700000" algn="tl">
                              <a:srgbClr val="000000">
                                <a:alpha val="43137"/>
                              </a:srgbClr>
                            </a:outerShdw>
                          </a:effectLst>
                        </a:rPr>
                        <a:t>家庭問題</a:t>
                      </a:r>
                      <a:endParaRPr lang="ja-JP" altLang="en-US" sz="2000" b="0" i="0" u="none" strike="noStrike"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ndParaRPr>
                    </a:p>
                  </a:txBody>
                  <a:tcPr anchor="ctr"/>
                </a:tc>
                <a:tc>
                  <a:txBody>
                    <a:bodyPr/>
                    <a:lstStyle/>
                    <a:p>
                      <a:pPr algn="l"/>
                      <a:r>
                        <a:rPr kumimoji="1" lang="ja-JP" altLang="en-US" sz="1600" dirty="0"/>
                        <a:t>親子関係の不和</a:t>
                      </a:r>
                    </a:p>
                    <a:p>
                      <a:pPr algn="l"/>
                      <a:r>
                        <a:rPr kumimoji="1" lang="ja-JP" altLang="en-US" sz="1600" dirty="0"/>
                        <a:t>家族からのしつけ・叱責</a:t>
                      </a:r>
                    </a:p>
                    <a:p>
                      <a:pPr algn="l"/>
                      <a:r>
                        <a:rPr kumimoji="1" lang="ja-JP" altLang="en-US" sz="1600" dirty="0"/>
                        <a:t>その他の家族関係の不和　　など</a:t>
                      </a:r>
                    </a:p>
                  </a:txBody>
                  <a:tcPr anchor="ctr"/>
                </a:tc>
                <a:tc>
                  <a:txBody>
                    <a:bodyPr/>
                    <a:lstStyle/>
                    <a:p>
                      <a:pPr algn="l"/>
                      <a:r>
                        <a:rPr kumimoji="1" lang="zh-TW" altLang="en-US" sz="2000" dirty="0">
                          <a:solidFill>
                            <a:srgbClr val="C00000"/>
                          </a:solidFill>
                          <a:effectLst>
                            <a:outerShdw blurRad="38100" dist="38100" dir="2700000" algn="tl">
                              <a:srgbClr val="000000">
                                <a:alpha val="43137"/>
                              </a:srgbClr>
                            </a:outerShdw>
                          </a:effectLst>
                        </a:rPr>
                        <a:t>要保護児童対策地域協議会</a:t>
                      </a:r>
                      <a:endParaRPr kumimoji="1" lang="en-US" altLang="zh-TW" sz="2000" dirty="0">
                        <a:solidFill>
                          <a:srgbClr val="C00000"/>
                        </a:solidFill>
                        <a:effectLst>
                          <a:outerShdw blurRad="38100" dist="38100" dir="2700000" algn="tl">
                            <a:srgbClr val="000000">
                              <a:alpha val="43137"/>
                            </a:srgbClr>
                          </a:outerShdw>
                        </a:effectLst>
                      </a:endParaRPr>
                    </a:p>
                    <a:p>
                      <a:pPr algn="l"/>
                      <a:r>
                        <a:rPr kumimoji="1" lang="ja-JP" altLang="en-US" sz="2000" dirty="0">
                          <a:solidFill>
                            <a:srgbClr val="C00000"/>
                          </a:solidFill>
                          <a:effectLst>
                            <a:outerShdw blurRad="38100" dist="38100" dir="2700000" algn="tl">
                              <a:srgbClr val="000000">
                                <a:alpha val="43137"/>
                              </a:srgbClr>
                            </a:outerShdw>
                          </a:effectLst>
                        </a:rPr>
                        <a:t>⇒児童相談所、警察</a:t>
                      </a:r>
                    </a:p>
                  </a:txBody>
                  <a:tcPr anchor="ctr"/>
                </a:tc>
                <a:extLst>
                  <a:ext uri="{0D108BD9-81ED-4DB2-BD59-A6C34878D82A}">
                    <a16:rowId xmlns:a16="http://schemas.microsoft.com/office/drawing/2014/main" val="3713694698"/>
                  </a:ext>
                </a:extLst>
              </a:tr>
              <a:tr h="608646">
                <a:tc>
                  <a:txBody>
                    <a:bodyPr/>
                    <a:lstStyle/>
                    <a:p>
                      <a:pPr algn="ctr" fontAlgn="ctr"/>
                      <a:r>
                        <a:rPr lang="ja-JP" altLang="en-US" sz="2000" b="0" u="none" strike="noStrike" dirty="0">
                          <a:solidFill>
                            <a:schemeClr val="tx1">
                              <a:lumMod val="75000"/>
                              <a:lumOff val="25000"/>
                            </a:schemeClr>
                          </a:solidFill>
                          <a:effectLst>
                            <a:outerShdw blurRad="38100" dist="38100" dir="2700000" algn="tl">
                              <a:srgbClr val="000000">
                                <a:alpha val="43137"/>
                              </a:srgbClr>
                            </a:outerShdw>
                          </a:effectLst>
                        </a:rPr>
                        <a:t>健康問題</a:t>
                      </a:r>
                      <a:endParaRPr lang="ja-JP" altLang="en-US" sz="2000" b="0" i="0" u="none" strike="noStrike"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ndParaRPr>
                    </a:p>
                  </a:txBody>
                  <a:tcPr anchor="ctr"/>
                </a:tc>
                <a:tc>
                  <a:txBody>
                    <a:bodyPr/>
                    <a:lstStyle/>
                    <a:p>
                      <a:pPr algn="l"/>
                      <a:r>
                        <a:rPr kumimoji="1" lang="ja-JP" altLang="en-US" sz="1600" dirty="0"/>
                        <a:t>病気の悩み・影響（その他の精神疾患）</a:t>
                      </a:r>
                    </a:p>
                    <a:p>
                      <a:pPr algn="l"/>
                      <a:r>
                        <a:rPr kumimoji="1" lang="ja-JP" altLang="en-US" sz="1600" dirty="0"/>
                        <a:t>病気の悩み・影響（うつ病）</a:t>
                      </a:r>
                    </a:p>
                    <a:p>
                      <a:pPr algn="l"/>
                      <a:r>
                        <a:rPr kumimoji="1" lang="ja-JP" altLang="en-US" sz="1600" dirty="0"/>
                        <a:t>など</a:t>
                      </a:r>
                    </a:p>
                  </a:txBody>
                  <a:tcPr anchor="ctr"/>
                </a:tc>
                <a:tc>
                  <a:txBody>
                    <a:bodyPr/>
                    <a:lstStyle/>
                    <a:p>
                      <a:pPr algn="l"/>
                      <a:r>
                        <a:rPr kumimoji="1" lang="ja-JP" altLang="en-US" sz="2000" dirty="0">
                          <a:solidFill>
                            <a:srgbClr val="C0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保健所</a:t>
                      </a:r>
                      <a:r>
                        <a:rPr kumimoji="1" lang="en-US" altLang="ja-JP" sz="2000" dirty="0">
                          <a:solidFill>
                            <a:srgbClr val="C0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a:t>
                      </a:r>
                      <a:r>
                        <a:rPr kumimoji="1" lang="ja-JP" altLang="en-US" sz="2000" dirty="0">
                          <a:solidFill>
                            <a:srgbClr val="C0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保健師</a:t>
                      </a:r>
                      <a:endParaRPr kumimoji="1" lang="en-US" altLang="ja-JP" sz="2000" dirty="0">
                        <a:solidFill>
                          <a:srgbClr val="C0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pPr algn="l"/>
                      <a:r>
                        <a:rPr kumimoji="1" lang="ja-JP" altLang="en-US" sz="2000" dirty="0">
                          <a:solidFill>
                            <a:srgbClr val="C0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⇒医療機関</a:t>
                      </a:r>
                      <a:endParaRPr kumimoji="1" lang="ja-JP" altLang="en-US" sz="2000" dirty="0">
                        <a:solidFill>
                          <a:srgbClr val="C00000"/>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205894875"/>
                  </a:ext>
                </a:extLst>
              </a:tr>
              <a:tr h="608646">
                <a:tc>
                  <a:txBody>
                    <a:bodyPr/>
                    <a:lstStyle/>
                    <a:p>
                      <a:pPr algn="ctr" fontAlgn="ctr"/>
                      <a:r>
                        <a:rPr lang="ja-JP" altLang="en-US" sz="2000" u="none" strike="noStrike" dirty="0">
                          <a:solidFill>
                            <a:schemeClr val="tx1">
                              <a:lumMod val="75000"/>
                              <a:lumOff val="25000"/>
                            </a:schemeClr>
                          </a:solidFill>
                          <a:effectLst/>
                        </a:rPr>
                        <a:t>経済・生活問題</a:t>
                      </a:r>
                      <a:endParaRPr kumimoji="1" lang="ja-JP" altLang="en-US" sz="2000" dirty="0">
                        <a:solidFill>
                          <a:schemeClr val="tx1">
                            <a:lumMod val="75000"/>
                            <a:lumOff val="25000"/>
                          </a:schemeClr>
                        </a:solidFill>
                      </a:endParaRPr>
                    </a:p>
                  </a:txBody>
                  <a:tcPr anchor="ctr"/>
                </a:tc>
                <a:tc>
                  <a:txBody>
                    <a:bodyPr/>
                    <a:lstStyle/>
                    <a:p>
                      <a:pPr algn="l"/>
                      <a:r>
                        <a:rPr kumimoji="1" lang="zh-TW" altLang="en-US" sz="1600" dirty="0"/>
                        <a:t>生活苦、就職失敗、負債</a:t>
                      </a:r>
                      <a:r>
                        <a:rPr kumimoji="1" lang="ja-JP" altLang="en-US" sz="1600" dirty="0"/>
                        <a:t>　　など</a:t>
                      </a:r>
                      <a:endParaRPr kumimoji="1" lang="zh-TW" altLang="en-US" sz="1600" dirty="0"/>
                    </a:p>
                  </a:txBody>
                  <a:tcPr anchor="ctr"/>
                </a:tc>
                <a:tc>
                  <a:txBody>
                    <a:bodyPr/>
                    <a:lstStyle/>
                    <a:p>
                      <a:pPr algn="l"/>
                      <a:r>
                        <a:rPr kumimoji="1" lang="ja-JP" altLang="en-US" sz="2000" dirty="0">
                          <a:solidFill>
                            <a:srgbClr val="C0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生活困窮者支援担当</a:t>
                      </a:r>
                      <a:r>
                        <a:rPr lang="ja-JP" altLang="en-US" sz="2000" dirty="0">
                          <a:solidFill>
                            <a:srgbClr val="C0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　</a:t>
                      </a:r>
                      <a:endParaRPr kumimoji="1" lang="ja-JP" altLang="en-US" sz="2000" dirty="0">
                        <a:solidFill>
                          <a:srgbClr val="C00000"/>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2378866211"/>
                  </a:ext>
                </a:extLst>
              </a:tr>
              <a:tr h="608646">
                <a:tc>
                  <a:txBody>
                    <a:bodyPr/>
                    <a:lstStyle/>
                    <a:p>
                      <a:pPr algn="ctr" fontAlgn="ctr"/>
                      <a:r>
                        <a:rPr lang="ja-JP" altLang="en-US" sz="2000" u="none" strike="noStrike" dirty="0">
                          <a:solidFill>
                            <a:schemeClr val="tx1">
                              <a:lumMod val="75000"/>
                              <a:lumOff val="25000"/>
                            </a:schemeClr>
                          </a:solidFill>
                          <a:effectLst/>
                        </a:rPr>
                        <a:t>勤務問題</a:t>
                      </a:r>
                      <a:endParaRPr lang="ja-JP" altLang="en-US" sz="2000" b="0" i="0" u="none" strike="noStrike" dirty="0">
                        <a:solidFill>
                          <a:schemeClr val="tx1">
                            <a:lumMod val="75000"/>
                            <a:lumOff val="25000"/>
                          </a:schemeClr>
                        </a:solidFill>
                        <a:effectLst/>
                        <a:latin typeface="Arial" panose="020B0604020202020204" pitchFamily="34" charset="0"/>
                      </a:endParaRPr>
                    </a:p>
                  </a:txBody>
                  <a:tcPr anchor="ctr"/>
                </a:tc>
                <a:tc>
                  <a:txBody>
                    <a:bodyPr/>
                    <a:lstStyle/>
                    <a:p>
                      <a:pPr algn="l"/>
                      <a:r>
                        <a:rPr kumimoji="1" lang="ja-JP" altLang="en-US" sz="1600" dirty="0"/>
                        <a:t>職場の人間関係</a:t>
                      </a:r>
                    </a:p>
                    <a:p>
                      <a:pPr algn="l"/>
                      <a:r>
                        <a:rPr kumimoji="1" lang="ja-JP" altLang="en-US" sz="1600" dirty="0"/>
                        <a:t>仕事疲れ（その他）　　など</a:t>
                      </a:r>
                    </a:p>
                  </a:txBody>
                  <a:tcPr anchor="ctr"/>
                </a:tc>
                <a:tc>
                  <a:txBody>
                    <a:bodyPr/>
                    <a:lstStyle/>
                    <a:p>
                      <a:pPr algn="l"/>
                      <a:r>
                        <a:rPr kumimoji="1" lang="ja-JP" altLang="en-US" sz="2000" dirty="0">
                          <a:solidFill>
                            <a:srgbClr val="C00000"/>
                          </a:solidFill>
                          <a:effectLst>
                            <a:outerShdw blurRad="38100" dist="38100" dir="2700000" algn="tl">
                              <a:srgbClr val="000000">
                                <a:alpha val="43137"/>
                              </a:srgbClr>
                            </a:outerShdw>
                          </a:effectLst>
                        </a:rPr>
                        <a:t>労働基準監督署</a:t>
                      </a:r>
                    </a:p>
                  </a:txBody>
                  <a:tcPr anchor="ctr"/>
                </a:tc>
                <a:extLst>
                  <a:ext uri="{0D108BD9-81ED-4DB2-BD59-A6C34878D82A}">
                    <a16:rowId xmlns:a16="http://schemas.microsoft.com/office/drawing/2014/main" val="2878938515"/>
                  </a:ext>
                </a:extLst>
              </a:tr>
              <a:tr h="328646">
                <a:tc>
                  <a:txBody>
                    <a:bodyPr/>
                    <a:lstStyle/>
                    <a:p>
                      <a:pPr algn="ctr" fontAlgn="ctr"/>
                      <a:r>
                        <a:rPr lang="ja-JP" altLang="en-US" sz="2000" u="none" strike="noStrike" dirty="0">
                          <a:solidFill>
                            <a:schemeClr val="tx1">
                              <a:lumMod val="75000"/>
                              <a:lumOff val="25000"/>
                            </a:schemeClr>
                          </a:solidFill>
                          <a:effectLst/>
                        </a:rPr>
                        <a:t>交際問題</a:t>
                      </a:r>
                      <a:endParaRPr lang="ja-JP" altLang="en-US" sz="2000" b="0" i="0" u="none" strike="noStrike" dirty="0">
                        <a:solidFill>
                          <a:schemeClr val="tx1">
                            <a:lumMod val="75000"/>
                            <a:lumOff val="25000"/>
                          </a:schemeClr>
                        </a:solidFill>
                        <a:effectLst/>
                        <a:latin typeface="Arial" panose="020B0604020202020204" pitchFamily="34" charset="0"/>
                      </a:endParaRPr>
                    </a:p>
                  </a:txBody>
                  <a:tcPr anchor="ctr"/>
                </a:tc>
                <a:tc>
                  <a:txBody>
                    <a:bodyPr/>
                    <a:lstStyle/>
                    <a:p>
                      <a:pPr marL="0" marR="0" lvl="0" indent="0" algn="l" defTabSz="633046" rtl="0" eaLnBrk="1" fontAlgn="auto" latinLnBrk="0" hangingPunct="1">
                        <a:lnSpc>
                          <a:spcPct val="100000"/>
                        </a:lnSpc>
                        <a:spcBef>
                          <a:spcPts val="0"/>
                        </a:spcBef>
                        <a:spcAft>
                          <a:spcPts val="0"/>
                        </a:spcAft>
                        <a:buClrTx/>
                        <a:buSzTx/>
                        <a:buFontTx/>
                        <a:buNone/>
                        <a:tabLst/>
                        <a:defRPr/>
                      </a:pPr>
                      <a:r>
                        <a:rPr kumimoji="1" lang="zh-CN" altLang="en-US" sz="1600" dirty="0"/>
                        <a:t>失恋</a:t>
                      </a:r>
                    </a:p>
                  </a:txBody>
                  <a:tcPr anchor="ctr"/>
                </a:tc>
                <a:tc>
                  <a:txBody>
                    <a:bodyPr/>
                    <a:lstStyle/>
                    <a:p>
                      <a:pPr algn="l"/>
                      <a:r>
                        <a:rPr kumimoji="1" lang="ja-JP" altLang="en-US" sz="2000" dirty="0">
                          <a:solidFill>
                            <a:srgbClr val="C00000"/>
                          </a:solidFill>
                          <a:effectLst>
                            <a:outerShdw blurRad="38100" dist="38100" dir="2700000" algn="tl">
                              <a:srgbClr val="000000">
                                <a:alpha val="43137"/>
                              </a:srgbClr>
                            </a:outerShdw>
                          </a:effectLst>
                        </a:rPr>
                        <a:t>教育相談室、思春期相談</a:t>
                      </a:r>
                    </a:p>
                  </a:txBody>
                  <a:tcPr anchor="ctr"/>
                </a:tc>
                <a:extLst>
                  <a:ext uri="{0D108BD9-81ED-4DB2-BD59-A6C34878D82A}">
                    <a16:rowId xmlns:a16="http://schemas.microsoft.com/office/drawing/2014/main" val="3903127880"/>
                  </a:ext>
                </a:extLst>
              </a:tr>
              <a:tr h="1160517">
                <a:tc>
                  <a:txBody>
                    <a:bodyPr/>
                    <a:lstStyle/>
                    <a:p>
                      <a:pPr algn="ctr" fontAlgn="ctr"/>
                      <a:r>
                        <a:rPr lang="ja-JP" altLang="en-US" sz="2000" u="none" strike="noStrike" dirty="0">
                          <a:solidFill>
                            <a:schemeClr val="tx1">
                              <a:lumMod val="75000"/>
                              <a:lumOff val="25000"/>
                            </a:schemeClr>
                          </a:solidFill>
                          <a:effectLst>
                            <a:outerShdw blurRad="38100" dist="38100" dir="2700000" algn="tl">
                              <a:srgbClr val="000000">
                                <a:alpha val="43137"/>
                              </a:srgbClr>
                            </a:outerShdw>
                          </a:effectLst>
                        </a:rPr>
                        <a:t>学校問題</a:t>
                      </a:r>
                      <a:endParaRPr lang="ja-JP" altLang="en-US" sz="2000" b="0" i="0" u="none" strike="noStrike" dirty="0">
                        <a:solidFill>
                          <a:schemeClr val="tx1">
                            <a:lumMod val="75000"/>
                            <a:lumOff val="2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600" dirty="0"/>
                        <a:t>学業不振（発達障害、長欠含む）</a:t>
                      </a:r>
                    </a:p>
                    <a:p>
                      <a:pPr algn="l"/>
                      <a:r>
                        <a:rPr kumimoji="1" lang="ja-JP" altLang="en-US" sz="1600" dirty="0"/>
                        <a:t>進路に関する悩み　（入試以外）</a:t>
                      </a:r>
                    </a:p>
                    <a:p>
                      <a:pPr algn="l"/>
                      <a:r>
                        <a:rPr kumimoji="1" lang="ja-JP" altLang="en-US" sz="1600" dirty="0"/>
                        <a:t>学友との不和　（いじめ以外）　　など</a:t>
                      </a:r>
                      <a:endParaRPr kumimoji="1" lang="en-US" altLang="ja-JP" sz="1600" dirty="0"/>
                    </a:p>
                    <a:p>
                      <a:pPr algn="l"/>
                      <a:r>
                        <a:rPr kumimoji="1" lang="ja-JP" altLang="en-US" sz="1600" u="sng" dirty="0">
                          <a:solidFill>
                            <a:srgbClr val="00B050"/>
                          </a:solidFill>
                        </a:rPr>
                        <a:t>思いの他「いじめ」や「教師との人間関係」が少ない</a:t>
                      </a:r>
                    </a:p>
                  </a:txBody>
                  <a:tcPr anchor="ctr"/>
                </a:tc>
                <a:tc>
                  <a:txBody>
                    <a:bodyPr/>
                    <a:lstStyle/>
                    <a:p>
                      <a:pPr algn="l"/>
                      <a:r>
                        <a:rPr kumimoji="1" lang="zh-TW" altLang="en-US" sz="2000" dirty="0">
                          <a:solidFill>
                            <a:srgbClr val="C00000"/>
                          </a:solidFill>
                          <a:effectLst>
                            <a:outerShdw blurRad="38100" dist="38100" dir="2700000" algn="tl">
                              <a:srgbClr val="000000">
                                <a:alpha val="43137"/>
                              </a:srgbClr>
                            </a:outerShdw>
                          </a:effectLst>
                        </a:rPr>
                        <a:t>特別支援教育所管課　</a:t>
                      </a:r>
                    </a:p>
                    <a:p>
                      <a:pPr algn="l"/>
                      <a:r>
                        <a:rPr kumimoji="1" lang="zh-TW" altLang="en-US" sz="2000" dirty="0">
                          <a:solidFill>
                            <a:srgbClr val="C00000"/>
                          </a:solidFill>
                          <a:effectLst>
                            <a:outerShdw blurRad="38100" dist="38100" dir="2700000" algn="tl">
                              <a:srgbClr val="000000">
                                <a:alpha val="43137"/>
                              </a:srgbClr>
                            </a:outerShdw>
                          </a:effectLst>
                        </a:rPr>
                        <a:t>教育相談室</a:t>
                      </a:r>
                    </a:p>
                    <a:p>
                      <a:pPr algn="l"/>
                      <a:r>
                        <a:rPr kumimoji="1" lang="zh-TW" altLang="en-US" sz="2000" dirty="0">
                          <a:solidFill>
                            <a:srgbClr val="C00000"/>
                          </a:solidFill>
                          <a:effectLst>
                            <a:outerShdw blurRad="38100" dist="38100" dir="2700000" algn="tl">
                              <a:srgbClr val="000000">
                                <a:alpha val="43137"/>
                              </a:srgbClr>
                            </a:outerShdw>
                          </a:effectLst>
                        </a:rPr>
                        <a:t>生活困窮支援担当</a:t>
                      </a:r>
                      <a:endParaRPr kumimoji="1" lang="en-US" altLang="zh-TW" sz="2000" dirty="0">
                        <a:solidFill>
                          <a:srgbClr val="C00000"/>
                        </a:solidFill>
                        <a:effectLst>
                          <a:outerShdw blurRad="38100" dist="38100" dir="2700000" algn="tl">
                            <a:srgbClr val="000000">
                              <a:alpha val="43137"/>
                            </a:srgbClr>
                          </a:outerShdw>
                        </a:effectLst>
                      </a:endParaRPr>
                    </a:p>
                    <a:p>
                      <a:pPr algn="l"/>
                      <a:r>
                        <a:rPr kumimoji="1" lang="ja-JP" altLang="en-US" sz="2000" dirty="0">
                          <a:solidFill>
                            <a:srgbClr val="C00000"/>
                          </a:solidFill>
                          <a:effectLst>
                            <a:outerShdw blurRad="38100" dist="38100" dir="2700000" algn="tl">
                              <a:srgbClr val="000000">
                                <a:alpha val="43137"/>
                              </a:srgbClr>
                            </a:outerShdw>
                          </a:effectLst>
                        </a:rPr>
                        <a:t>⇒スクールソーシャルワーカー</a:t>
                      </a:r>
                      <a:endParaRPr kumimoji="1" lang="en-US" altLang="ja-JP" sz="2000" dirty="0">
                        <a:solidFill>
                          <a:srgbClr val="C00000"/>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3738165911"/>
                  </a:ext>
                </a:extLst>
              </a:tr>
              <a:tr h="350854">
                <a:tc>
                  <a:txBody>
                    <a:bodyPr/>
                    <a:lstStyle/>
                    <a:p>
                      <a:pPr marL="0" marR="0" lvl="0" indent="0" algn="ctr" defTabSz="633046" rtl="0" eaLnBrk="1" fontAlgn="auto" latinLnBrk="0" hangingPunct="1">
                        <a:lnSpc>
                          <a:spcPct val="100000"/>
                        </a:lnSpc>
                        <a:spcBef>
                          <a:spcPts val="0"/>
                        </a:spcBef>
                        <a:spcAft>
                          <a:spcPts val="0"/>
                        </a:spcAft>
                        <a:buClrTx/>
                        <a:buSzTx/>
                        <a:buFontTx/>
                        <a:buNone/>
                        <a:tabLst/>
                        <a:defRPr/>
                      </a:pPr>
                      <a:r>
                        <a:rPr lang="ja-JP" altLang="en-US" sz="2000" u="none" strike="noStrike" dirty="0">
                          <a:solidFill>
                            <a:schemeClr val="tx1">
                              <a:lumMod val="75000"/>
                              <a:lumOff val="25000"/>
                            </a:schemeClr>
                          </a:solidFill>
                          <a:effectLst/>
                        </a:rPr>
                        <a:t>その他</a:t>
                      </a:r>
                      <a:endParaRPr lang="ja-JP" altLang="en-US" sz="2000" b="0" i="0" u="none" strike="noStrike" dirty="0">
                        <a:solidFill>
                          <a:schemeClr val="tx1">
                            <a:lumMod val="75000"/>
                            <a:lumOff val="25000"/>
                          </a:schemeClr>
                        </a:solidFill>
                        <a:effectLst/>
                        <a:latin typeface="Arial" panose="020B0604020202020204" pitchFamily="34" charset="0"/>
                      </a:endParaRPr>
                    </a:p>
                  </a:txBody>
                  <a:tcPr anchor="ctr"/>
                </a:tc>
                <a:tc>
                  <a:txBody>
                    <a:bodyPr/>
                    <a:lstStyle/>
                    <a:p>
                      <a:pPr algn="l"/>
                      <a:r>
                        <a:rPr kumimoji="1" lang="zh-CN" altLang="en-US" sz="1600" dirty="0"/>
                        <a:t>孤独感</a:t>
                      </a:r>
                      <a:r>
                        <a:rPr kumimoji="1" lang="ja-JP" altLang="en-US" sz="1600" dirty="0"/>
                        <a:t>、</a:t>
                      </a:r>
                      <a:r>
                        <a:rPr kumimoji="1" lang="zh-CN" altLang="en-US" sz="1600" dirty="0"/>
                        <a:t>犯罪発覚等</a:t>
                      </a:r>
                      <a:r>
                        <a:rPr kumimoji="1" lang="ja-JP" altLang="en-US" sz="1600" dirty="0"/>
                        <a:t>　　など</a:t>
                      </a:r>
                      <a:endParaRPr kumimoji="1" lang="zh-CN" altLang="en-US" sz="1600" dirty="0"/>
                    </a:p>
                  </a:txBody>
                  <a:tcPr anchor="ctr"/>
                </a:tc>
                <a:tc>
                  <a:txBody>
                    <a:bodyPr/>
                    <a:lstStyle/>
                    <a:p>
                      <a:pPr algn="l"/>
                      <a:r>
                        <a:rPr kumimoji="1" lang="ja-JP" altLang="en-US" sz="2000" dirty="0">
                          <a:solidFill>
                            <a:srgbClr val="C00000"/>
                          </a:solidFill>
                          <a:effectLst>
                            <a:outerShdw blurRad="38100" dist="38100" dir="2700000" algn="tl">
                              <a:srgbClr val="000000">
                                <a:alpha val="43137"/>
                              </a:srgbClr>
                            </a:outerShdw>
                          </a:effectLst>
                        </a:rPr>
                        <a:t>教育相談室、少年センター</a:t>
                      </a:r>
                    </a:p>
                  </a:txBody>
                  <a:tcPr anchor="ctr"/>
                </a:tc>
                <a:extLst>
                  <a:ext uri="{0D108BD9-81ED-4DB2-BD59-A6C34878D82A}">
                    <a16:rowId xmlns:a16="http://schemas.microsoft.com/office/drawing/2014/main" val="24529172"/>
                  </a:ext>
                </a:extLst>
              </a:tr>
              <a:tr h="0">
                <a:tc>
                  <a:txBody>
                    <a:bodyPr/>
                    <a:lstStyle/>
                    <a:p>
                      <a:pPr marL="0" marR="0" lvl="0" indent="0" algn="ctr" defTabSz="633046" rtl="0" eaLnBrk="1" fontAlgn="auto" latinLnBrk="0" hangingPunct="1">
                        <a:lnSpc>
                          <a:spcPct val="100000"/>
                        </a:lnSpc>
                        <a:spcBef>
                          <a:spcPts val="0"/>
                        </a:spcBef>
                        <a:spcAft>
                          <a:spcPts val="0"/>
                        </a:spcAft>
                        <a:buClrTx/>
                        <a:buSzTx/>
                        <a:buFontTx/>
                        <a:buNone/>
                        <a:tabLst/>
                        <a:defRPr/>
                      </a:pPr>
                      <a:r>
                        <a:rPr lang="ja-JP" altLang="en-US" sz="2000" u="none" strike="noStrike" dirty="0">
                          <a:solidFill>
                            <a:schemeClr val="tx1">
                              <a:lumMod val="75000"/>
                              <a:lumOff val="25000"/>
                            </a:schemeClr>
                          </a:solidFill>
                          <a:effectLst>
                            <a:outerShdw blurRad="38100" dist="38100" dir="2700000" algn="tl">
                              <a:srgbClr val="000000">
                                <a:alpha val="43137"/>
                              </a:srgbClr>
                            </a:outerShdw>
                          </a:effectLst>
                        </a:rPr>
                        <a:t>不詳</a:t>
                      </a:r>
                      <a:endParaRPr lang="ja-JP" altLang="en-US" sz="2000" b="0" i="0" u="none" strike="noStrike"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ndParaRPr>
                    </a:p>
                  </a:txBody>
                  <a:tcPr anchor="ctr"/>
                </a:tc>
                <a:tc>
                  <a:txBody>
                    <a:bodyPr/>
                    <a:lstStyle/>
                    <a:p>
                      <a:pPr algn="ctr"/>
                      <a:endParaRPr kumimoji="1" lang="ja-JP" altLang="en-US" sz="1600" dirty="0"/>
                    </a:p>
                  </a:txBody>
                  <a:tcPr anchor="ctr"/>
                </a:tc>
                <a:tc>
                  <a:txBody>
                    <a:bodyPr/>
                    <a:lstStyle/>
                    <a:p>
                      <a:pPr algn="ctr"/>
                      <a:endParaRPr kumimoji="1" lang="ja-JP" altLang="en-US" sz="2000" dirty="0"/>
                    </a:p>
                  </a:txBody>
                  <a:tcPr anchor="ctr"/>
                </a:tc>
                <a:extLst>
                  <a:ext uri="{0D108BD9-81ED-4DB2-BD59-A6C34878D82A}">
                    <a16:rowId xmlns:a16="http://schemas.microsoft.com/office/drawing/2014/main" val="671072424"/>
                  </a:ext>
                </a:extLst>
              </a:tr>
            </a:tbl>
          </a:graphicData>
        </a:graphic>
      </p:graphicFrame>
      <p:sp>
        <p:nvSpPr>
          <p:cNvPr id="5" name="正方形/長方形 4">
            <a:extLst>
              <a:ext uri="{FF2B5EF4-FFF2-40B4-BE49-F238E27FC236}">
                <a16:creationId xmlns:a16="http://schemas.microsoft.com/office/drawing/2014/main" id="{6970A5A9-F356-4375-83DA-E88583D0C7DF}"/>
              </a:ext>
            </a:extLst>
          </p:cNvPr>
          <p:cNvSpPr/>
          <p:nvPr/>
        </p:nvSpPr>
        <p:spPr>
          <a:xfrm>
            <a:off x="5603133" y="887395"/>
            <a:ext cx="3420131" cy="5806178"/>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lnSpc>
                <a:spcPts val="2200"/>
              </a:lnSpc>
            </a:pPr>
            <a:endParaRPr kumimoji="1" lang="ja-JP" altLang="en-US" sz="2000" dirty="0">
              <a:solidFill>
                <a:srgbClr val="50B8C0"/>
              </a:solidFill>
              <a:latin typeface="+mn-ea"/>
            </a:endParaRPr>
          </a:p>
        </p:txBody>
      </p:sp>
    </p:spTree>
    <p:extLst>
      <p:ext uri="{BB962C8B-B14F-4D97-AF65-F5344CB8AC3E}">
        <p14:creationId xmlns:p14="http://schemas.microsoft.com/office/powerpoint/2010/main" val="59575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2_JSCP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Dデジタル教科書体">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50B8C0"/>
          </a:solidFill>
        </a:ln>
      </a:spPr>
      <a:bodyPr rtlCol="0" anchor="ctr"/>
      <a:lstStyle>
        <a:defPPr algn="ctr">
          <a:lnSpc>
            <a:spcPts val="2200"/>
          </a:lnSpc>
          <a:defRPr sz="2000" dirty="0">
            <a:solidFill>
              <a:srgbClr val="50B8C0"/>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50B8C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l">
          <a:defRPr kumimoji="1" sz="2000" dirty="0" smtClean="0">
            <a:solidFill>
              <a:schemeClr val="tx1">
                <a:lumMod val="75000"/>
                <a:lumOff val="25000"/>
              </a:schemeClr>
            </a:solidFill>
            <a:latin typeface="+mn-ea"/>
          </a:defRPr>
        </a:defPPr>
      </a:lstStyle>
    </a:txDef>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1_JSCP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Dデジタル教科書体">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50B8C0"/>
          </a:solidFill>
        </a:ln>
      </a:spPr>
      <a:bodyPr rtlCol="0" anchor="ctr"/>
      <a:lstStyle>
        <a:defPPr algn="ctr">
          <a:lnSpc>
            <a:spcPts val="2200"/>
          </a:lnSpc>
          <a:defRPr sz="2000" dirty="0">
            <a:solidFill>
              <a:srgbClr val="50B8C0"/>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50B8C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l">
          <a:defRPr kumimoji="1" sz="2000" dirty="0" smtClean="0">
            <a:solidFill>
              <a:schemeClr val="tx1">
                <a:lumMod val="75000"/>
                <a:lumOff val="25000"/>
              </a:schemeClr>
            </a:solidFill>
            <a:latin typeface="+mn-ea"/>
          </a:defRPr>
        </a:defPPr>
      </a:lstStyle>
    </a:txDef>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3.xml><?xml version="1.0" encoding="utf-8"?>
<a:theme xmlns:a="http://schemas.openxmlformats.org/drawingml/2006/main" name="JSCP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Dデジタル教科書体">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50B8C0"/>
          </a:solidFill>
        </a:ln>
      </a:spPr>
      <a:bodyPr rtlCol="0" anchor="ctr"/>
      <a:lstStyle>
        <a:defPPr algn="ctr">
          <a:lnSpc>
            <a:spcPts val="2200"/>
          </a:lnSpc>
          <a:defRPr sz="2000" dirty="0">
            <a:solidFill>
              <a:srgbClr val="50B8C0"/>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50B8C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l">
          <a:defRPr kumimoji="1" sz="2000" dirty="0" smtClean="0">
            <a:solidFill>
              <a:schemeClr val="tx1">
                <a:lumMod val="75000"/>
                <a:lumOff val="25000"/>
              </a:schemeClr>
            </a:solidFill>
            <a:latin typeface="+mn-ea"/>
          </a:defRPr>
        </a:defPPr>
      </a:lstStyle>
    </a:txDef>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5339F88AF049A45B3DC5BFAB257AEA9" ma:contentTypeVersion="15" ma:contentTypeDescription="新しいドキュメントを作成します。" ma:contentTypeScope="" ma:versionID="dad4f7558bd6b89fa59cf7a4ce045cd6">
  <xsd:schema xmlns:xsd="http://www.w3.org/2001/XMLSchema" xmlns:xs="http://www.w3.org/2001/XMLSchema" xmlns:p="http://schemas.microsoft.com/office/2006/metadata/properties" xmlns:ns3="24934748-d9c1-43e7-873a-8dadb8d58243" xmlns:ns4="b0f6aca0-8502-4a3a-97fa-3152c6808097" targetNamespace="http://schemas.microsoft.com/office/2006/metadata/properties" ma:root="true" ma:fieldsID="cc619e52ef4474fce08608a81e4120c8" ns3:_="" ns4:_="">
    <xsd:import namespace="24934748-d9c1-43e7-873a-8dadb8d58243"/>
    <xsd:import namespace="b0f6aca0-8502-4a3a-97fa-3152c68080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_activity" minOccurs="0"/>
                <xsd:element ref="ns4:SharedWithUsers" minOccurs="0"/>
                <xsd:element ref="ns4:SharedWithDetails" minOccurs="0"/>
                <xsd:element ref="ns4:SharingHintHash" minOccurs="0"/>
                <xsd:element ref="ns3:MediaLengthInSeconds"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34748-d9c1-43e7-873a-8dadb8d58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f6aca0-8502-4a3a-97fa-3152c6808097"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SharingHintHash" ma:index="18"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4934748-d9c1-43e7-873a-8dadb8d58243" xsi:nil="true"/>
  </documentManagement>
</p:properties>
</file>

<file path=customXml/itemProps1.xml><?xml version="1.0" encoding="utf-8"?>
<ds:datastoreItem xmlns:ds="http://schemas.openxmlformats.org/officeDocument/2006/customXml" ds:itemID="{2F4B3CC1-8F72-41C3-AFF3-0BFE3271EB26}">
  <ds:schemaRefs>
    <ds:schemaRef ds:uri="http://schemas.microsoft.com/sharepoint/v3/contenttype/forms"/>
  </ds:schemaRefs>
</ds:datastoreItem>
</file>

<file path=customXml/itemProps2.xml><?xml version="1.0" encoding="utf-8"?>
<ds:datastoreItem xmlns:ds="http://schemas.openxmlformats.org/officeDocument/2006/customXml" ds:itemID="{5E2193F9-ABF6-42AF-B017-0AA35867F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934748-d9c1-43e7-873a-8dadb8d58243"/>
    <ds:schemaRef ds:uri="b0f6aca0-8502-4a3a-97fa-3152c68080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AEE857-99A5-4FE7-B50A-13F9858119D1}">
  <ds:schemaRefs>
    <ds:schemaRef ds:uri="b0f6aca0-8502-4a3a-97fa-3152c6808097"/>
    <ds:schemaRef ds:uri="http://purl.org/dc/elements/1.1/"/>
    <ds:schemaRef ds:uri="http://schemas.microsoft.com/office/2006/documentManagement/types"/>
    <ds:schemaRef ds:uri="http://purl.org/dc/terms/"/>
    <ds:schemaRef ds:uri="http://schemas.microsoft.com/office/2006/metadata/properties"/>
    <ds:schemaRef ds:uri="http://schemas.openxmlformats.org/package/2006/metadata/core-properties"/>
    <ds:schemaRef ds:uri="24934748-d9c1-43e7-873a-8dadb8d58243"/>
    <ds:schemaRef ds:uri="http://purl.org/dc/dcmitype/"/>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51369a77-dfbc-4f7e-88e0-b4e95c92e63e}" enabled="0" method="" siteId="{51369a77-dfbc-4f7e-88e0-b4e95c92e63e}" removed="1"/>
</clbl:labelList>
</file>

<file path=docProps/app.xml><?xml version="1.0" encoding="utf-8"?>
<Properties xmlns="http://schemas.openxmlformats.org/officeDocument/2006/extended-properties" xmlns:vt="http://schemas.openxmlformats.org/officeDocument/2006/docPropsVTypes">
  <TotalTime>7333</TotalTime>
  <Words>2425</Words>
  <Application>Microsoft Office PowerPoint</Application>
  <PresentationFormat>画面に合わせる (4:3)</PresentationFormat>
  <Paragraphs>236</Paragraphs>
  <Slides>11</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11</vt:i4>
      </vt:variant>
    </vt:vector>
  </HeadingPairs>
  <TitlesOfParts>
    <vt:vector size="22" baseType="lpstr">
      <vt:lpstr>Meiryo UI</vt:lpstr>
      <vt:lpstr>ＭＳ Ｐゴシック</vt:lpstr>
      <vt:lpstr>UD デジタル 教科書体 NK-R</vt:lpstr>
      <vt:lpstr>UD デジタル 教科書体 NP-R</vt:lpstr>
      <vt:lpstr>UD デジタル 教科書体 N-R</vt:lpstr>
      <vt:lpstr>游ゴシック</vt:lpstr>
      <vt:lpstr>Arial</vt:lpstr>
      <vt:lpstr>Wingdings</vt:lpstr>
      <vt:lpstr>2_JSCPテンプレート</vt:lpstr>
      <vt:lpstr>1_JSCPテンプレート</vt:lpstr>
      <vt:lpstr>JSCPテンプレート</vt:lpstr>
      <vt:lpstr>学校における児童生徒の 自殺関連行動への対応  【学校におけるチームビルド】</vt:lpstr>
      <vt:lpstr>児童生徒の自殺関連行動を発見した際の対応にかかる課題</vt:lpstr>
      <vt:lpstr>「生徒指導提要」（令和4 年12 月 文部科学省発行）</vt:lpstr>
      <vt:lpstr>8.3 自殺予防に関する生徒指導の重層的支援構造</vt:lpstr>
      <vt:lpstr>8.2.3 自殺予防の３段階に応じた学校の取組</vt:lpstr>
      <vt:lpstr>PowerPoint プレゼンテーション</vt:lpstr>
      <vt:lpstr>『危機介入～事後対応』の実際</vt:lpstr>
      <vt:lpstr>『危機介入～事後対応』の実際</vt:lpstr>
      <vt:lpstr>ネットワーク型支援チームを考える</vt:lpstr>
      <vt:lpstr>PowerPoint プレゼンテーション</vt:lpstr>
      <vt:lpstr>日頃からの情報共有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生水 裕美</dc:creator>
  <cp:lastModifiedBy>松田 芳明</cp:lastModifiedBy>
  <cp:revision>118</cp:revision>
  <cp:lastPrinted>2024-04-12T02:24:58Z</cp:lastPrinted>
  <dcterms:created xsi:type="dcterms:W3CDTF">2023-02-14T01:53:36Z</dcterms:created>
  <dcterms:modified xsi:type="dcterms:W3CDTF">2025-07-22T07:27:48Z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0x010100C5339F88AF049A45B3DC5BFAB257AEA9</vt:lpwstr>
  </property>
</Properties>
</file>