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6" r:id="rId4"/>
    <p:sldMasterId id="2147483724" r:id="rId5"/>
    <p:sldMasterId id="2147483721" r:id="rId6"/>
  </p:sldMasterIdLst>
  <p:notesMasterIdLst>
    <p:notesMasterId r:id="rId15"/>
  </p:notesMasterIdLst>
  <p:handoutMasterIdLst>
    <p:handoutMasterId r:id="rId16"/>
  </p:handoutMasterIdLst>
  <p:sldIdLst>
    <p:sldId id="2147480168" r:id="rId7"/>
    <p:sldId id="956" r:id="rId8"/>
    <p:sldId id="2147480159" r:id="rId9"/>
    <p:sldId id="2147480160" r:id="rId10"/>
    <p:sldId id="2147480161" r:id="rId11"/>
    <p:sldId id="2147480162" r:id="rId12"/>
    <p:sldId id="2147480187" r:id="rId13"/>
    <p:sldId id="2147480188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5BC09-4313-2038-EF1F-590064EBA8F1}" name="菅沼 舞" initials="菅沼" userId="S::suganuma@jscp.or.jp::babd8382-b282-410a-ab4f-dd9e9b0dec05" providerId="AD"/>
  <p188:author id="{86F8AEE2-CD90-BFD8-E778-771D24773458}" name="松田 芳明" initials="芳松" userId="S::matsuda.yoshiaki@jscp.or.jp::9969eb2e-458a-4832-a876-7bf944cac8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33CC33"/>
    <a:srgbClr val="FFCC99"/>
    <a:srgbClr val="FFCCFF"/>
    <a:srgbClr val="FF99FF"/>
    <a:srgbClr val="FF66CC"/>
    <a:srgbClr val="00CC99"/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5026" autoAdjust="0"/>
  </p:normalViewPr>
  <p:slideViewPr>
    <p:cSldViewPr snapToGrid="0">
      <p:cViewPr varScale="1">
        <p:scale>
          <a:sx n="79" d="100"/>
          <a:sy n="79" d="100"/>
        </p:scale>
        <p:origin x="111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4464"/>
    </p:cViewPr>
  </p:sorterViewPr>
  <p:notesViewPr>
    <p:cSldViewPr snapToGrid="0" showGuides="1">
      <p:cViewPr varScale="1">
        <p:scale>
          <a:sx n="73" d="100"/>
          <a:sy n="73" d="100"/>
        </p:scale>
        <p:origin x="39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E1C326-349F-71B4-1728-B6D4B5A6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93" cy="49804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09944-2FC8-DAB8-8971-F6C95E1E9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487" y="0"/>
            <a:ext cx="2950193" cy="49804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/>
            </a:lvl1pPr>
          </a:lstStyle>
          <a:p>
            <a:fld id="{2C732692-4D1C-477A-81AC-2EE7ED9ECEB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5D6C3-6866-B789-F998-FC7A868F2C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1292"/>
            <a:ext cx="2950193" cy="498046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8146A9-E015-4123-0E3D-B41A9463C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487" y="9441292"/>
            <a:ext cx="2950193" cy="498046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r">
              <a:defRPr sz="1200"/>
            </a:lvl1pPr>
          </a:lstStyle>
          <a:p>
            <a:fld id="{59AF1D7A-B948-4F38-A16D-561A9572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239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r">
              <a:defRPr sz="1300"/>
            </a:lvl1pPr>
          </a:lstStyle>
          <a:p>
            <a:fld id="{A12FC802-A218-4FB3-9B1D-ED8101AF4219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620713"/>
            <a:ext cx="4165600" cy="3125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9" tIns="47844" rIns="95689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3971330"/>
            <a:ext cx="5445760" cy="5252813"/>
          </a:xfrm>
          <a:prstGeom prst="rect">
            <a:avLst/>
          </a:prstGeom>
        </p:spPr>
        <p:txBody>
          <a:bodyPr vert="horz" lIns="95689" tIns="47844" rIns="95689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r">
              <a:defRPr sz="1300"/>
            </a:lvl1pPr>
          </a:lstStyle>
          <a:p>
            <a:fld id="{A9E238EE-05F2-40C0-9BD7-93123F299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36675" y="630238"/>
            <a:ext cx="4164013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ここから、児童生徒の　自殺の原因・動機から　学校にとって　連携が必要な　「関係機関」　について見ていきましょう。</a:t>
            </a:r>
            <a:endParaRPr kumimoji="1" lang="en-US" altLang="ja-JP" dirty="0"/>
          </a:p>
          <a:p>
            <a:r>
              <a:rPr kumimoji="1" lang="ja-JP" altLang="en-US" dirty="0"/>
              <a:t>実際、相談が寄せられた時に、学校に、こうしたところと　連携ができますよ　と、具体的な事例等を　学校にお示しいただくとよいかと存じます。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47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000" dirty="0"/>
              <a:t>自殺統計で分かる情報は限られているのですが、たとえば高校生については全日制か定時制・通信制かという情報も収集しています。</a:t>
            </a:r>
            <a:endParaRPr lang="en-US" altLang="ja-JP" sz="1000" dirty="0"/>
          </a:p>
          <a:p>
            <a:r>
              <a:rPr lang="ja-JP" altLang="en-US" sz="1000" dirty="0"/>
              <a:t>高校生について、自殺者数では全日制の生徒が定時制・通信制の生徒の３倍くらいいるのですが、</a:t>
            </a:r>
            <a:endParaRPr lang="en-US" altLang="ja-JP" sz="1000" dirty="0"/>
          </a:p>
          <a:p>
            <a:r>
              <a:rPr lang="ja-JP" altLang="en-US" sz="1000" dirty="0"/>
              <a:t>自殺死亡率にしてみると、むしろ定時制・通信制のほうが全日制の生徒の３倍以上高く、特に女子でその差が大きいことが分かっています。</a:t>
            </a:r>
            <a:endParaRPr lang="en-US" altLang="ja-JP" sz="1000" dirty="0"/>
          </a:p>
          <a:p>
            <a:endParaRPr lang="ja-JP" altLang="en-US" sz="1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B0C1-2C1D-4B9E-A829-A8B0C45D22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6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こちらは、厚生労働省の「令和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年度自殺対策白書」からの</a:t>
            </a:r>
            <a:r>
              <a:rPr kumimoji="1" lang="ja-JP" altLang="en-US"/>
              <a:t>抜粋です。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45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1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4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61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4DE0-29CA-51E7-BB0F-4A1D5B1DC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FF24AB-D626-0DC6-2A6C-3FA078424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CBC0D6-653A-F69C-AB72-12C96DE31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297A7D-C737-66EB-4236-E51261466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13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DAF6C-A055-9D5D-C11D-A89144362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CC1B7D-936E-468B-FA0B-F13AB06B5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0D2F9E-EC0F-F602-2AC6-D24C71706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DEE46F-D131-CBD7-00DD-C37527228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2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87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1787D0-C875-2854-C817-D35532F55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0531"/>
            <a:ext cx="9143998" cy="1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©2025 JSCP</a:t>
            </a:r>
            <a:endParaRPr kumimoji="0" lang="ja-JP" altLang="ja-JP" sz="5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2025/7/22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3" r:id="rId2"/>
    <p:sldLayoutId id="2147483735" r:id="rId3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2025/7/22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2025/7/22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83A109F-7DC2-9364-9B26-56DAAEEEC5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4">
            <a:extLst>
              <a:ext uri="{FF2B5EF4-FFF2-40B4-BE49-F238E27FC236}">
                <a16:creationId xmlns:a16="http://schemas.microsoft.com/office/drawing/2014/main" id="{2433B90B-4119-13CE-3955-99D94B69E6D9}"/>
              </a:ext>
            </a:extLst>
          </p:cNvPr>
          <p:cNvSpPr txBox="1">
            <a:spLocks/>
          </p:cNvSpPr>
          <p:nvPr/>
        </p:nvSpPr>
        <p:spPr>
          <a:xfrm>
            <a:off x="628650" y="2495549"/>
            <a:ext cx="7886700" cy="2234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自殺の原因・動機と</a:t>
            </a:r>
            <a:b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そこから見える関係機関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～定時制・通信制高校における特徴～</a:t>
            </a: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D67F883B-1132-0C2A-617C-39AA2C7F73EE}"/>
              </a:ext>
            </a:extLst>
          </p:cNvPr>
          <p:cNvSpPr txBox="1">
            <a:spLocks/>
          </p:cNvSpPr>
          <p:nvPr/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6F011-1D1E-4A20-8193-E3E01D574FB1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8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7E74D-24ED-4E8D-07EC-BA3EC90D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定時制・通信制高校の生徒は高リスク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A46194-3188-B39E-5360-328E80A4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8B3F5ADE-D420-910E-FF5B-6B1BBFFB6D38}"/>
              </a:ext>
            </a:extLst>
          </p:cNvPr>
          <p:cNvSpPr txBox="1">
            <a:spLocks/>
          </p:cNvSpPr>
          <p:nvPr/>
        </p:nvSpPr>
        <p:spPr>
          <a:xfrm>
            <a:off x="457200" y="6160218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/>
              <a:t>「自殺の統計：各年の状況」（厚生労働省）等よりいのち支える自殺対策推進センター作成</a:t>
            </a:r>
            <a:endParaRPr lang="en-US" altLang="ja-JP" sz="1400" dirty="0"/>
          </a:p>
        </p:txBody>
      </p:sp>
      <p:graphicFrame>
        <p:nvGraphicFramePr>
          <p:cNvPr id="3" name="表 7">
            <a:extLst>
              <a:ext uri="{FF2B5EF4-FFF2-40B4-BE49-F238E27FC236}">
                <a16:creationId xmlns:a16="http://schemas.microsoft.com/office/drawing/2014/main" id="{71950007-FD2E-04E4-C463-920C12EA7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688541"/>
              </p:ext>
            </p:extLst>
          </p:nvPr>
        </p:nvGraphicFramePr>
        <p:xfrm>
          <a:off x="457201" y="1463146"/>
          <a:ext cx="8229600" cy="44809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755064097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val="1125394234"/>
                    </a:ext>
                  </a:extLst>
                </a:gridCol>
                <a:gridCol w="1242140">
                  <a:extLst>
                    <a:ext uri="{9D8B030D-6E8A-4147-A177-3AD203B41FA5}">
                      <a16:colId xmlns:a16="http://schemas.microsoft.com/office/drawing/2014/main" val="1699378735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val="2293502265"/>
                    </a:ext>
                  </a:extLst>
                </a:gridCol>
                <a:gridCol w="1252482">
                  <a:extLst>
                    <a:ext uri="{9D8B030D-6E8A-4147-A177-3AD203B41FA5}">
                      <a16:colId xmlns:a16="http://schemas.microsoft.com/office/drawing/2014/main" val="1477228779"/>
                    </a:ext>
                  </a:extLst>
                </a:gridCol>
              </a:tblGrid>
              <a:tr h="339569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自殺者数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全生徒数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自殺死亡率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61957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総数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ja-JP" sz="1600" b="0" dirty="0">
                        <a:effectLst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ja-JP" sz="1600" b="0">
                        <a:effectLst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ja-JP" sz="1600" b="0" dirty="0">
                        <a:effectLst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535285584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全日制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259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2,933,199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8.8</a:t>
                      </a:r>
                    </a:p>
                  </a:txBody>
                  <a:tcPr marL="28575" marR="28575" marT="19050" marB="19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121250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C0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定時制／通信制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89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310,089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28.7</a:t>
                      </a:r>
                    </a:p>
                  </a:txBody>
                  <a:tcPr marL="28575" marR="28575" marT="19050" marB="19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6823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特別支援級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6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65,355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9.2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9221402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男子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85109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全日制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161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1,491,676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10.8</a:t>
                      </a:r>
                    </a:p>
                  </a:txBody>
                  <a:tcPr marL="28575" marR="28575" marT="19050" marB="19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408136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rgbClr val="F268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C0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定時制／通信制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42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157,918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26.6</a:t>
                      </a:r>
                    </a:p>
                  </a:txBody>
                  <a:tcPr marL="28575" marR="28575" marT="19050" marB="19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78645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特別支援級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5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42,466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11.8</a:t>
                      </a:r>
                    </a:p>
                  </a:txBody>
                  <a:tcPr marL="28575" marR="28575" marT="19050" marB="19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022009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女子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b="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511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全日制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98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1,441,523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6.8</a:t>
                      </a:r>
                    </a:p>
                  </a:txBody>
                  <a:tcPr marL="28575" marR="28575" marT="19050" marB="19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094444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C0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定時制／通信制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47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152,171</a:t>
                      </a:r>
                    </a:p>
                  </a:txBody>
                  <a:tcPr marL="28575" marR="28575" marT="19050" marB="1905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30.9</a:t>
                      </a:r>
                    </a:p>
                  </a:txBody>
                  <a:tcPr marL="28575" marR="28575" marT="19050" marB="19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451209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endParaRPr kumimoji="1" lang="ja-JP" altLang="en-US" sz="16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特別支援級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22,889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1600" b="0" dirty="0">
                          <a:effectLst/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4.4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279165960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1D5737D-CAB6-D57D-44C4-125F3A383BFC}"/>
              </a:ext>
            </a:extLst>
          </p:cNvPr>
          <p:cNvSpPr txBox="1">
            <a:spLocks/>
          </p:cNvSpPr>
          <p:nvPr/>
        </p:nvSpPr>
        <p:spPr>
          <a:xfrm>
            <a:off x="457200" y="1102317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高校生の自殺者数と自殺死亡率（性別・学校種別、</a:t>
            </a:r>
            <a:r>
              <a:rPr lang="en-US" altLang="ja-JP" sz="1800" dirty="0"/>
              <a:t>2022</a:t>
            </a:r>
            <a:r>
              <a:rPr lang="ja-JP" altLang="en-US" sz="1800" dirty="0"/>
              <a:t>年）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854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7DD4956-B5D3-7FFC-C371-23E26EC0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97C3EE5-32AA-3B3D-8A80-785EE5923F3E}"/>
              </a:ext>
            </a:extLst>
          </p:cNvPr>
          <p:cNvGrpSpPr/>
          <p:nvPr/>
        </p:nvGrpSpPr>
        <p:grpSpPr>
          <a:xfrm>
            <a:off x="604284" y="319079"/>
            <a:ext cx="7935432" cy="6219841"/>
            <a:chOff x="604284" y="136517"/>
            <a:chExt cx="7935432" cy="621984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D33AF21-C5CD-F0B3-77A0-25E52F489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0936"/>
            <a:stretch/>
          </p:blipFill>
          <p:spPr>
            <a:xfrm>
              <a:off x="604284" y="136517"/>
              <a:ext cx="7935432" cy="1708324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366C9D3-FA3E-250F-A62E-A7B65354D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4607"/>
            <a:stretch/>
          </p:blipFill>
          <p:spPr>
            <a:xfrm>
              <a:off x="604284" y="1844841"/>
              <a:ext cx="7935432" cy="266811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47F50DF-5C7A-6F8B-E967-3E25F537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196" y="3908091"/>
              <a:ext cx="7802064" cy="2448267"/>
            </a:xfrm>
            <a:prstGeom prst="rect">
              <a:avLst/>
            </a:prstGeom>
          </p:spPr>
        </p:pic>
      </p:grp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85BA317-8A21-C741-172B-8218DEDF152B}"/>
              </a:ext>
            </a:extLst>
          </p:cNvPr>
          <p:cNvSpPr txBox="1">
            <a:spLocks/>
          </p:cNvSpPr>
          <p:nvPr/>
        </p:nvSpPr>
        <p:spPr>
          <a:xfrm>
            <a:off x="294168" y="6492875"/>
            <a:ext cx="7935432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/>
              <a:t>出典：「令和５年版自殺対策白書」（厚生労働省）</a:t>
            </a:r>
            <a:endParaRPr lang="en-US" altLang="ja-JP" sz="1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F457E3-3260-D2D9-A474-C9A501FCD2FC}"/>
              </a:ext>
            </a:extLst>
          </p:cNvPr>
          <p:cNvSpPr/>
          <p:nvPr/>
        </p:nvSpPr>
        <p:spPr>
          <a:xfrm>
            <a:off x="604284" y="2091446"/>
            <a:ext cx="8082516" cy="197002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kumimoji="1" lang="ja-JP" altLang="en-US" sz="2000" dirty="0">
              <a:solidFill>
                <a:srgbClr val="50B8C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3A7750-E65B-72A0-1A50-DF04431B4962}"/>
              </a:ext>
            </a:extLst>
          </p:cNvPr>
          <p:cNvSpPr/>
          <p:nvPr/>
        </p:nvSpPr>
        <p:spPr>
          <a:xfrm>
            <a:off x="601036" y="4150471"/>
            <a:ext cx="8082516" cy="197002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kumimoji="1" lang="ja-JP" altLang="en-US" sz="2000" dirty="0">
              <a:solidFill>
                <a:srgbClr val="50B8C0"/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F1ECBC-5872-326F-1E6D-DD8F194B20E7}"/>
              </a:ext>
            </a:extLst>
          </p:cNvPr>
          <p:cNvSpPr txBox="1"/>
          <p:nvPr/>
        </p:nvSpPr>
        <p:spPr>
          <a:xfrm>
            <a:off x="6947649" y="2153180"/>
            <a:ext cx="1219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C00000"/>
                </a:solidFill>
                <a:latin typeface="+mn-ea"/>
              </a:rPr>
              <a:t>自殺者数</a:t>
            </a:r>
            <a:endParaRPr kumimoji="1" lang="ja-JP" altLang="en-US" sz="2000" b="1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13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35F5B6B-3251-F243-FDEC-522F612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F82690-8F8D-FFB1-7318-60D5FBB1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2" y="340471"/>
            <a:ext cx="8930647" cy="41683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5FB805-136F-B492-CA52-061C290A1197}"/>
              </a:ext>
            </a:extLst>
          </p:cNvPr>
          <p:cNvSpPr txBox="1"/>
          <p:nvPr/>
        </p:nvSpPr>
        <p:spPr>
          <a:xfrm>
            <a:off x="349624" y="4840942"/>
            <a:ext cx="846268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定時制・通信制では、自殺の原因・動機につい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て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男女ともに、</a:t>
            </a:r>
            <a:r>
              <a:rPr kumimoji="1" lang="ja-JP" altLang="en-US" sz="2000" b="1" dirty="0">
                <a:solidFill>
                  <a:srgbClr val="00CC99"/>
                </a:solidFill>
                <a:latin typeface="+mn-ea"/>
              </a:rPr>
              <a:t>「健康問題」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kumimoji="1" lang="ja-JP" altLang="en-US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「その他問題」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が全日制に比べてその割合が高い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</a:t>
            </a:r>
            <a:r>
              <a:rPr kumimoji="1" lang="ja-JP" altLang="en-US" sz="2000" b="1" dirty="0">
                <a:solidFill>
                  <a:srgbClr val="0070C0"/>
                </a:solidFill>
                <a:latin typeface="+mn-ea"/>
              </a:rPr>
              <a:t>「学校問題」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が全日制に比べてその割合が低い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C635F1E-2F5E-9074-9619-A18EAE53C2F8}"/>
              </a:ext>
            </a:extLst>
          </p:cNvPr>
          <p:cNvSpPr txBox="1">
            <a:spLocks/>
          </p:cNvSpPr>
          <p:nvPr/>
        </p:nvSpPr>
        <p:spPr>
          <a:xfrm>
            <a:off x="294168" y="6492875"/>
            <a:ext cx="7935432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/>
              <a:t>出典：「令和５年版自殺対策白書」（厚生労働省）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824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1B3A4AA-3427-2D61-AF18-676C6CD8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66E086-CD3D-8191-910E-95FA902A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1" y="398825"/>
            <a:ext cx="8783031" cy="428388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889313-9F74-C786-ADE6-C45247123CF1}"/>
              </a:ext>
            </a:extLst>
          </p:cNvPr>
          <p:cNvSpPr txBox="1"/>
          <p:nvPr/>
        </p:nvSpPr>
        <p:spPr>
          <a:xfrm>
            <a:off x="349624" y="4840942"/>
            <a:ext cx="846268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定時制・通信制では、自殺の原因・動機</a:t>
            </a:r>
            <a:r>
              <a:rPr kumimoji="1" lang="ja-JP" altLang="en-US" sz="2000" dirty="0">
                <a:latin typeface="+mn-ea"/>
              </a:rPr>
              <a:t>「学校問題」の中では、</a:t>
            </a:r>
            <a:endParaRPr kumimoji="1" lang="en-US" altLang="ja-JP" sz="2000" dirty="0"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男女ともに</a:t>
            </a:r>
            <a:r>
              <a:rPr kumimoji="1" lang="ja-JP" altLang="en-US" sz="2000" b="1" dirty="0">
                <a:solidFill>
                  <a:srgbClr val="00CC99"/>
                </a:solidFill>
                <a:latin typeface="+mn-ea"/>
              </a:rPr>
              <a:t>「学業不振」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が、全日制に比べてその割合が高く、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男性では、</a:t>
            </a:r>
            <a:r>
              <a:rPr lang="ja-JP" altLang="en-US" sz="2000" b="1" dirty="0">
                <a:solidFill>
                  <a:srgbClr val="0070C0"/>
                </a:solidFill>
                <a:latin typeface="+mn-ea"/>
              </a:rPr>
              <a:t>「入試に関する悩み」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女性では、</a:t>
            </a:r>
            <a:r>
              <a:rPr kumimoji="1" lang="ja-JP" altLang="en-US" sz="20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「進路に関する悩み」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や</a:t>
            </a:r>
            <a:r>
              <a:rPr kumimoji="1" lang="ja-JP" altLang="en-US" sz="2000" b="1" dirty="0">
                <a:solidFill>
                  <a:srgbClr val="FF9933"/>
                </a:solidFill>
                <a:latin typeface="+mn-ea"/>
              </a:rPr>
              <a:t>「いじめ」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が、全日制に比べてその割合が高い。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41A1E0C-57E6-E7D1-42F3-29340D756D42}"/>
              </a:ext>
            </a:extLst>
          </p:cNvPr>
          <p:cNvSpPr txBox="1">
            <a:spLocks/>
          </p:cNvSpPr>
          <p:nvPr/>
        </p:nvSpPr>
        <p:spPr>
          <a:xfrm>
            <a:off x="294168" y="6492875"/>
            <a:ext cx="7935432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/>
              <a:t>出典：「令和５年版自殺対策白書」（厚生労働省）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072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85F4391-6320-0427-F167-3BA8C553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B185E2-7F79-A4B6-8412-0DB79B80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31" y="398833"/>
            <a:ext cx="8560338" cy="385215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50D74F-8E3B-C6C9-C41F-9761D438FE02}"/>
              </a:ext>
            </a:extLst>
          </p:cNvPr>
          <p:cNvSpPr txBox="1"/>
          <p:nvPr/>
        </p:nvSpPr>
        <p:spPr>
          <a:xfrm>
            <a:off x="291831" y="4334176"/>
            <a:ext cx="846268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高校生について、性別、高校の課程別に通院の有無の構成比（第２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３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-39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図）をみると、女性は男性に比して精神科・心療内科に通院している割合が大きく、定時制・通信制は全日制に比して</a:t>
            </a:r>
            <a:r>
              <a:rPr kumimoji="1" lang="ja-JP" altLang="en-US" sz="2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精神科・心療内科に通院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している割合が大きい。特に、</a:t>
            </a:r>
            <a:r>
              <a:rPr kumimoji="1" lang="ja-JP" altLang="en-US" sz="2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女性の定時制・通信制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において</a:t>
            </a:r>
            <a:r>
              <a:rPr kumimoji="1" lang="ja-JP" altLang="en-US" sz="2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精神科・心療内科に通院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している割合は約７割と顕著に大きく、男性の全日制における精神科・心療内科通院割合は約１割と顕著に小さい。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5F024B8-4AD4-84E9-CD14-851F997F2C97}"/>
              </a:ext>
            </a:extLst>
          </p:cNvPr>
          <p:cNvSpPr txBox="1">
            <a:spLocks/>
          </p:cNvSpPr>
          <p:nvPr/>
        </p:nvSpPr>
        <p:spPr>
          <a:xfrm>
            <a:off x="294168" y="6492875"/>
            <a:ext cx="7935432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/>
              <a:t>出典：「令和５年版自殺対策白書」（厚生労働省）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1844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51FC-23D4-C313-BCCA-FA4DDE7F4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899AA70-83F5-BCE9-B772-69111F98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FBD8D73-988D-DCF2-91BB-DB320905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2" y="340471"/>
            <a:ext cx="8930647" cy="41683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A382E5-DB57-AE49-48FC-22956024D87E}"/>
              </a:ext>
            </a:extLst>
          </p:cNvPr>
          <p:cNvSpPr txBox="1"/>
          <p:nvPr/>
        </p:nvSpPr>
        <p:spPr>
          <a:xfrm>
            <a:off x="349624" y="4840942"/>
            <a:ext cx="846268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定時制・通信制では、自殺の原因・動機につい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て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男女ともに、</a:t>
            </a:r>
            <a:r>
              <a:rPr kumimoji="1" lang="ja-JP" altLang="en-US" sz="2000" b="1" dirty="0">
                <a:solidFill>
                  <a:srgbClr val="00CC99"/>
                </a:solidFill>
                <a:latin typeface="+mn-ea"/>
              </a:rPr>
              <a:t>「健康問題」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kumimoji="1" lang="ja-JP" altLang="en-US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「その他問題」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が全日制に比べてその割合が高い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</a:t>
            </a:r>
            <a:r>
              <a:rPr kumimoji="1" lang="ja-JP" altLang="en-US" sz="2000" b="1" dirty="0">
                <a:solidFill>
                  <a:srgbClr val="0070C0"/>
                </a:solidFill>
                <a:latin typeface="+mn-ea"/>
              </a:rPr>
              <a:t>「学校問題」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が全日制に比べてその割合が低い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4E36671-2DFE-D4BF-D203-6AF4DB96B88A}"/>
              </a:ext>
            </a:extLst>
          </p:cNvPr>
          <p:cNvSpPr txBox="1">
            <a:spLocks/>
          </p:cNvSpPr>
          <p:nvPr/>
        </p:nvSpPr>
        <p:spPr>
          <a:xfrm>
            <a:off x="294168" y="6492875"/>
            <a:ext cx="7935432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/>
              <a:t>出典：「令和５年版自殺対策白書」（厚生労働省）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58700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EDF3-5561-331E-3C5B-EBE36CC20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DE4830-3A69-3DCA-0814-C25ACDD6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71F23D-4098-898E-1CBA-8A759E5A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1" y="398825"/>
            <a:ext cx="8783031" cy="428388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8A17C4-F217-D6AC-5940-F7CAE633D67F}"/>
              </a:ext>
            </a:extLst>
          </p:cNvPr>
          <p:cNvSpPr txBox="1"/>
          <p:nvPr/>
        </p:nvSpPr>
        <p:spPr>
          <a:xfrm>
            <a:off x="349624" y="4840942"/>
            <a:ext cx="846268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定時制・通信制では、自殺の原因・動機</a:t>
            </a:r>
            <a:r>
              <a:rPr kumimoji="1" lang="ja-JP" altLang="en-US" sz="2000" dirty="0">
                <a:latin typeface="+mn-ea"/>
              </a:rPr>
              <a:t>「学校問題」の中では、</a:t>
            </a:r>
            <a:endParaRPr kumimoji="1" lang="en-US" altLang="ja-JP" sz="2000" dirty="0"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男女ともに</a:t>
            </a:r>
            <a:r>
              <a:rPr kumimoji="1" lang="ja-JP" altLang="en-US" sz="2000" b="1" dirty="0">
                <a:solidFill>
                  <a:srgbClr val="00CC99"/>
                </a:solidFill>
                <a:latin typeface="+mn-ea"/>
              </a:rPr>
              <a:t>「学業不振」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が、全日制に比べてその割合が高く、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男性では、</a:t>
            </a:r>
            <a:r>
              <a:rPr lang="ja-JP" altLang="en-US" sz="2000" b="1" dirty="0">
                <a:solidFill>
                  <a:srgbClr val="0070C0"/>
                </a:solidFill>
                <a:latin typeface="+mn-ea"/>
              </a:rPr>
              <a:t>「入試に関する悩み」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女性では、</a:t>
            </a:r>
            <a:r>
              <a:rPr kumimoji="1" lang="ja-JP" altLang="en-US" sz="20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「進路に関する悩み」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や</a:t>
            </a:r>
            <a:r>
              <a:rPr kumimoji="1" lang="ja-JP" altLang="en-US" sz="2000" b="1" dirty="0">
                <a:solidFill>
                  <a:srgbClr val="FF9933"/>
                </a:solidFill>
                <a:latin typeface="+mn-ea"/>
              </a:rPr>
              <a:t>「いじめ」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が、全日制に比べてその割合が高い。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132561B-FB10-79EE-C9C8-1F21830A6F2F}"/>
              </a:ext>
            </a:extLst>
          </p:cNvPr>
          <p:cNvSpPr txBox="1">
            <a:spLocks/>
          </p:cNvSpPr>
          <p:nvPr/>
        </p:nvSpPr>
        <p:spPr>
          <a:xfrm>
            <a:off x="294168" y="6492875"/>
            <a:ext cx="7935432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23" indent="-316523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1" indent="-263770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55077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477108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899139" indent="-211015" algn="l" defTabSz="844061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321169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31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262" indent="-211015" algn="l" defTabSz="8440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/>
              <a:t>出典：「令和５年版自殺対策白書」（厚生労働省）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593651083"/>
      </p:ext>
    </p:extLst>
  </p:cSld>
  <p:clrMapOvr>
    <a:masterClrMapping/>
  </p:clrMapOvr>
</p:sld>
</file>

<file path=ppt/theme/theme1.xml><?xml version="1.0" encoding="utf-8"?>
<a:theme xmlns:a="http://schemas.openxmlformats.org/drawingml/2006/main" name="2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2.xml><?xml version="1.0" encoding="utf-8"?>
<a:theme xmlns:a="http://schemas.openxmlformats.org/drawingml/2006/main" name="1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3.xml><?xml version="1.0" encoding="utf-8"?>
<a:theme xmlns:a="http://schemas.openxmlformats.org/drawingml/2006/main" name="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339F88AF049A45B3DC5BFAB257AEA9" ma:contentTypeVersion="13" ma:contentTypeDescription="新しいドキュメントを作成します。" ma:contentTypeScope="" ma:versionID="1619b5da0b4ff1b8c2f5daf0c438eed5">
  <xsd:schema xmlns:xsd="http://www.w3.org/2001/XMLSchema" xmlns:xs="http://www.w3.org/2001/XMLSchema" xmlns:p="http://schemas.microsoft.com/office/2006/metadata/properties" xmlns:ns3="24934748-d9c1-43e7-873a-8dadb8d58243" xmlns:ns4="b0f6aca0-8502-4a3a-97fa-3152c6808097" targetNamespace="http://schemas.microsoft.com/office/2006/metadata/properties" ma:root="true" ma:fieldsID="2a3c70ff31442776fea482b5605fe63b" ns3:_="" ns4:_="">
    <xsd:import namespace="24934748-d9c1-43e7-873a-8dadb8d58243"/>
    <xsd:import namespace="b0f6aca0-8502-4a3a-97fa-3152c6808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34748-d9c1-43e7-873a-8dadb8d58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aca0-8502-4a3a-97fa-3152c6808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934748-d9c1-43e7-873a-8dadb8d58243" xsi:nil="true"/>
  </documentManagement>
</p:properties>
</file>

<file path=customXml/itemProps1.xml><?xml version="1.0" encoding="utf-8"?>
<ds:datastoreItem xmlns:ds="http://schemas.openxmlformats.org/officeDocument/2006/customXml" ds:itemID="{2F4B3CC1-8F72-41C3-AFF3-0BFE3271EB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B9EC5-9B81-4E11-825F-95A5D6B94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34748-d9c1-43e7-873a-8dadb8d58243"/>
    <ds:schemaRef ds:uri="b0f6aca0-8502-4a3a-97fa-3152c6808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EE857-99A5-4FE7-B50A-13F9858119D1}">
  <ds:schemaRefs>
    <ds:schemaRef ds:uri="http://purl.org/dc/elements/1.1/"/>
    <ds:schemaRef ds:uri="b0f6aca0-8502-4a3a-97fa-3152c6808097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4934748-d9c1-43e7-873a-8dadb8d5824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51369a77-dfbc-4f7e-88e0-b4e95c92e63e}" enabled="0" method="" siteId="{51369a77-dfbc-4f7e-88e0-b4e95c92e6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7721</TotalTime>
  <Words>733</Words>
  <Application>Microsoft Office PowerPoint</Application>
  <PresentationFormat>画面に合わせる (4:3)</PresentationFormat>
  <Paragraphs>93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UD デジタル 教科書体 NK-R</vt:lpstr>
      <vt:lpstr>UD デジタル 教科書体 N-R</vt:lpstr>
      <vt:lpstr>游ゴシック</vt:lpstr>
      <vt:lpstr>Arial</vt:lpstr>
      <vt:lpstr>2_JSCPテンプレート</vt:lpstr>
      <vt:lpstr>1_JSCPテンプレート</vt:lpstr>
      <vt:lpstr>JSCPテンプレート</vt:lpstr>
      <vt:lpstr>PowerPoint プレゼンテーション</vt:lpstr>
      <vt:lpstr>定時制・通信制高校の生徒は高リスク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生水 裕美</dc:creator>
  <cp:lastModifiedBy>松田 芳明</cp:lastModifiedBy>
  <cp:revision>111</cp:revision>
  <cp:lastPrinted>2024-11-19T00:28:43Z</cp:lastPrinted>
  <dcterms:created xsi:type="dcterms:W3CDTF">2023-02-14T01:53:36Z</dcterms:created>
  <dcterms:modified xsi:type="dcterms:W3CDTF">2025-07-22T01:38:38Z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0x010100C5339F88AF049A45B3DC5BFAB257AEA9</vt:lpwstr>
  </property>
</Properties>
</file>