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9" r:id="rId4"/>
    <p:sldMasterId id="2147483726" r:id="rId5"/>
    <p:sldMasterId id="2147483724" r:id="rId6"/>
    <p:sldMasterId id="2147483721" r:id="rId7"/>
  </p:sldMasterIdLst>
  <p:notesMasterIdLst>
    <p:notesMasterId r:id="rId18"/>
  </p:notesMasterIdLst>
  <p:handoutMasterIdLst>
    <p:handoutMasterId r:id="rId19"/>
  </p:handoutMasterIdLst>
  <p:sldIdLst>
    <p:sldId id="4746" r:id="rId8"/>
    <p:sldId id="2147480271" r:id="rId9"/>
    <p:sldId id="2147480272" r:id="rId10"/>
    <p:sldId id="2147480173" r:id="rId11"/>
    <p:sldId id="4808" r:id="rId12"/>
    <p:sldId id="2147480174" r:id="rId13"/>
    <p:sldId id="2147480199" r:id="rId14"/>
    <p:sldId id="4803" r:id="rId15"/>
    <p:sldId id="4804" r:id="rId16"/>
    <p:sldId id="4805" r:id="rId17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5BC09-4313-2038-EF1F-590064EBA8F1}" name="菅沼 舞" initials="菅沼" userId="S::suganuma@jscp.or.jp::babd8382-b282-410a-ab4f-dd9e9b0dec05" providerId="AD"/>
  <p188:author id="{86F8AEE2-CD90-BFD8-E778-771D24773458}" name="松田 芳明" initials="芳松" userId="S::matsuda.yoshiaki@jscp.or.jp::9969eb2e-458a-4832-a876-7bf944cac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CC"/>
    <a:srgbClr val="FF9933"/>
    <a:srgbClr val="00CC99"/>
    <a:srgbClr val="33CCFF"/>
    <a:srgbClr val="00FFFF"/>
    <a:srgbClr val="FFCC99"/>
    <a:srgbClr val="39E77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5026" autoAdjust="0"/>
  </p:normalViewPr>
  <p:slideViewPr>
    <p:cSldViewPr snapToGrid="0">
      <p:cViewPr varScale="1">
        <p:scale>
          <a:sx n="158" d="100"/>
          <a:sy n="158" d="100"/>
        </p:scale>
        <p:origin x="1700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2212"/>
    </p:cViewPr>
  </p:sorterViewPr>
  <p:notesViewPr>
    <p:cSldViewPr snapToGrid="0" showGuides="1">
      <p:cViewPr varScale="1">
        <p:scale>
          <a:sx n="73" d="100"/>
          <a:sy n="73" d="100"/>
        </p:scale>
        <p:origin x="40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suda.yoshiaki\OneDrive%20-%20&#19968;&#33324;&#31038;&#22243;&#27861;&#20154;&#12356;&#12398;&#12385;&#25903;&#12360;&#12427;&#33258;&#27578;&#23550;&#31574;&#25512;&#36914;&#12475;&#12531;&#12479;&#12540;\&#36039;&#26009;\&#9734;&#12473;&#12463;&#12540;&#12523;&#12459;&#12454;&#12531;&#12475;&#12521;&#12540;&#30456;&#35527;&#20107;&#20363;&#65288;&#25991;&#31185;&#30465;&#65289;\&#12473;&#12463;&#12540;&#12523;&#12459;&#12454;&#12531;&#12475;&#12521;&#12540;&#30456;&#35527;&#20869;&#23481;&#12539;&#20214;&#259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スクールカウンセラーへの相談内容の割合（</a:t>
            </a:r>
            <a:r>
              <a:rPr lang="en-US" altLang="ja-JP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H24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R3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</a:p>
        </c:rich>
      </c:tx>
      <c:layout>
        <c:manualLayout>
          <c:xMode val="edge"/>
          <c:yMode val="edge"/>
          <c:x val="0.18365507888894178"/>
          <c:y val="4.12640779143770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相談件数!$Q$19</c:f>
              <c:strCache>
                <c:ptCount val="1"/>
                <c:pt idx="0">
                  <c:v>平均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27-4B38-9BE5-0AD43EFFBF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7-4B38-9BE5-0AD43EFFBF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27-4B38-9BE5-0AD43EFFBF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27-4B38-9BE5-0AD43EFFBF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27-4B38-9BE5-0AD43EFFBF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27-4B38-9BE5-0AD43EFFBF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27-4B38-9BE5-0AD43EFFBF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27-4B38-9BE5-0AD43EFFBF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27-4B38-9BE5-0AD43EFFBFD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27-4B38-9BE5-0AD43EFFBFD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027-4B38-9BE5-0AD43EFFBFD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027-4B38-9BE5-0AD43EFFBFD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027-4B38-9BE5-0AD43EFFBFD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027-4B38-9BE5-0AD43EFFBFD5}"/>
              </c:ext>
            </c:extLst>
          </c:dPt>
          <c:dLbls>
            <c:dLbl>
              <c:idx val="0"/>
              <c:layout>
                <c:manualLayout>
                  <c:x val="1.6581085151241341E-2"/>
                  <c:y val="2.3325389092249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27-4B38-9BE5-0AD43EFFBFD5}"/>
                </c:ext>
              </c:extLst>
            </c:dLbl>
            <c:dLbl>
              <c:idx val="4"/>
              <c:layout>
                <c:manualLayout>
                  <c:x val="-1.1862011101071383E-2"/>
                  <c:y val="-1.7988307481631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27-4B38-9BE5-0AD43EFFBFD5}"/>
                </c:ext>
              </c:extLst>
            </c:dLbl>
            <c:dLbl>
              <c:idx val="6"/>
              <c:layout>
                <c:manualLayout>
                  <c:x val="0.12185435083932462"/>
                  <c:y val="-1.450676024189847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27-4B38-9BE5-0AD43EFFBFD5}"/>
                </c:ext>
              </c:extLst>
            </c:dLbl>
            <c:dLbl>
              <c:idx val="8"/>
              <c:layout>
                <c:manualLayout>
                  <c:x val="9.6737661890624327E-3"/>
                  <c:y val="1.84321754931135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27-4B38-9BE5-0AD43EFFBFD5}"/>
                </c:ext>
              </c:extLst>
            </c:dLbl>
            <c:dLbl>
              <c:idx val="9"/>
              <c:layout>
                <c:manualLayout>
                  <c:x val="2.0027709651047717E-2"/>
                  <c:y val="3.9467516393226765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027-4B38-9BE5-0AD43EFFBFD5}"/>
                </c:ext>
              </c:extLst>
            </c:dLbl>
            <c:dLbl>
              <c:idx val="10"/>
              <c:layout>
                <c:manualLayout>
                  <c:x val="-1.0128504240269599E-2"/>
                  <c:y val="-9.310410650682411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027-4B38-9BE5-0AD43EFFBFD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027-4B38-9BE5-0AD43EFFBFD5}"/>
                </c:ext>
              </c:extLst>
            </c:dLbl>
            <c:dLbl>
              <c:idx val="12"/>
              <c:layout>
                <c:manualLayout>
                  <c:x val="-3.0582935329805085E-2"/>
                  <c:y val="-5.7393937797909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027-4B38-9BE5-0AD43EFFBFD5}"/>
                </c:ext>
              </c:extLst>
            </c:dLbl>
            <c:dLbl>
              <c:idx val="13"/>
              <c:layout>
                <c:manualLayout>
                  <c:x val="-1.9771825652940923E-2"/>
                  <c:y val="4.43915413583335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027-4B38-9BE5-0AD43EFFB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+mn-cs"/>
                  </a:defRPr>
                </a:pPr>
                <a:endParaRPr lang="ja-JP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相談件数!$P$20:$P$33</c:f>
              <c:strCache>
                <c:ptCount val="14"/>
                <c:pt idx="0">
                  <c:v>不登校</c:v>
                </c:pt>
                <c:pt idx="1">
                  <c:v>いじめ</c:v>
                </c:pt>
                <c:pt idx="2">
                  <c:v>暴力行為</c:v>
                </c:pt>
                <c:pt idx="3">
                  <c:v>児童虐待</c:v>
                </c:pt>
                <c:pt idx="4">
                  <c:v>友人関係</c:v>
                </c:pt>
                <c:pt idx="5">
                  <c:v>貧困の問題</c:v>
                </c:pt>
                <c:pt idx="6">
                  <c:v>ヤングケアラー</c:v>
                </c:pt>
                <c:pt idx="7">
                  <c:v>非行・不良行為</c:v>
                </c:pt>
                <c:pt idx="8">
                  <c:v>家庭環境</c:v>
                </c:pt>
                <c:pt idx="9">
                  <c:v>教員との関係</c:v>
                </c:pt>
                <c:pt idx="10">
                  <c:v>心身の健康・保健</c:v>
                </c:pt>
                <c:pt idx="11">
                  <c:v>学業・進路</c:v>
                </c:pt>
                <c:pt idx="12">
                  <c:v>発達障害等</c:v>
                </c:pt>
                <c:pt idx="13">
                  <c:v>その他</c:v>
                </c:pt>
              </c:strCache>
            </c:strRef>
          </c:cat>
          <c:val>
            <c:numRef>
              <c:f>相談件数!$Q$20:$Q$33</c:f>
              <c:numCache>
                <c:formatCode>0.00%</c:formatCode>
                <c:ptCount val="14"/>
                <c:pt idx="0">
                  <c:v>0.23853152490411328</c:v>
                </c:pt>
                <c:pt idx="1">
                  <c:v>1.1174916138991142E-2</c:v>
                </c:pt>
                <c:pt idx="2">
                  <c:v>7.2535831662811469E-3</c:v>
                </c:pt>
                <c:pt idx="3">
                  <c:v>6.9657676235063493E-3</c:v>
                </c:pt>
                <c:pt idx="4">
                  <c:v>8.3824657282568202E-2</c:v>
                </c:pt>
                <c:pt idx="5">
                  <c:v>9.1609471239935045E-4</c:v>
                </c:pt>
                <c:pt idx="6">
                  <c:v>1.1106836582352266E-3</c:v>
                </c:pt>
                <c:pt idx="7">
                  <c:v>9.8212369120837684E-3</c:v>
                </c:pt>
                <c:pt idx="8">
                  <c:v>7.7447567239119941E-2</c:v>
                </c:pt>
                <c:pt idx="9">
                  <c:v>1.4430579444291035E-2</c:v>
                </c:pt>
                <c:pt idx="10">
                  <c:v>0.10090101776574444</c:v>
                </c:pt>
                <c:pt idx="11">
                  <c:v>6.2672867924935927E-2</c:v>
                </c:pt>
                <c:pt idx="12">
                  <c:v>0.10583019195480436</c:v>
                </c:pt>
                <c:pt idx="13">
                  <c:v>0.37426451180508857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027-4B38-9BE5-0AD43EFFB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E1C326-349F-71B4-1728-B6D4B5A6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09944-2FC8-DAB8-8971-F6C95E1E9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2692-4D1C-477A-81AC-2EE7ED9ECEBC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5D6C3-6866-B789-F998-FC7A868F2C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8146A9-E015-4123-0E3D-B41A9463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1D7A-B948-4F38-A16D-561A9572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239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A12FC802-A218-4FB3-9B1D-ED8101AF4219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06119" y="639447"/>
            <a:ext cx="4289288" cy="321696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088674"/>
            <a:ext cx="5681980" cy="5408023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9E238EE-05F2-40C0-9BD7-93123F299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22400" y="649288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ここから、児童生徒の　自殺の原因・動機から　学校にとって　連携が必要な　「関係機関」　について見ていきましょう。</a:t>
            </a:r>
            <a:endParaRPr kumimoji="1" lang="en-US" altLang="ja-JP" dirty="0"/>
          </a:p>
          <a:p>
            <a:r>
              <a:rPr kumimoji="1" lang="ja-JP" altLang="en-US" dirty="0"/>
              <a:t>実際、相談が寄せられた時に、学校に、こうしたところと　連携ができますよ　と、具体的な事例等を　学校にお示しいただくとよいかと存じます。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5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B7223-3141-4D1C-E901-62EBABE8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3469C4-F5EA-D2CD-0F74-9539EA69F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6525" y="649288"/>
            <a:ext cx="4289425" cy="3216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27E841-3C89-2206-4AF6-6905A5AA8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こちらは、令和</a:t>
            </a:r>
            <a:r>
              <a:rPr kumimoji="1" lang="ja-JP" altLang="en-US" u="sng" dirty="0"/>
              <a:t>５</a:t>
            </a:r>
            <a:r>
              <a:rPr kumimoji="1" lang="ja-JP" altLang="en-US" dirty="0"/>
              <a:t>年の警察庁／自殺統計における、自殺の原因・動機を調査した結果になります。</a:t>
            </a:r>
            <a:endParaRPr lang="en-US" altLang="ja-JP" sz="1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0570">
              <a:defRPr/>
            </a:pPr>
            <a:r>
              <a:rPr lang="ja-JP" altLang="en-US" dirty="0"/>
              <a:t>この統計では、自殺した方の原因・動機を最大４つ（令和３年までは３つ）まで選択できるようになっています。</a:t>
            </a:r>
          </a:p>
          <a:p>
            <a:r>
              <a:rPr lang="ja-JP" altLang="en-US" dirty="0"/>
              <a:t>それは、自殺の背景には　複数の要因がある　と指摘されており、単純に　何か一つの原因で　死を選ぶわけではない　と言われています。</a:t>
            </a:r>
            <a:endParaRPr kumimoji="1" lang="en-US" altLang="ja-JP" dirty="0"/>
          </a:p>
          <a:p>
            <a:r>
              <a:rPr kumimoji="1" lang="ja-JP" altLang="en-US" dirty="0"/>
              <a:t>学校の児童生徒の　自殺関連行動についても、同じように　複数の原因・動機が　絡み合っている　と考えられます。</a:t>
            </a:r>
            <a:endParaRPr kumimoji="1" lang="en-US" altLang="ja-JP" dirty="0"/>
          </a:p>
          <a:p>
            <a:r>
              <a:rPr kumimoji="1" lang="ja-JP" altLang="en-US" dirty="0"/>
              <a:t>小中高校生においては、学校問題が　非常に高い数値となっています。</a:t>
            </a:r>
            <a:endParaRPr kumimoji="1" lang="en-US" altLang="ja-JP" dirty="0"/>
          </a:p>
          <a:p>
            <a:r>
              <a:rPr kumimoji="1" lang="ja-JP" altLang="en-US" dirty="0"/>
              <a:t>ついで、健康問題、家庭問題と続き、</a:t>
            </a:r>
            <a:endParaRPr kumimoji="1" lang="en-US" altLang="ja-JP" dirty="0"/>
          </a:p>
          <a:p>
            <a:r>
              <a:rPr kumimoji="1" lang="ja-JP" altLang="en-US" dirty="0"/>
              <a:t>不詳　が４番目に多い　という結果になっています。</a:t>
            </a:r>
            <a:endParaRPr kumimoji="1" lang="en-US" altLang="ja-JP" dirty="0"/>
          </a:p>
          <a:p>
            <a:r>
              <a:rPr kumimoji="1" lang="ja-JP" altLang="en-US" dirty="0"/>
              <a:t>誰にも相談することもできずに、死を選んでしまった子供たちが多くいるという、悲しい現実があると、捉えることができます。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5C061-A533-DF34-A93D-E567D61DE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B0C1-2C1D-4B9E-A829-A8B0C45D2256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306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EB0BA-D487-80C8-BC44-C2436A88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E02018-C2D5-EFA8-BA8D-A7E9B8290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6525" y="649288"/>
            <a:ext cx="4289425" cy="3216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4B38D4-6F0D-51F2-F021-EB89FAA24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ここから、各原因・動機についてみていきます。</a:t>
            </a:r>
            <a:endParaRPr kumimoji="1" lang="en-US" altLang="ja-JP" dirty="0"/>
          </a:p>
          <a:p>
            <a:r>
              <a:rPr kumimoji="1" lang="ja-JP" altLang="en-US" dirty="0"/>
              <a:t>そこで、確認ですが、学校問題にかかる原因・動機　というと、学校に起因する捉えがちですが、そうとは限らず、</a:t>
            </a:r>
          </a:p>
          <a:p>
            <a:r>
              <a:rPr kumimoji="1" lang="ja-JP" altLang="en-US" dirty="0"/>
              <a:t>「進路に関する悩み」など、家庭の状況が　大きくかかわるものもあります。</a:t>
            </a:r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他の原因・動機　についても　同様のことが言えます。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学校問題の中では、学業不振、進路に関する悩み（入試以外）、学友との不和（いじめ以外）が高い数値です。</a:t>
            </a:r>
            <a:endParaRPr kumimoji="1" lang="en-US" altLang="ja-JP" dirty="0"/>
          </a:p>
          <a:p>
            <a:r>
              <a:rPr kumimoji="1" lang="ja-JP" altLang="en-US" dirty="0"/>
              <a:t>学業不振の裏には、学習障害　などの発達障害が　在ることがあります。</a:t>
            </a:r>
            <a:endParaRPr kumimoji="1" lang="en-US" altLang="ja-JP" dirty="0"/>
          </a:p>
          <a:p>
            <a:r>
              <a:rPr kumimoji="1" lang="ja-JP" altLang="en-US" dirty="0"/>
              <a:t>学校における　「適切な個別の支援」　が重要な鍵　となります。</a:t>
            </a:r>
            <a:endParaRPr kumimoji="1" lang="en-US" altLang="ja-JP" dirty="0"/>
          </a:p>
          <a:p>
            <a:r>
              <a:rPr kumimoji="1" lang="ja-JP" altLang="en-US" dirty="0"/>
              <a:t>学校だけでは難しい場合、教育委員会事務局の　特別支援教育の所管課　とともに対応していくことになります。</a:t>
            </a:r>
            <a:endParaRPr kumimoji="1" lang="en-US" altLang="ja-JP" dirty="0"/>
          </a:p>
          <a:p>
            <a:r>
              <a:rPr kumimoji="1" lang="ja-JP" altLang="en-US" dirty="0"/>
              <a:t>入試以外の進路に関する悩みとなると、家庭の状況を　十分に把握する　必要があります。</a:t>
            </a:r>
            <a:endParaRPr kumimoji="1" lang="en-US" altLang="ja-JP" dirty="0"/>
          </a:p>
          <a:p>
            <a:r>
              <a:rPr kumimoji="1" lang="ja-JP" altLang="en-US" dirty="0"/>
              <a:t>経済的な課題がある場合、生活困窮者の支援　を所管する部署との連携が　大切です。</a:t>
            </a:r>
            <a:endParaRPr kumimoji="1" lang="en-US" altLang="ja-JP" dirty="0"/>
          </a:p>
          <a:p>
            <a:r>
              <a:rPr kumimoji="1" lang="ja-JP" altLang="en-US" dirty="0"/>
              <a:t>学友との不和（いじめ以外）については、学校の先生方のみならず、スクールカウンセラーなど、本人が相談できる環境　が必要です。</a:t>
            </a:r>
            <a:endParaRPr kumimoji="1" lang="en-US" altLang="ja-JP" dirty="0"/>
          </a:p>
          <a:p>
            <a:r>
              <a:rPr kumimoji="1" lang="ja-JP" altLang="en-US" dirty="0"/>
              <a:t>学級関係の学友なのか、部活動関係の学友なのか、小学校以来の学友なのか、関りをもつ大人が、適切に情報把握に努め、教育相談室など、学校外の相談機関の確保もできるよう、学校に助言や支援を行うとよいでしょう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459B9-B5D5-FA1F-12E1-6054CB464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B0C1-2C1D-4B9E-A829-A8B0C45D2256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83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22400" y="649288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ここからは、文部科学省のスクールカウンセラー相談事業の報告書等からのデータをもとに考察してみたいと思います。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7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これまでの、相談内容を集約し、グラフ化しました。</a:t>
            </a:r>
            <a:endParaRPr kumimoji="1" lang="en-US" altLang="ja-JP" dirty="0"/>
          </a:p>
          <a:p>
            <a:r>
              <a:rPr kumimoji="1" lang="ja-JP" altLang="en-US" dirty="0"/>
              <a:t>不登校</a:t>
            </a:r>
            <a:r>
              <a:rPr kumimoji="1" lang="en-US" altLang="ja-JP" dirty="0"/>
              <a:t>(23.85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r>
              <a:rPr kumimoji="1" lang="ja-JP" altLang="en-US" dirty="0"/>
              <a:t>発達障害等（</a:t>
            </a:r>
            <a:r>
              <a:rPr kumimoji="1" lang="en-US" altLang="ja-JP" dirty="0"/>
              <a:t>10.58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r>
              <a:rPr kumimoji="1" lang="ja-JP" altLang="en-US" dirty="0"/>
              <a:t>心身の健康・保健（</a:t>
            </a:r>
            <a:r>
              <a:rPr kumimoji="1" lang="en-US" altLang="ja-JP" dirty="0"/>
              <a:t>10.09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r>
              <a:rPr kumimoji="1" lang="ja-JP" altLang="en-US" dirty="0"/>
              <a:t>友人関係（</a:t>
            </a:r>
            <a:r>
              <a:rPr kumimoji="1" lang="en-US" altLang="ja-JP" dirty="0"/>
              <a:t>8.38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r>
              <a:rPr kumimoji="1" lang="ja-JP" altLang="en-US" dirty="0"/>
              <a:t>家庭環境（</a:t>
            </a:r>
            <a:r>
              <a:rPr kumimoji="1" lang="en-US" altLang="ja-JP" dirty="0"/>
              <a:t>7.74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r>
              <a:rPr kumimoji="1" lang="ja-JP" altLang="en-US" dirty="0"/>
              <a:t>学業・進路（</a:t>
            </a:r>
            <a:r>
              <a:rPr kumimoji="1" lang="en-US" altLang="ja-JP" dirty="0"/>
              <a:t>6.27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r>
              <a:rPr kumimoji="1" lang="ja-JP" altLang="en-US" dirty="0"/>
              <a:t>この辺りの相談が、多いという事が分かります。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実際、スクールカウンセラーは、自身の勤務時間をコマ割りして、相談の予約スケジュールなどを調整しています。</a:t>
            </a:r>
            <a:endParaRPr kumimoji="1" lang="en-US" altLang="ja-JP" dirty="0"/>
          </a:p>
          <a:p>
            <a:r>
              <a:rPr kumimoji="1" lang="ja-JP" altLang="en-US" dirty="0"/>
              <a:t>昼休み等は、どの生徒でも立ち寄ることが出来るようにするなど、相談をたくさん受け持っている方は、相談の記録やまとめの時間の確保もご苦労されているようです。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76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このスライドは、話題には出しますが、共有はしません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スクールカウンセラー相談件数と、自殺件数を比較してみました。</a:t>
            </a:r>
            <a:endParaRPr kumimoji="1" lang="en-US" altLang="ja-JP" dirty="0"/>
          </a:p>
          <a:p>
            <a:r>
              <a:rPr kumimoji="1" lang="ja-JP" altLang="en-US" dirty="0"/>
              <a:t>下段の表のようになります。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学校問題は相談件数として多い状況です。自殺件数として下回っていますので、</a:t>
            </a:r>
            <a:endParaRPr kumimoji="1" lang="en-US" altLang="ja-JP" dirty="0"/>
          </a:p>
          <a:p>
            <a:r>
              <a:rPr kumimoji="1" lang="ja-JP" altLang="en-US" dirty="0"/>
              <a:t>スクールカウンセラーのかかわりには、効果があると捉えることもできます。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しかし、家庭問題や健康問題等は、スクールカウンセラーへの相談件数が少ないようにも捉えることができます。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2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22400" y="649288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続いて、</a:t>
            </a:r>
            <a:r>
              <a:rPr kumimoji="1" lang="zh-TW" altLang="en-US" dirty="0"/>
              <a:t>文部科学省委託事業</a:t>
            </a:r>
            <a:r>
              <a:rPr kumimoji="1" lang="ja-JP" altLang="en-US" dirty="0"/>
              <a:t>「不登校の要因分析に関する調査研究」から考察してみたいと思います。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8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教員と児童生徒・保護者の間には、不登校のきっかけ要因に関する捉え方に、乖離があると言えそうです。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特に、赤いアンダーラインのところです。</a:t>
            </a:r>
            <a:endParaRPr kumimoji="1" lang="en-US" altLang="ja-JP" dirty="0"/>
          </a:p>
          <a:p>
            <a:r>
              <a:rPr kumimoji="1" lang="ja-JP" altLang="en-US" dirty="0"/>
              <a:t>だいぶ、数値に乖離がありますね。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1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教員と保護者、児童生徒との感覚の乖離</a:t>
            </a:r>
          </a:p>
          <a:p>
            <a:r>
              <a:rPr kumimoji="1" lang="ja-JP" altLang="en-US" dirty="0"/>
              <a:t>一致している学業不振に対しては、学校からの支援が無いとの指摘があります。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詳しく申し上げると、</a:t>
            </a:r>
            <a:endParaRPr kumimoji="1" lang="en-US" altLang="ja-JP" dirty="0"/>
          </a:p>
          <a:p>
            <a:r>
              <a:rPr kumimoji="1" lang="ja-JP" altLang="en-US" dirty="0"/>
              <a:t>令和４年度問題行動等調査において相談・指導等を受けていないと報告された児童生徒は、</a:t>
            </a:r>
            <a:endParaRPr kumimoji="1" lang="en-US" altLang="ja-JP" dirty="0"/>
          </a:p>
          <a:p>
            <a:r>
              <a:rPr kumimoji="1" lang="ja-JP" altLang="en-US" dirty="0"/>
              <a:t>受けたと報告された児童生徒と比較して、「学業不振」や「宿題」の問題が多くみられた。</a:t>
            </a:r>
            <a:endParaRPr kumimoji="1" lang="en-US" altLang="ja-JP" dirty="0"/>
          </a:p>
          <a:p>
            <a:r>
              <a:rPr kumimoji="1" lang="ja-JP" altLang="en-US" dirty="0"/>
              <a:t>これらは教師回答、児童生徒回答で一致した結果であった。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一方で、相談・指導等を受けていない児童生徒では、</a:t>
            </a:r>
            <a:endParaRPr kumimoji="1" lang="en-US" altLang="ja-JP" dirty="0"/>
          </a:p>
          <a:p>
            <a:r>
              <a:rPr kumimoji="1" lang="ja-JP" altLang="en-US" dirty="0"/>
              <a:t>「発達障害の診断・疑い」「感覚の過敏さ」等の背景要因をもつ割合が少なく、</a:t>
            </a:r>
            <a:endParaRPr kumimoji="1" lang="en-US" altLang="ja-JP" dirty="0"/>
          </a:p>
          <a:p>
            <a:r>
              <a:rPr kumimoji="1" lang="ja-JP" altLang="en-US" dirty="0"/>
              <a:t>このような要因をもつことで相談・指導等につながりやすい（あるいは既につながっていた）可能性がある。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しかし、「要対協・要保護」、「ひとり親・共働き」といった家庭的な背景要因をもつ割合が多く、このような場合に相談・指導が届きにくい可能性がある。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という指摘があります。</a:t>
            </a:r>
            <a:endParaRPr kumimoji="1" lang="en-US" altLang="ja-JP" dirty="0"/>
          </a:p>
          <a:p>
            <a:r>
              <a:rPr kumimoji="1" lang="ja-JP" altLang="en-US" sz="1200" dirty="0">
                <a:solidFill>
                  <a:schemeClr val="tx1"/>
                </a:solidFill>
                <a:latin typeface="+mn-lt"/>
                <a:ea typeface="+mn-ea"/>
              </a:rPr>
              <a:t>これまで</a:t>
            </a:r>
            <a:endParaRPr kumimoji="1" lang="en-US" altLang="ja-JP" sz="12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（１）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スクールカウンセラーへの相談と自殺の原因・きっかけとの乖離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（２）「不登校の要因分析に関する調査研究」より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をご覧いただき、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こどもたちからの相談が十分しやすい環境にあったかについて　「再度、検討する必要があるのかな」　と思いますし、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教員が感じていることと、児童生徒、保護者が感じていることには、若干乖離があると言えるのではないでしょうか？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これは、教員を何とかしなくては！　ということではなく、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その為の、下地づくり、研修等が必要であるということです。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「ＳＯＳを受け止めるための研修」について、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こども家庭庁の「こどもの自殺対策緊急強化プラン」でも取り上げられています。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94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2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0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33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87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終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0">
            <a:extLst>
              <a:ext uri="{FF2B5EF4-FFF2-40B4-BE49-F238E27FC236}">
                <a16:creationId xmlns:a16="http://schemas.microsoft.com/office/drawing/2014/main" id="{532710B6-F66C-13FA-E688-664FD3F1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9E2A29CB-BA86-48A6-80E1-CB8750A963B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40E73C-075A-C2FD-2C63-FBAF02D799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33062"/>
            <a:r>
              <a:rPr kumimoji="0" lang="en-US" altLang="ja-JP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©2024 JSCP</a:t>
            </a:r>
            <a:endParaRPr kumimoji="0" lang="ja-JP" altLang="ja-JP" sz="525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3FC-9C3B-4A68-835A-BA522C47B64B}" type="datetime1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8AB-9B22-4959-92BD-34A975F7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66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1787D0-C875-2854-C817-D35532F5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©2024 JSCP</a:t>
            </a:r>
            <a:endParaRPr kumimoji="0" lang="ja-JP" altLang="ja-JP" sz="5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01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A7C21E64-8481-41E9-8D52-8F84C20010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036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85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40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52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23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8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71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2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3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83A109F-7DC2-9364-9B26-56DAAEEEC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4">
            <a:extLst>
              <a:ext uri="{FF2B5EF4-FFF2-40B4-BE49-F238E27FC236}">
                <a16:creationId xmlns:a16="http://schemas.microsoft.com/office/drawing/2014/main" id="{2433B90B-4119-13CE-3955-99D94B69E6D9}"/>
              </a:ext>
            </a:extLst>
          </p:cNvPr>
          <p:cNvSpPr txBox="1">
            <a:spLocks/>
          </p:cNvSpPr>
          <p:nvPr/>
        </p:nvSpPr>
        <p:spPr>
          <a:xfrm>
            <a:off x="628650" y="2495550"/>
            <a:ext cx="78867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自殺の原因・動機と</a:t>
            </a:r>
            <a:b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そこから見える関係機関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67F883B-1132-0C2A-617C-39AA2C7F73EE}"/>
              </a:ext>
            </a:extLst>
          </p:cNvPr>
          <p:cNvSpPr txBox="1">
            <a:spLocks/>
          </p:cNvSpPr>
          <p:nvPr/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6F011-1D1E-4A20-8193-E3E01D574FB1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73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E6410-632A-8885-DEDB-AF2631F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32" y="302064"/>
            <a:ext cx="8094936" cy="854074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相談・指導等を受けていないと報告された</a:t>
            </a:r>
            <a:br>
              <a:rPr kumimoji="1"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不登校の児童生徒の状況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5761A5-72A2-05E7-F8BD-B048BDFC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ADB4F9C-61C1-A0E1-9A73-73944BCF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17" y="1156138"/>
            <a:ext cx="7246766" cy="54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52A73-8CAC-AE32-0E82-5B20E9E5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9B9662C-B239-521A-6B40-0E646319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59117"/>
              </p:ext>
            </p:extLst>
          </p:nvPr>
        </p:nvGraphicFramePr>
        <p:xfrm>
          <a:off x="282798" y="1043189"/>
          <a:ext cx="8531727" cy="5217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1721722814"/>
                    </a:ext>
                  </a:extLst>
                </a:gridCol>
                <a:gridCol w="624947">
                  <a:extLst>
                    <a:ext uri="{9D8B030D-6E8A-4147-A177-3AD203B41FA5}">
                      <a16:colId xmlns:a16="http://schemas.microsoft.com/office/drawing/2014/main" val="2596694761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1240266213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3077924683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1092715753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2927582795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3259448611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1531349010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2935113961"/>
                    </a:ext>
                  </a:extLst>
                </a:gridCol>
                <a:gridCol w="892780">
                  <a:extLst>
                    <a:ext uri="{9D8B030D-6E8A-4147-A177-3AD203B41FA5}">
                      <a16:colId xmlns:a16="http://schemas.microsoft.com/office/drawing/2014/main" val="1275058932"/>
                    </a:ext>
                  </a:extLst>
                </a:gridCol>
              </a:tblGrid>
              <a:tr h="985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令和６年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家庭</a:t>
                      </a:r>
                      <a:endParaRPr lang="en-US" altLang="ja-JP" sz="1800" b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ja-JP" altLang="en-US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問題</a:t>
                      </a:r>
                      <a:endParaRPr lang="ja-JP" altLang="en-US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健康</a:t>
                      </a:r>
                      <a:endParaRPr lang="en-US" altLang="ja-JP" sz="1800" b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ja-JP" altLang="en-US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問題</a:t>
                      </a:r>
                      <a:endParaRPr lang="ja-JP" altLang="en-US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経済・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生活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問題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勤務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問題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交際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問題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学校</a:t>
                      </a:r>
                      <a:endParaRPr lang="en-US" altLang="ja-JP" sz="180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問題</a:t>
                      </a:r>
                      <a:endParaRPr lang="ja-JP" altLang="en-US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その他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不詳</a:t>
                      </a:r>
                      <a:endParaRPr lang="ja-JP" altLang="en-US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581189"/>
                  </a:ext>
                </a:extLst>
              </a:tr>
              <a:tr h="352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小学生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総計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５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259864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男性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３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2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788543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女性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92195"/>
                  </a:ext>
                </a:extLst>
              </a:tr>
              <a:tr h="352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中学生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総計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５２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４１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７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８１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１８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>
                          <a:effectLst/>
                        </a:rPr>
                        <a:t>５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699075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男性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５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２８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７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１３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186163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女性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２８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５３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r>
                        <a:rPr lang="ja-JP" altLang="en-US" sz="1800" u="none" strike="noStrike" dirty="0">
                          <a:effectLst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477781"/>
                  </a:ext>
                </a:extLst>
              </a:tr>
              <a:tr h="352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高校生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総計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５１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１１９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３７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１８９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３５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４４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354587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男性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２３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４０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２３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９８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061547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女性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２８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７９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９１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１５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204893"/>
                  </a:ext>
                </a:extLst>
              </a:tr>
              <a:tr h="352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合計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総計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１０８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１６４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５</a:t>
                      </a:r>
                      <a:endParaRPr lang="en-US" altLang="ja-JP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３</a:t>
                      </a:r>
                      <a:endParaRPr lang="en-US" altLang="ja-JP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４４</a:t>
                      </a:r>
                      <a:endParaRPr lang="en-US" altLang="ja-JP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２７２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５４</a:t>
                      </a:r>
                      <a:endParaRPr lang="en-US" altLang="ja-JP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７３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660150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男性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５０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５４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２８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１２７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２８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３７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64107"/>
                  </a:ext>
                </a:extLst>
              </a:tr>
              <a:tr h="352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女性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５８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１１０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１６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１４５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２６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３６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0875"/>
                  </a:ext>
                </a:extLst>
              </a:tr>
            </a:tbl>
          </a:graphicData>
        </a:graphic>
      </p:graphicFrame>
      <p:sp>
        <p:nvSpPr>
          <p:cNvPr id="5" name="タイトル 4">
            <a:extLst>
              <a:ext uri="{FF2B5EF4-FFF2-40B4-BE49-F238E27FC236}">
                <a16:creationId xmlns:a16="http://schemas.microsoft.com/office/drawing/2014/main" id="{D3A79229-5BB6-BE60-4C98-A19F822EE10C}"/>
              </a:ext>
            </a:extLst>
          </p:cNvPr>
          <p:cNvSpPr txBox="1">
            <a:spLocks/>
          </p:cNvSpPr>
          <p:nvPr/>
        </p:nvSpPr>
        <p:spPr>
          <a:xfrm>
            <a:off x="291830" y="13453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33046" rtl="0" eaLnBrk="1" latinLnBrk="0" hangingPunct="1">
              <a:spcBef>
                <a:spcPct val="0"/>
              </a:spcBef>
              <a:buNone/>
              <a:defRPr kumimoji="1"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令和６年自殺の原因・動機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警察庁／自殺統計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lang="ja-JP" altLang="en-US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D07108D8-1C40-E8F6-00E6-8059A946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D5A25-E47E-16D4-5F9D-E4BF6E78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15F4E4-49DF-5B27-B2CA-2E40EB3F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4F0DD9-E290-AFF2-03D3-1E4281DB650C}"/>
              </a:ext>
            </a:extLst>
          </p:cNvPr>
          <p:cNvSpPr txBox="1"/>
          <p:nvPr/>
        </p:nvSpPr>
        <p:spPr>
          <a:xfrm>
            <a:off x="251518" y="4192597"/>
            <a:ext cx="7386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自殺の「学校問題にかかる原因・動機」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学業不振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進路に関する悩み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（入試以外）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学友との不和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（いじめ以外）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2C6C91C-7034-4738-8C49-660A50E5CC9B}"/>
              </a:ext>
            </a:extLst>
          </p:cNvPr>
          <p:cNvSpPr/>
          <p:nvPr/>
        </p:nvSpPr>
        <p:spPr>
          <a:xfrm>
            <a:off x="4183002" y="4755016"/>
            <a:ext cx="3804886" cy="1815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＜連携</a:t>
            </a:r>
            <a:r>
              <a:rPr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が必要な</a:t>
            </a:r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機関＞</a:t>
            </a:r>
            <a:endParaRPr kumimoji="1" lang="en-US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特別支援教育所管課　</a:t>
            </a:r>
            <a:endParaRPr kumimoji="1" lang="en-US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教育相談室</a:t>
            </a:r>
            <a:endParaRPr kumimoji="1" lang="en-US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生活困窮支援担当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FA701A9-94F8-A396-F9EC-01EC1468B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19707"/>
              </p:ext>
            </p:extLst>
          </p:nvPr>
        </p:nvGraphicFramePr>
        <p:xfrm>
          <a:off x="327318" y="936093"/>
          <a:ext cx="8451005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77">
                  <a:extLst>
                    <a:ext uri="{9D8B030D-6E8A-4147-A177-3AD203B41FA5}">
                      <a16:colId xmlns:a16="http://schemas.microsoft.com/office/drawing/2014/main" val="20186938"/>
                    </a:ext>
                  </a:extLst>
                </a:gridCol>
                <a:gridCol w="540702">
                  <a:extLst>
                    <a:ext uri="{9D8B030D-6E8A-4147-A177-3AD203B41FA5}">
                      <a16:colId xmlns:a16="http://schemas.microsoft.com/office/drawing/2014/main" val="2522605299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3962384246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1334908506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3812605435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3681739074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3391101760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150418664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3665374727"/>
                    </a:ext>
                  </a:extLst>
                </a:gridCol>
                <a:gridCol w="758136">
                  <a:extLst>
                    <a:ext uri="{9D8B030D-6E8A-4147-A177-3AD203B41FA5}">
                      <a16:colId xmlns:a16="http://schemas.microsoft.com/office/drawing/2014/main" val="3839669942"/>
                    </a:ext>
                  </a:extLst>
                </a:gridCol>
              </a:tblGrid>
              <a:tr h="1253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令和５年</a:t>
                      </a:r>
                      <a:endParaRPr lang="ja-JP" alt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学校問題</a:t>
                      </a:r>
                      <a:endParaRPr lang="ja-JP" alt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23524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学業不振</a:t>
                      </a:r>
                      <a:endParaRPr lang="ja-JP" alt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入試に</a:t>
                      </a:r>
                      <a:endParaRPr lang="en-US" altLang="ja-JP" sz="14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関する悩み</a:t>
                      </a:r>
                      <a:endParaRPr lang="ja-JP" alt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進路に関す る悩み</a:t>
                      </a:r>
                      <a:endParaRPr lang="en-US" altLang="ja-JP" sz="1400" b="1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入試以外</a:t>
                      </a:r>
                      <a:r>
                        <a:rPr lang="en-US" altLang="ja-JP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いじめ</a:t>
                      </a:r>
                      <a:endParaRPr lang="ja-JP" alt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学友との</a:t>
                      </a:r>
                      <a:endParaRPr lang="en-US" altLang="ja-JP" sz="1400" b="1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不和</a:t>
                      </a:r>
                      <a:endParaRPr lang="en-US" altLang="ja-JP" sz="1400" b="1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いじめ 以外</a:t>
                      </a:r>
                      <a:r>
                        <a:rPr lang="en-US" altLang="ja-JP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教師との</a:t>
                      </a:r>
                      <a:endParaRPr lang="en-US" altLang="ja-JP" sz="14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人間関係</a:t>
                      </a:r>
                      <a:endParaRPr lang="ja-JP" alt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性別による</a:t>
                      </a:r>
                      <a:endParaRPr lang="en-US" altLang="ja-JP" sz="14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差別</a:t>
                      </a:r>
                      <a:endParaRPr lang="ja-JP" alt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学校問題</a:t>
                      </a:r>
                      <a:endParaRPr lang="en-US" altLang="ja-JP" sz="12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その他</a:t>
                      </a:r>
                      <a:endParaRPr lang="ja-JP" alt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23170"/>
                  </a:ext>
                </a:extLst>
              </a:tr>
              <a:tr h="175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小学生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総計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554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男性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29906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女性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65465"/>
                  </a:ext>
                </a:extLst>
              </a:tr>
              <a:tr h="175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中学生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総計</a:t>
                      </a:r>
                      <a:endParaRPr lang="ja-JP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１４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９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５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１６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0769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男性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５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4421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女性</a:t>
                      </a:r>
                      <a:endParaRPr lang="ja-JP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５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６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84805"/>
                  </a:ext>
                </a:extLst>
              </a:tr>
              <a:tr h="175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総計</a:t>
                      </a:r>
                      <a:endParaRPr lang="ja-JP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５１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４２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４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３７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６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２８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49440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男性</a:t>
                      </a:r>
                      <a:endParaRPr lang="ja-JP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２９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５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67898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女性</a:t>
                      </a:r>
                      <a:endParaRPr lang="ja-JP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４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１１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52326"/>
                  </a:ext>
                </a:extLst>
              </a:tr>
              <a:tr h="175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  <a:endParaRPr lang="ja-JP" alt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総計</a:t>
                      </a:r>
                      <a:endParaRPr lang="ja-JP" alt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６５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３３</a:t>
                      </a:r>
                      <a:endParaRPr lang="en-US" altLang="ja-JP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５１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９</a:t>
                      </a:r>
                      <a:endParaRPr lang="en-US" altLang="ja-JP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６０</a:t>
                      </a:r>
                      <a:endParaRPr lang="en-US" altLang="ja-JP" sz="18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８</a:t>
                      </a:r>
                      <a:endParaRPr lang="en-US" altLang="ja-JP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４６</a:t>
                      </a:r>
                      <a:endParaRPr lang="en-US" altLang="ja-JP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43672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男性</a:t>
                      </a:r>
                      <a:endParaRPr lang="ja-JP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３６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６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4700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女性</a:t>
                      </a:r>
                      <a:endParaRPr lang="ja-JP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２９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１６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２８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７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４０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０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２３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5531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49ACDEA3-4C98-566A-C173-9EA0DA2BECB8}"/>
              </a:ext>
            </a:extLst>
          </p:cNvPr>
          <p:cNvSpPr txBox="1">
            <a:spLocks/>
          </p:cNvSpPr>
          <p:nvPr/>
        </p:nvSpPr>
        <p:spPr>
          <a:xfrm>
            <a:off x="303694" y="244537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633046" rtl="0" eaLnBrk="1" latinLnBrk="0" hangingPunct="1">
              <a:spcBef>
                <a:spcPct val="0"/>
              </a:spcBef>
              <a:buNone/>
              <a:defRPr kumimoji="1"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学校問題を原因・動機とする自殺者数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【R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６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_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警察庁／自殺統計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6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AB5031-02D9-1CA1-C1CF-1C1BF02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FF936EF-F196-F8AD-F7AC-11F902FFA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90073"/>
              </p:ext>
            </p:extLst>
          </p:nvPr>
        </p:nvGraphicFramePr>
        <p:xfrm>
          <a:off x="129152" y="322425"/>
          <a:ext cx="8844160" cy="597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3779819651"/>
                    </a:ext>
                  </a:extLst>
                </a:gridCol>
                <a:gridCol w="3570605">
                  <a:extLst>
                    <a:ext uri="{9D8B030D-6E8A-4147-A177-3AD203B41FA5}">
                      <a16:colId xmlns:a16="http://schemas.microsoft.com/office/drawing/2014/main" val="3941070515"/>
                    </a:ext>
                  </a:extLst>
                </a:gridCol>
                <a:gridCol w="3363475">
                  <a:extLst>
                    <a:ext uri="{9D8B030D-6E8A-4147-A177-3AD203B41FA5}">
                      <a16:colId xmlns:a16="http://schemas.microsoft.com/office/drawing/2014/main" val="3270871948"/>
                    </a:ext>
                  </a:extLst>
                </a:gridCol>
              </a:tblGrid>
              <a:tr h="2749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原因・動機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具体的な様態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外部関係機関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424828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家庭問題</a:t>
                      </a:r>
                      <a:endParaRPr lang="ja-JP" altLang="en-US" sz="20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/>
                        <a:t>親子関係の不和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家族からのしつけ・叱責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その他の家族関係の不和　　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2000" dirty="0"/>
                        <a:t>要保護児童対策地域協議会</a:t>
                      </a:r>
                      <a:endParaRPr kumimoji="1" lang="en-US" altLang="zh-TW" sz="2000" dirty="0"/>
                    </a:p>
                    <a:p>
                      <a:pPr algn="l"/>
                      <a:r>
                        <a:rPr kumimoji="1" lang="ja-JP" altLang="en-US" sz="2000" dirty="0"/>
                        <a:t>⇒児童相談所、警察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694698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健康問題</a:t>
                      </a:r>
                      <a:endParaRPr lang="ja-JP" altLang="en-US" sz="20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/>
                        <a:t>病気の悩み・影響（その他の精神疾患）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病気の悩み・影響（うつ病）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保健所</a:t>
                      </a:r>
                      <a:r>
                        <a:rPr kumimoji="1" lang="en-US" altLang="ja-JP" sz="20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/</a:t>
                      </a:r>
                      <a:r>
                        <a:rPr kumimoji="1" lang="ja-JP" altLang="en-US" sz="20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保健師</a:t>
                      </a:r>
                      <a:endParaRPr kumimoji="1" lang="en-US" altLang="ja-JP" sz="20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20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⇒医療機関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894875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経済・生活問題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1600" dirty="0"/>
                        <a:t>生活苦、就職失敗、負債</a:t>
                      </a:r>
                      <a:r>
                        <a:rPr kumimoji="1" lang="ja-JP" altLang="en-US" sz="1600" dirty="0"/>
                        <a:t>　　など</a:t>
                      </a:r>
                      <a:endParaRPr kumimoji="1"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生活困窮者支援担当</a:t>
                      </a:r>
                      <a:r>
                        <a:rPr lang="ja-JP" altLang="en-US" sz="20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866211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勤務問題</a:t>
                      </a:r>
                      <a:endParaRPr lang="ja-JP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/>
                        <a:t>職場の人間関係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仕事疲れ（その他）　　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/>
                        <a:t>労働基準監督署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938515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交際問題</a:t>
                      </a:r>
                      <a:endParaRPr lang="ja-JP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dirty="0"/>
                        <a:t>失恋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/>
                        <a:t>教育相談室、思春期相談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127880"/>
                  </a:ext>
                </a:extLst>
              </a:tr>
              <a:tr h="11605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学校問題</a:t>
                      </a:r>
                      <a:endParaRPr lang="ja-JP" altLang="en-US" sz="20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/>
                        <a:t>学業不振（発達障害、長欠含む）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進路に関する悩み　（入試以外）</a:t>
                      </a:r>
                    </a:p>
                    <a:p>
                      <a:pPr algn="l"/>
                      <a:r>
                        <a:rPr kumimoji="1" lang="ja-JP" altLang="en-US" sz="1600" dirty="0"/>
                        <a:t>学友との不和　（いじめ以外）　　など</a:t>
                      </a:r>
                      <a:endParaRPr kumimoji="1" lang="en-US" altLang="ja-JP" sz="1600" dirty="0"/>
                    </a:p>
                    <a:p>
                      <a:pPr algn="l"/>
                      <a:r>
                        <a:rPr kumimoji="1" lang="ja-JP" altLang="en-US" sz="1600" u="sng" dirty="0">
                          <a:solidFill>
                            <a:srgbClr val="00B050"/>
                          </a:solidFill>
                        </a:rPr>
                        <a:t>思いの他「いじめ」や「教師との人間関係」が少ない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2000" dirty="0"/>
                        <a:t>特別支援教育所管課　</a:t>
                      </a:r>
                    </a:p>
                    <a:p>
                      <a:pPr algn="l"/>
                      <a:r>
                        <a:rPr kumimoji="1" lang="zh-TW" altLang="en-US" sz="2000" dirty="0"/>
                        <a:t>教育相談室</a:t>
                      </a:r>
                    </a:p>
                    <a:p>
                      <a:pPr algn="l"/>
                      <a:r>
                        <a:rPr kumimoji="1" lang="zh-TW" altLang="en-US" sz="2000" dirty="0"/>
                        <a:t>生活困窮支援担当</a:t>
                      </a:r>
                      <a:endParaRPr kumimoji="1" lang="en-US" altLang="zh-TW" sz="2000" dirty="0"/>
                    </a:p>
                    <a:p>
                      <a:pPr algn="l"/>
                      <a:r>
                        <a:rPr kumimoji="1" lang="ja-JP" altLang="en-US" sz="2000" dirty="0"/>
                        <a:t>⇒スクールソーシャルワーカー</a:t>
                      </a:r>
                      <a:endParaRPr kumimoji="1" lang="en-US" altLang="ja-JP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165911"/>
                  </a:ext>
                </a:extLst>
              </a:tr>
              <a:tr h="350854">
                <a:tc>
                  <a:txBody>
                    <a:bodyPr/>
                    <a:lstStyle/>
                    <a:p>
                      <a:pPr marL="0" marR="0" lvl="0" indent="0" algn="ctr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u="none" strike="noStrike" dirty="0">
                          <a:effectLst/>
                        </a:rPr>
                        <a:t>その他</a:t>
                      </a:r>
                      <a:endParaRPr lang="ja-JP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600" dirty="0"/>
                        <a:t>孤独感</a:t>
                      </a:r>
                      <a:r>
                        <a:rPr kumimoji="1" lang="ja-JP" altLang="en-US" sz="1600" dirty="0"/>
                        <a:t>、</a:t>
                      </a:r>
                      <a:r>
                        <a:rPr kumimoji="1" lang="zh-CN" altLang="en-US" sz="1600" dirty="0"/>
                        <a:t>犯罪発覚等</a:t>
                      </a:r>
                      <a:r>
                        <a:rPr kumimoji="1" lang="ja-JP" altLang="en-US" sz="1600" dirty="0"/>
                        <a:t>　　など</a:t>
                      </a:r>
                      <a:endParaRPr kumimoji="1"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/>
                        <a:t>教育相談室、少年センター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9172"/>
                  </a:ext>
                </a:extLst>
              </a:tr>
              <a:tr h="201984">
                <a:tc>
                  <a:txBody>
                    <a:bodyPr/>
                    <a:lstStyle/>
                    <a:p>
                      <a:pPr marL="0" marR="0" lvl="0" indent="0" algn="ctr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不詳</a:t>
                      </a:r>
                      <a:endParaRPr lang="ja-JP" altLang="en-US" sz="20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07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21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83A109F-7DC2-9364-9B26-56DAAEEEC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4">
            <a:extLst>
              <a:ext uri="{FF2B5EF4-FFF2-40B4-BE49-F238E27FC236}">
                <a16:creationId xmlns:a16="http://schemas.microsoft.com/office/drawing/2014/main" id="{2433B90B-4119-13CE-3955-99D94B69E6D9}"/>
              </a:ext>
            </a:extLst>
          </p:cNvPr>
          <p:cNvSpPr txBox="1">
            <a:spLocks/>
          </p:cNvSpPr>
          <p:nvPr/>
        </p:nvSpPr>
        <p:spPr>
          <a:xfrm>
            <a:off x="628650" y="2495550"/>
            <a:ext cx="78867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スクールカウンセラーへの相談と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自殺の原因・きっかけとの乖離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67F883B-1132-0C2A-617C-39AA2C7F73EE}"/>
              </a:ext>
            </a:extLst>
          </p:cNvPr>
          <p:cNvSpPr txBox="1">
            <a:spLocks/>
          </p:cNvSpPr>
          <p:nvPr/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6F011-1D1E-4A20-8193-E3E01D574FB1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7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DECE470-5B1E-2EF9-F0F0-ECDFD8EE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48418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文部科学省　スクールカウンセラー相談事業より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6A16689-0A1C-95DA-3ACD-68B5D17F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B249584E-BB3E-4CF8-4250-28E321EA6755}"/>
              </a:ext>
            </a:extLst>
          </p:cNvPr>
          <p:cNvGraphicFramePr>
            <a:graphicFrameLocks noGrp="1"/>
          </p:cNvGraphicFramePr>
          <p:nvPr/>
        </p:nvGraphicFramePr>
        <p:xfrm>
          <a:off x="-11153" y="569913"/>
          <a:ext cx="9155153" cy="62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9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6A940C-4262-A112-085A-494654A1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6EDD0E-ABC9-4005-D0FF-97F6F7C0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308"/>
            <a:ext cx="9123680" cy="687330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5B05CBB-BF9C-405D-0B01-A87F451AA1E8}"/>
              </a:ext>
            </a:extLst>
          </p:cNvPr>
          <p:cNvSpPr/>
          <p:nvPr/>
        </p:nvSpPr>
        <p:spPr>
          <a:xfrm>
            <a:off x="1339701" y="5582093"/>
            <a:ext cx="1924493" cy="4997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5" name="吹き出し: 線 4">
            <a:extLst>
              <a:ext uri="{FF2B5EF4-FFF2-40B4-BE49-F238E27FC236}">
                <a16:creationId xmlns:a16="http://schemas.microsoft.com/office/drawing/2014/main" id="{A2DB5CC9-6D4A-326E-3D10-00D1C994DD55}"/>
              </a:ext>
            </a:extLst>
          </p:cNvPr>
          <p:cNvSpPr/>
          <p:nvPr/>
        </p:nvSpPr>
        <p:spPr>
          <a:xfrm>
            <a:off x="2541178" y="6220047"/>
            <a:ext cx="3285464" cy="499730"/>
          </a:xfrm>
          <a:prstGeom prst="borderCallout1">
            <a:avLst>
              <a:gd name="adj1" fmla="val 61303"/>
              <a:gd name="adj2" fmla="val 633"/>
              <a:gd name="adj3" fmla="val -23670"/>
              <a:gd name="adj4" fmla="val -729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C00000"/>
                </a:solidFill>
                <a:latin typeface="+mn-ea"/>
              </a:rPr>
              <a:t>相談しにくい、何かがある？</a:t>
            </a:r>
          </a:p>
        </p:txBody>
      </p:sp>
    </p:spTree>
    <p:extLst>
      <p:ext uri="{BB962C8B-B14F-4D97-AF65-F5344CB8AC3E}">
        <p14:creationId xmlns:p14="http://schemas.microsoft.com/office/powerpoint/2010/main" val="10656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83A109F-7DC2-9364-9B26-56DAAEEEC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4">
            <a:extLst>
              <a:ext uri="{FF2B5EF4-FFF2-40B4-BE49-F238E27FC236}">
                <a16:creationId xmlns:a16="http://schemas.microsoft.com/office/drawing/2014/main" id="{2433B90B-4119-13CE-3955-99D94B69E6D9}"/>
              </a:ext>
            </a:extLst>
          </p:cNvPr>
          <p:cNvSpPr txBox="1">
            <a:spLocks/>
          </p:cNvSpPr>
          <p:nvPr/>
        </p:nvSpPr>
        <p:spPr>
          <a:xfrm>
            <a:off x="289475" y="1512616"/>
            <a:ext cx="4439575" cy="473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教職員と児童生徒＆保護者との乖離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不登校の要因分析に関する調査研究からの考察</a:t>
            </a: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67F883B-1132-0C2A-617C-39AA2C7F73EE}"/>
              </a:ext>
            </a:extLst>
          </p:cNvPr>
          <p:cNvSpPr txBox="1">
            <a:spLocks/>
          </p:cNvSpPr>
          <p:nvPr/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6F011-1D1E-4A20-8193-E3E01D574FB1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5393FC-0E13-9778-1329-0DF6EE47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395" y="1310863"/>
            <a:ext cx="3648293" cy="51424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65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E8D15C4-A2A9-0F34-3B0F-12023725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5" y="136518"/>
            <a:ext cx="8770513" cy="593734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文部科学省委託事業不登校の要因分析に関する調査研究より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084094-4C3C-68A5-F964-2BE383A3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4039EB-666C-E71E-0670-20347E36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52" y="784369"/>
            <a:ext cx="7545378" cy="59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7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1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4.xml><?xml version="1.0" encoding="utf-8"?>
<a:theme xmlns:a="http://schemas.openxmlformats.org/drawingml/2006/main" name="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34748-d9c1-43e7-873a-8dadb8d582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339F88AF049A45B3DC5BFAB257AEA9" ma:contentTypeVersion="15" ma:contentTypeDescription="新しいドキュメントを作成します。" ma:contentTypeScope="" ma:versionID="dad4f7558bd6b89fa59cf7a4ce045cd6">
  <xsd:schema xmlns:xsd="http://www.w3.org/2001/XMLSchema" xmlns:xs="http://www.w3.org/2001/XMLSchema" xmlns:p="http://schemas.microsoft.com/office/2006/metadata/properties" xmlns:ns3="24934748-d9c1-43e7-873a-8dadb8d58243" xmlns:ns4="b0f6aca0-8502-4a3a-97fa-3152c6808097" targetNamespace="http://schemas.microsoft.com/office/2006/metadata/properties" ma:root="true" ma:fieldsID="cc619e52ef4474fce08608a81e4120c8" ns3:_="" ns4:_="">
    <xsd:import namespace="24934748-d9c1-43e7-873a-8dadb8d58243"/>
    <xsd:import namespace="b0f6aca0-8502-4a3a-97fa-3152c6808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4748-d9c1-43e7-873a-8dadb8d5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aca0-8502-4a3a-97fa-3152c6808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B3CC1-8F72-41C3-AFF3-0BFE3271EB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EE857-99A5-4FE7-B50A-13F9858119D1}">
  <ds:schemaRefs>
    <ds:schemaRef ds:uri="b0f6aca0-8502-4a3a-97fa-3152c6808097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24934748-d9c1-43e7-873a-8dadb8d5824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2193F9-ABF6-42AF-B017-0AA35867F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4748-d9c1-43e7-873a-8dadb8d58243"/>
    <ds:schemaRef ds:uri="b0f6aca0-8502-4a3a-97fa-3152c6808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369a77-dfbc-4f7e-88e0-b4e95c92e63e}" enabled="0" method="" siteId="{51369a77-dfbc-4f7e-88e0-b4e95c92e6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1905</Words>
  <Application>Microsoft Office PowerPoint</Application>
  <PresentationFormat>画面に合わせる (4:3)</PresentationFormat>
  <Paragraphs>414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10</vt:i4>
      </vt:variant>
    </vt:vector>
  </HeadingPairs>
  <TitlesOfParts>
    <vt:vector size="24" baseType="lpstr">
      <vt:lpstr>Meiryo UI</vt:lpstr>
      <vt:lpstr>ＭＳ Ｐゴシック</vt:lpstr>
      <vt:lpstr>UD デジタル 教科書体 NK-R</vt:lpstr>
      <vt:lpstr>UD デジタル 教科書体 NP-R</vt:lpstr>
      <vt:lpstr>UD デジタル 教科書体 N-R</vt:lpstr>
      <vt:lpstr>游ゴシック</vt:lpstr>
      <vt:lpstr>Arial</vt:lpstr>
      <vt:lpstr>Consolas</vt:lpstr>
      <vt:lpstr>Verdana</vt:lpstr>
      <vt:lpstr>Wingdings</vt:lpstr>
      <vt:lpstr>Office テーマ</vt:lpstr>
      <vt:lpstr>2_JSCPテンプレート</vt:lpstr>
      <vt:lpstr>1_JSCPテンプレート</vt:lpstr>
      <vt:lpstr>JSCPテンプレート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文部科学省　スクールカウンセラー相談事業より</vt:lpstr>
      <vt:lpstr>PowerPoint プレゼンテーション</vt:lpstr>
      <vt:lpstr>PowerPoint プレゼンテーション</vt:lpstr>
      <vt:lpstr>文部科学省委託事業不登校の要因分析に関する調査研究より</vt:lpstr>
      <vt:lpstr>相談・指導等を受けていないと報告された 不登校の児童生徒の状況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生水 裕美</dc:creator>
  <cp:lastModifiedBy>松田 芳明</cp:lastModifiedBy>
  <cp:revision>116</cp:revision>
  <cp:lastPrinted>2024-04-12T02:24:58Z</cp:lastPrinted>
  <dcterms:created xsi:type="dcterms:W3CDTF">2023-02-14T01:53:36Z</dcterms:created>
  <dcterms:modified xsi:type="dcterms:W3CDTF">2025-04-18T05:40:49Z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0x010100C5339F88AF049A45B3DC5BFAB257AEA9</vt:lpwstr>
  </property>
</Properties>
</file>