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6" r:id="rId4"/>
    <p:sldMasterId id="2147483724" r:id="rId5"/>
    <p:sldMasterId id="2147483721" r:id="rId6"/>
  </p:sldMasterIdLst>
  <p:notesMasterIdLst>
    <p:notesMasterId r:id="rId19"/>
  </p:notesMasterIdLst>
  <p:handoutMasterIdLst>
    <p:handoutMasterId r:id="rId20"/>
  </p:handoutMasterIdLst>
  <p:sldIdLst>
    <p:sldId id="2646" r:id="rId7"/>
    <p:sldId id="2147480203" r:id="rId8"/>
    <p:sldId id="1122" r:id="rId9"/>
    <p:sldId id="2147480243" r:id="rId10"/>
    <p:sldId id="1114" r:id="rId11"/>
    <p:sldId id="2147480270" r:id="rId12"/>
    <p:sldId id="894" r:id="rId13"/>
    <p:sldId id="2147480290" r:id="rId14"/>
    <p:sldId id="2147480172" r:id="rId15"/>
    <p:sldId id="2147480170" r:id="rId16"/>
    <p:sldId id="2147480171" r:id="rId17"/>
    <p:sldId id="1113" r:id="rId18"/>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55BC09-4313-2038-EF1F-590064EBA8F1}" name="菅沼 舞" initials="菅沼" userId="S::suganuma@jscp.or.jp::babd8382-b282-410a-ab4f-dd9e9b0dec05" providerId="AD"/>
  <p188:author id="{86F8AEE2-CD90-BFD8-E778-771D24773458}" name="松田 芳明" initials="芳松" userId="S::matsuda.yoshiaki@jscp.or.jp::9969eb2e-458a-4832-a876-7bf944cac8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FFFFCC"/>
    <a:srgbClr val="FF9933"/>
    <a:srgbClr val="00CC99"/>
    <a:srgbClr val="33CCFF"/>
    <a:srgbClr val="00FFFF"/>
    <a:srgbClr val="FFCC99"/>
    <a:srgbClr val="39E77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B1377B-E029-4FF5-8182-60AE1919CFAC}" v="6" dt="2025-04-11T06:27:26.0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5026" autoAdjust="0"/>
  </p:normalViewPr>
  <p:slideViewPr>
    <p:cSldViewPr snapToGrid="0">
      <p:cViewPr varScale="1">
        <p:scale>
          <a:sx n="107" d="100"/>
          <a:sy n="107" d="100"/>
        </p:scale>
        <p:origin x="1284" y="102"/>
      </p:cViewPr>
      <p:guideLst/>
    </p:cSldViewPr>
  </p:slideViewPr>
  <p:notesTextViewPr>
    <p:cViewPr>
      <p:scale>
        <a:sx n="3" d="2"/>
        <a:sy n="3" d="2"/>
      </p:scale>
      <p:origin x="0" y="0"/>
    </p:cViewPr>
  </p:notesTextViewPr>
  <p:sorterViewPr>
    <p:cViewPr>
      <p:scale>
        <a:sx n="200" d="100"/>
        <a:sy n="200" d="100"/>
      </p:scale>
      <p:origin x="0" y="-22212"/>
    </p:cViewPr>
  </p:sorterViewPr>
  <p:notesViewPr>
    <p:cSldViewPr snapToGrid="0" showGuides="1">
      <p:cViewPr varScale="1">
        <p:scale>
          <a:sx n="73" d="100"/>
          <a:sy n="73" d="100"/>
        </p:scale>
        <p:origin x="4013"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小学生</c:v>
                </c:pt>
              </c:strCache>
            </c:strRef>
          </c:tx>
          <c:spPr>
            <a:solidFill>
              <a:srgbClr val="DB54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ln>
                      <a:solidFill>
                        <a:schemeClr val="bg1">
                          <a:lumMod val="50000"/>
                        </a:schemeClr>
                      </a:solidFill>
                    </a:ln>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Sheet1!$A$4:$A$15</c:f>
              <c:strCache>
                <c:ptCount val="12"/>
                <c:pt idx="0">
                  <c:v>2013</c:v>
                </c:pt>
                <c:pt idx="1">
                  <c:v> '14</c:v>
                </c:pt>
                <c:pt idx="2">
                  <c:v> '15</c:v>
                </c:pt>
                <c:pt idx="3">
                  <c:v> '16</c:v>
                </c:pt>
                <c:pt idx="4">
                  <c:v> '17</c:v>
                </c:pt>
                <c:pt idx="5">
                  <c:v> '18</c:v>
                </c:pt>
                <c:pt idx="6">
                  <c:v> '19</c:v>
                </c:pt>
                <c:pt idx="7">
                  <c:v> '20</c:v>
                </c:pt>
                <c:pt idx="8">
                  <c:v> '21</c:v>
                </c:pt>
                <c:pt idx="9">
                  <c:v> '22</c:v>
                </c:pt>
                <c:pt idx="10">
                  <c:v> '23</c:v>
                </c:pt>
                <c:pt idx="11">
                  <c:v> '24</c:v>
                </c:pt>
              </c:strCache>
            </c:strRef>
          </c:cat>
          <c:val>
            <c:numRef>
              <c:f>Sheet1!$B$4:$B$15</c:f>
              <c:numCache>
                <c:formatCode>General</c:formatCode>
                <c:ptCount val="12"/>
                <c:pt idx="0">
                  <c:v>8</c:v>
                </c:pt>
                <c:pt idx="1">
                  <c:v>18</c:v>
                </c:pt>
                <c:pt idx="2">
                  <c:v>6</c:v>
                </c:pt>
                <c:pt idx="3">
                  <c:v>12</c:v>
                </c:pt>
                <c:pt idx="4">
                  <c:v>11</c:v>
                </c:pt>
                <c:pt idx="5">
                  <c:v>7</c:v>
                </c:pt>
                <c:pt idx="6">
                  <c:v>8</c:v>
                </c:pt>
                <c:pt idx="7">
                  <c:v>14</c:v>
                </c:pt>
                <c:pt idx="8">
                  <c:v>11</c:v>
                </c:pt>
                <c:pt idx="9">
                  <c:v>17</c:v>
                </c:pt>
                <c:pt idx="10">
                  <c:v>13</c:v>
                </c:pt>
                <c:pt idx="11">
                  <c:v>15</c:v>
                </c:pt>
              </c:numCache>
            </c:numRef>
          </c:val>
          <c:extLst>
            <c:ext xmlns:c16="http://schemas.microsoft.com/office/drawing/2014/chart" uri="{C3380CC4-5D6E-409C-BE32-E72D297353CC}">
              <c16:uniqueId val="{00000000-320A-43FB-87D3-2DF5FE7C9A06}"/>
            </c:ext>
          </c:extLst>
        </c:ser>
        <c:ser>
          <c:idx val="1"/>
          <c:order val="1"/>
          <c:tx>
            <c:strRef>
              <c:f>Sheet1!$C$1</c:f>
              <c:strCache>
                <c:ptCount val="1"/>
                <c:pt idx="0">
                  <c:v>中学生</c:v>
                </c:pt>
              </c:strCache>
            </c:strRef>
          </c:tx>
          <c:spPr>
            <a:solidFill>
              <a:srgbClr val="FED7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ln>
                      <a:solidFill>
                        <a:schemeClr val="bg1">
                          <a:lumMod val="50000"/>
                        </a:schemeClr>
                      </a:solidFill>
                    </a:ln>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Sheet1!$A$4:$A$15</c:f>
              <c:strCache>
                <c:ptCount val="12"/>
                <c:pt idx="0">
                  <c:v>2013</c:v>
                </c:pt>
                <c:pt idx="1">
                  <c:v> '14</c:v>
                </c:pt>
                <c:pt idx="2">
                  <c:v> '15</c:v>
                </c:pt>
                <c:pt idx="3">
                  <c:v> '16</c:v>
                </c:pt>
                <c:pt idx="4">
                  <c:v> '17</c:v>
                </c:pt>
                <c:pt idx="5">
                  <c:v> '18</c:v>
                </c:pt>
                <c:pt idx="6">
                  <c:v> '19</c:v>
                </c:pt>
                <c:pt idx="7">
                  <c:v> '20</c:v>
                </c:pt>
                <c:pt idx="8">
                  <c:v> '21</c:v>
                </c:pt>
                <c:pt idx="9">
                  <c:v> '22</c:v>
                </c:pt>
                <c:pt idx="10">
                  <c:v> '23</c:v>
                </c:pt>
                <c:pt idx="11">
                  <c:v> '24</c:v>
                </c:pt>
              </c:strCache>
            </c:strRef>
          </c:cat>
          <c:val>
            <c:numRef>
              <c:f>Sheet1!$C$4:$C$15</c:f>
              <c:numCache>
                <c:formatCode>General</c:formatCode>
                <c:ptCount val="12"/>
                <c:pt idx="0">
                  <c:v>98</c:v>
                </c:pt>
                <c:pt idx="1">
                  <c:v>99</c:v>
                </c:pt>
                <c:pt idx="2">
                  <c:v>102</c:v>
                </c:pt>
                <c:pt idx="3">
                  <c:v>93</c:v>
                </c:pt>
                <c:pt idx="4">
                  <c:v>108</c:v>
                </c:pt>
                <c:pt idx="5">
                  <c:v>124</c:v>
                </c:pt>
                <c:pt idx="6">
                  <c:v>112</c:v>
                </c:pt>
                <c:pt idx="7">
                  <c:v>146</c:v>
                </c:pt>
                <c:pt idx="8">
                  <c:v>148</c:v>
                </c:pt>
                <c:pt idx="9">
                  <c:v>143</c:v>
                </c:pt>
                <c:pt idx="10">
                  <c:v>153</c:v>
                </c:pt>
                <c:pt idx="11">
                  <c:v>163</c:v>
                </c:pt>
              </c:numCache>
            </c:numRef>
          </c:val>
          <c:extLst>
            <c:ext xmlns:c16="http://schemas.microsoft.com/office/drawing/2014/chart" uri="{C3380CC4-5D6E-409C-BE32-E72D297353CC}">
              <c16:uniqueId val="{00000001-320A-43FB-87D3-2DF5FE7C9A06}"/>
            </c:ext>
          </c:extLst>
        </c:ser>
        <c:ser>
          <c:idx val="2"/>
          <c:order val="2"/>
          <c:tx>
            <c:strRef>
              <c:f>Sheet1!$D$1</c:f>
              <c:strCache>
                <c:ptCount val="1"/>
                <c:pt idx="0">
                  <c:v>高校生</c:v>
                </c:pt>
              </c:strCache>
            </c:strRef>
          </c:tx>
          <c:spPr>
            <a:solidFill>
              <a:srgbClr val="64B6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ln>
                      <a:solidFill>
                        <a:schemeClr val="bg1">
                          <a:lumMod val="50000"/>
                        </a:schemeClr>
                      </a:solidFill>
                    </a:ln>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Sheet1!$A$4:$A$15</c:f>
              <c:strCache>
                <c:ptCount val="12"/>
                <c:pt idx="0">
                  <c:v>2013</c:v>
                </c:pt>
                <c:pt idx="1">
                  <c:v> '14</c:v>
                </c:pt>
                <c:pt idx="2">
                  <c:v> '15</c:v>
                </c:pt>
                <c:pt idx="3">
                  <c:v> '16</c:v>
                </c:pt>
                <c:pt idx="4">
                  <c:v> '17</c:v>
                </c:pt>
                <c:pt idx="5">
                  <c:v> '18</c:v>
                </c:pt>
                <c:pt idx="6">
                  <c:v> '19</c:v>
                </c:pt>
                <c:pt idx="7">
                  <c:v> '20</c:v>
                </c:pt>
                <c:pt idx="8">
                  <c:v> '21</c:v>
                </c:pt>
                <c:pt idx="9">
                  <c:v> '22</c:v>
                </c:pt>
                <c:pt idx="10">
                  <c:v> '23</c:v>
                </c:pt>
                <c:pt idx="11">
                  <c:v> '24</c:v>
                </c:pt>
              </c:strCache>
            </c:strRef>
          </c:cat>
          <c:val>
            <c:numRef>
              <c:f>Sheet1!$D$4:$D$15</c:f>
              <c:numCache>
                <c:formatCode>General</c:formatCode>
                <c:ptCount val="12"/>
                <c:pt idx="0">
                  <c:v>214</c:v>
                </c:pt>
                <c:pt idx="1">
                  <c:v>213</c:v>
                </c:pt>
                <c:pt idx="2">
                  <c:v>241</c:v>
                </c:pt>
                <c:pt idx="3">
                  <c:v>215</c:v>
                </c:pt>
                <c:pt idx="4">
                  <c:v>238</c:v>
                </c:pt>
                <c:pt idx="5">
                  <c:v>238</c:v>
                </c:pt>
                <c:pt idx="6">
                  <c:v>279</c:v>
                </c:pt>
                <c:pt idx="7">
                  <c:v>339</c:v>
                </c:pt>
                <c:pt idx="8">
                  <c:v>314</c:v>
                </c:pt>
                <c:pt idx="9">
                  <c:v>354</c:v>
                </c:pt>
                <c:pt idx="10">
                  <c:v>347</c:v>
                </c:pt>
                <c:pt idx="11">
                  <c:v>351</c:v>
                </c:pt>
              </c:numCache>
            </c:numRef>
          </c:val>
          <c:extLst>
            <c:ext xmlns:c16="http://schemas.microsoft.com/office/drawing/2014/chart" uri="{C3380CC4-5D6E-409C-BE32-E72D297353CC}">
              <c16:uniqueId val="{00000002-320A-43FB-87D3-2DF5FE7C9A06}"/>
            </c:ext>
          </c:extLst>
        </c:ser>
        <c:dLbls>
          <c:showLegendKey val="0"/>
          <c:showVal val="1"/>
          <c:showCatName val="0"/>
          <c:showSerName val="0"/>
          <c:showPercent val="0"/>
          <c:showBubbleSize val="0"/>
        </c:dLbls>
        <c:gapWidth val="75"/>
        <c:overlap val="100"/>
        <c:axId val="465394319"/>
        <c:axId val="465407759"/>
      </c:barChart>
      <c:catAx>
        <c:axId val="465394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日本語用のフォントを使用)"/>
                <a:ea typeface="UD デジタル 教科書体 N-R" panose="02020400000000000000" pitchFamily="17" charset="-128"/>
                <a:cs typeface="+mn-cs"/>
              </a:defRPr>
            </a:pPr>
            <a:endParaRPr lang="ja-JP"/>
          </a:p>
        </c:txPr>
        <c:crossAx val="465407759"/>
        <c:crosses val="autoZero"/>
        <c:auto val="0"/>
        <c:lblAlgn val="ctr"/>
        <c:lblOffset val="100"/>
        <c:noMultiLvlLbl val="0"/>
      </c:catAx>
      <c:valAx>
        <c:axId val="465407759"/>
        <c:scaling>
          <c:orientation val="minMax"/>
          <c:max val="520"/>
          <c:min val="0"/>
        </c:scaling>
        <c:delete val="0"/>
        <c:axPos val="l"/>
        <c:numFmt formatCode="General" sourceLinked="1"/>
        <c:majorTickMark val="none"/>
        <c:minorTickMark val="none"/>
        <c:tickLblPos val="nextTo"/>
        <c:spPr>
          <a:noFill/>
          <a:ln>
            <a:solidFill>
              <a:schemeClr val="dk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465394319"/>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CE1C326-349F-71B4-1728-B6D4B5A60D91}"/>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CF09944-2FC8-DAB8-8971-F6C95E1E9F53}"/>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2C732692-4D1C-477A-81AC-2EE7ED9ECEBC}" type="datetimeFigureOut">
              <a:rPr kumimoji="1" lang="ja-JP" altLang="en-US" smtClean="0"/>
              <a:t>2025/7/29</a:t>
            </a:fld>
            <a:endParaRPr kumimoji="1" lang="ja-JP" altLang="en-US"/>
          </a:p>
        </p:txBody>
      </p:sp>
      <p:sp>
        <p:nvSpPr>
          <p:cNvPr id="4" name="フッター プレースホルダー 3">
            <a:extLst>
              <a:ext uri="{FF2B5EF4-FFF2-40B4-BE49-F238E27FC236}">
                <a16:creationId xmlns:a16="http://schemas.microsoft.com/office/drawing/2014/main" id="{0F85D6C3-6866-B789-F998-FC7A868F2C7C}"/>
              </a:ext>
            </a:extLst>
          </p:cNvPr>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28146A9-E015-4123-0E3D-B41A9463C6C9}"/>
              </a:ext>
            </a:extLst>
          </p:cNvPr>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a:defRPr sz="1200"/>
            </a:lvl1pPr>
          </a:lstStyle>
          <a:p>
            <a:fld id="{59AF1D7A-B948-4F38-A16D-561A9572CB2D}" type="slidenum">
              <a:rPr kumimoji="1" lang="ja-JP" altLang="en-US" smtClean="0"/>
              <a:t>‹#›</a:t>
            </a:fld>
            <a:endParaRPr kumimoji="1" lang="ja-JP" altLang="en-US"/>
          </a:p>
        </p:txBody>
      </p:sp>
    </p:spTree>
    <p:extLst>
      <p:ext uri="{BB962C8B-B14F-4D97-AF65-F5344CB8AC3E}">
        <p14:creationId xmlns:p14="http://schemas.microsoft.com/office/powerpoint/2010/main" val="112212393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A12FC802-A218-4FB3-9B1D-ED8101AF4219}" type="datetimeFigureOut">
              <a:rPr kumimoji="1" lang="ja-JP" altLang="en-US" smtClean="0"/>
              <a:t>2025/7/29</a:t>
            </a:fld>
            <a:endParaRPr kumimoji="1" lang="ja-JP" altLang="en-US"/>
          </a:p>
        </p:txBody>
      </p:sp>
      <p:sp>
        <p:nvSpPr>
          <p:cNvPr id="4" name="スライド イメージ プレースホルダー 3"/>
          <p:cNvSpPr>
            <a:spLocks noGrp="1" noRot="1" noChangeAspect="1"/>
          </p:cNvSpPr>
          <p:nvPr>
            <p:ph type="sldImg" idx="2"/>
          </p:nvPr>
        </p:nvSpPr>
        <p:spPr>
          <a:xfrm>
            <a:off x="1406119" y="639447"/>
            <a:ext cx="4289288" cy="3216966"/>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710248" y="4088674"/>
            <a:ext cx="5681980" cy="5408023"/>
          </a:xfrm>
          <a:prstGeom prst="rect">
            <a:avLst/>
          </a:prstGeom>
        </p:spPr>
        <p:txBody>
          <a:bodyPr vert="horz" lIns="99057" tIns="49528" rIns="99057" bIns="495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A9E238EE-05F2-40C0-9BD7-93123F2990C9}" type="slidenum">
              <a:rPr kumimoji="1" lang="ja-JP" altLang="en-US" smtClean="0"/>
              <a:t>‹#›</a:t>
            </a:fld>
            <a:endParaRPr kumimoji="1" lang="ja-JP" altLang="en-US"/>
          </a:p>
        </p:txBody>
      </p:sp>
    </p:spTree>
    <p:extLst>
      <p:ext uri="{BB962C8B-B14F-4D97-AF65-F5344CB8AC3E}">
        <p14:creationId xmlns:p14="http://schemas.microsoft.com/office/powerpoint/2010/main" val="3277013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3" userDrawn="1">
          <p15:clr>
            <a:srgbClr val="F26B43"/>
          </p15:clr>
        </p15:guide>
        <p15:guide id="2" pos="223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これより、令和</a:t>
            </a:r>
            <a:r>
              <a:rPr kumimoji="1" lang="en-US" altLang="ja-JP" dirty="0"/>
              <a:t>6</a:t>
            </a:r>
            <a:r>
              <a:rPr kumimoji="1" lang="ja-JP" altLang="en-US" dirty="0"/>
              <a:t>年度　青森県　</a:t>
            </a:r>
            <a:r>
              <a:rPr lang="ja-JP" altLang="en-US"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こども・若者の自殺危機対応チーム事業</a:t>
            </a:r>
            <a:r>
              <a:rPr lang="en-US" altLang="ja-JP"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_</a:t>
            </a:r>
            <a:r>
              <a:rPr lang="ja-JP" altLang="en-US"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説明会</a:t>
            </a:r>
            <a:endParaRPr kumimoji="1" lang="en-US" altLang="ja-JP"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のお時間をいただきまして、</a:t>
            </a:r>
            <a:endParaRPr kumimoji="1" lang="en-US" altLang="ja-JP"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こども・若者（特に小中高校生）の自殺関連行動に対応するための視点について」</a:t>
            </a:r>
            <a:endParaRPr lang="en-US" altLang="ja-JP"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dirty="0"/>
              <a:t>～と題して一緒に考えていきたいと思います。</a:t>
            </a:r>
          </a:p>
        </p:txBody>
      </p:sp>
      <p:sp>
        <p:nvSpPr>
          <p:cNvPr id="4" name="スライド番号プレースホルダー 3"/>
          <p:cNvSpPr>
            <a:spLocks noGrp="1"/>
          </p:cNvSpPr>
          <p:nvPr>
            <p:ph type="sldNum" sz="quarter" idx="5"/>
          </p:nvPr>
        </p:nvSpPr>
        <p:spPr/>
        <p:txBody>
          <a:bodyPr/>
          <a:lstStyle/>
          <a:p>
            <a:pPr defTabSz="495285">
              <a:defRPr/>
            </a:pPr>
            <a:fld id="{AE436A33-939B-4219-8080-46D6CE82192B}" type="slidenum">
              <a:rPr lang="ja-JP" altLang="en-US">
                <a:solidFill>
                  <a:prstClr val="black"/>
                </a:solidFill>
                <a:latin typeface="游ゴシック" panose="020F0502020204030204"/>
                <a:ea typeface="游ゴシック" panose="020B0400000000000000" pitchFamily="50" charset="-128"/>
              </a:rPr>
              <a:pPr defTabSz="495285">
                <a:defRPr/>
              </a:pPr>
              <a:t>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1898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2C8D5-E192-35D3-38AB-CB64D48E3A2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C3FA8F-0243-783D-B1D3-593D9C20603B}"/>
              </a:ext>
            </a:extLst>
          </p:cNvPr>
          <p:cNvSpPr>
            <a:spLocks noGrp="1" noRot="1" noChangeAspect="1"/>
          </p:cNvSpPr>
          <p:nvPr>
            <p:ph type="sldImg"/>
          </p:nvPr>
        </p:nvSpPr>
        <p:spPr>
          <a:xfrm>
            <a:off x="1422400" y="649288"/>
            <a:ext cx="4289425" cy="3216275"/>
          </a:xfrm>
        </p:spPr>
      </p:sp>
      <p:sp>
        <p:nvSpPr>
          <p:cNvPr id="3" name="ノート プレースホルダー 2">
            <a:extLst>
              <a:ext uri="{FF2B5EF4-FFF2-40B4-BE49-F238E27FC236}">
                <a16:creationId xmlns:a16="http://schemas.microsoft.com/office/drawing/2014/main" id="{A6D46A93-0B28-C6AA-A768-B5BD6922540A}"/>
              </a:ext>
            </a:extLst>
          </p:cNvPr>
          <p:cNvSpPr>
            <a:spLocks noGrp="1"/>
          </p:cNvSpPr>
          <p:nvPr>
            <p:ph type="body" idx="1"/>
          </p:nvPr>
        </p:nvSpPr>
        <p:spPr/>
        <p:txBody>
          <a:bodyPr/>
          <a:lstStyle/>
          <a:p>
            <a:r>
              <a:rPr kumimoji="1" lang="ja-JP" altLang="en-US" dirty="0"/>
              <a:t>これからの、お話の概要です。</a:t>
            </a:r>
            <a:endParaRPr kumimoji="1" lang="en-US" altLang="ja-JP" dirty="0"/>
          </a:p>
        </p:txBody>
      </p:sp>
      <p:sp>
        <p:nvSpPr>
          <p:cNvPr id="4" name="スライド番号プレースホルダー 3">
            <a:extLst>
              <a:ext uri="{FF2B5EF4-FFF2-40B4-BE49-F238E27FC236}">
                <a16:creationId xmlns:a16="http://schemas.microsoft.com/office/drawing/2014/main" id="{36A0CAF8-3EAE-D102-D528-3A9154D99783}"/>
              </a:ext>
            </a:extLst>
          </p:cNvPr>
          <p:cNvSpPr>
            <a:spLocks noGrp="1"/>
          </p:cNvSpPr>
          <p:nvPr>
            <p:ph type="sldNum" sz="quarter" idx="5"/>
          </p:nvPr>
        </p:nvSpPr>
        <p:spPr/>
        <p:txBody>
          <a:bodyPr/>
          <a:lstStyle/>
          <a:p>
            <a:fld id="{5956B0C1-2C1D-4B9E-A829-A8B0C45D2256}" type="slidenum">
              <a:rPr lang="ja-JP" altLang="en-US" smtClean="0"/>
              <a:pPr/>
              <a:t>1</a:t>
            </a:fld>
            <a:endParaRPr lang="ja-JP" altLang="en-US" dirty="0"/>
          </a:p>
        </p:txBody>
      </p:sp>
    </p:spTree>
    <p:extLst>
      <p:ext uri="{BB962C8B-B14F-4D97-AF65-F5344CB8AC3E}">
        <p14:creationId xmlns:p14="http://schemas.microsoft.com/office/powerpoint/2010/main" val="326448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pPr marL="0" indent="0" algn="l">
              <a:lnSpc>
                <a:spcPct val="150000"/>
              </a:lnSpc>
              <a:buNone/>
            </a:pPr>
            <a:r>
              <a:rPr kumimoji="1" lang="ja-JP" altLang="en-US" dirty="0"/>
              <a:t>さて、</a:t>
            </a:r>
            <a:r>
              <a:rPr kumimoji="1" lang="ja-JP" altLang="en-US" sz="1200" dirty="0">
                <a:solidFill>
                  <a:schemeClr val="tx1">
                    <a:lumMod val="75000"/>
                    <a:lumOff val="25000"/>
                  </a:schemeClr>
                </a:solidFill>
              </a:rPr>
              <a:t>みなさんは、</a:t>
            </a:r>
            <a:endParaRPr kumimoji="1" lang="en-US" altLang="ja-JP" sz="1200" dirty="0">
              <a:solidFill>
                <a:schemeClr val="tx1">
                  <a:lumMod val="75000"/>
                  <a:lumOff val="25000"/>
                </a:schemeClr>
              </a:solidFill>
            </a:endParaRPr>
          </a:p>
          <a:p>
            <a:pPr marL="0" indent="0" algn="l">
              <a:lnSpc>
                <a:spcPct val="150000"/>
              </a:lnSpc>
              <a:buNone/>
            </a:pPr>
            <a:r>
              <a:rPr lang="ja-JP" altLang="en-US" sz="1200" dirty="0">
                <a:solidFill>
                  <a:schemeClr val="tx1">
                    <a:lumMod val="75000"/>
                    <a:lumOff val="25000"/>
                  </a:schemeClr>
                </a:solidFill>
              </a:rPr>
              <a:t>毎年平均して何人の児童生徒が</a:t>
            </a:r>
            <a:endParaRPr lang="en-US" altLang="ja-JP" sz="1200" dirty="0">
              <a:solidFill>
                <a:schemeClr val="tx1">
                  <a:lumMod val="75000"/>
                  <a:lumOff val="25000"/>
                </a:schemeClr>
              </a:solidFill>
            </a:endParaRPr>
          </a:p>
          <a:p>
            <a:pPr marL="0" indent="0" algn="l">
              <a:lnSpc>
                <a:spcPct val="150000"/>
              </a:lnSpc>
              <a:buNone/>
            </a:pPr>
            <a:r>
              <a:rPr lang="ja-JP" altLang="en-US" sz="1200" dirty="0">
                <a:solidFill>
                  <a:schemeClr val="tx1">
                    <a:lumMod val="75000"/>
                    <a:lumOff val="25000"/>
                  </a:schemeClr>
                </a:solidFill>
              </a:rPr>
              <a:t>自殺で亡くなっているか</a:t>
            </a:r>
            <a:endParaRPr lang="en-US" altLang="ja-JP" sz="1200" dirty="0">
              <a:solidFill>
                <a:schemeClr val="tx1">
                  <a:lumMod val="75000"/>
                  <a:lumOff val="25000"/>
                </a:schemeClr>
              </a:solidFill>
            </a:endParaRPr>
          </a:p>
          <a:p>
            <a:pPr marL="0" indent="0" algn="l">
              <a:lnSpc>
                <a:spcPct val="150000"/>
              </a:lnSpc>
              <a:buNone/>
            </a:pPr>
            <a:r>
              <a:rPr kumimoji="1" lang="ja-JP" altLang="en-US" sz="1200" dirty="0">
                <a:solidFill>
                  <a:schemeClr val="tx1">
                    <a:lumMod val="75000"/>
                    <a:lumOff val="25000"/>
                  </a:schemeClr>
                </a:solidFill>
              </a:rPr>
              <a:t>ご存じですか？</a:t>
            </a:r>
            <a:endParaRPr kumimoji="1" lang="en-US" altLang="ja-JP" sz="1200" dirty="0">
              <a:solidFill>
                <a:schemeClr val="tx1">
                  <a:lumMod val="75000"/>
                  <a:lumOff val="25000"/>
                </a:schemeClr>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9E238EE-05F2-40C0-9BD7-93123F2990C9}" type="slidenum">
              <a:rPr kumimoji="1" lang="ja-JP" altLang="en-US" smtClean="0"/>
              <a:t>2</a:t>
            </a:fld>
            <a:endParaRPr kumimoji="1" lang="ja-JP" altLang="en-US"/>
          </a:p>
        </p:txBody>
      </p:sp>
    </p:spTree>
    <p:extLst>
      <p:ext uri="{BB962C8B-B14F-4D97-AF65-F5344CB8AC3E}">
        <p14:creationId xmlns:p14="http://schemas.microsoft.com/office/powerpoint/2010/main" val="210429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「厚生労働省　自殺の統計」より作成</a:t>
            </a:r>
            <a:endParaRPr kumimoji="1" lang="en-US" altLang="ja-JP" dirty="0"/>
          </a:p>
          <a:p>
            <a:endParaRPr kumimoji="1" lang="en-US" altLang="ja-JP" dirty="0"/>
          </a:p>
          <a:p>
            <a:r>
              <a:rPr kumimoji="1" lang="ja-JP" altLang="en-US" dirty="0"/>
              <a:t>このグラフは、各年に　自殺で　亡くなった　児童生徒、小学生から高校生までの　人数を　表したものです。</a:t>
            </a:r>
            <a:endParaRPr kumimoji="1" lang="en-US" altLang="ja-JP" dirty="0"/>
          </a:p>
          <a:p>
            <a:r>
              <a:rPr kumimoji="1" lang="ja-JP" altLang="en-US" dirty="0"/>
              <a:t>新型コロナウイルス流行が起きた　</a:t>
            </a:r>
            <a:r>
              <a:rPr kumimoji="1" lang="en-US" altLang="ja-JP" dirty="0"/>
              <a:t>2020</a:t>
            </a:r>
            <a:r>
              <a:rPr kumimoji="1" lang="ja-JP" altLang="en-US" dirty="0"/>
              <a:t>年よりも前から、増加傾向にあり、</a:t>
            </a:r>
            <a:endParaRPr kumimoji="1" lang="en-US" altLang="ja-JP" dirty="0"/>
          </a:p>
          <a:p>
            <a:r>
              <a:rPr kumimoji="1" lang="en-US" altLang="ja-JP" dirty="0"/>
              <a:t>2020</a:t>
            </a:r>
            <a:r>
              <a:rPr kumimoji="1" lang="ja-JP" altLang="en-US" dirty="0"/>
              <a:t>年に大きく増加、</a:t>
            </a:r>
            <a:r>
              <a:rPr kumimoji="1" lang="en-US" altLang="ja-JP" dirty="0"/>
              <a:t>2021</a:t>
            </a:r>
            <a:r>
              <a:rPr kumimoji="1" lang="ja-JP" altLang="en-US" dirty="0"/>
              <a:t>年も高どまりし、</a:t>
            </a:r>
            <a:r>
              <a:rPr kumimoji="1" lang="en-US" altLang="ja-JP" dirty="0"/>
              <a:t>2022</a:t>
            </a:r>
            <a:r>
              <a:rPr kumimoji="1" lang="ja-JP" altLang="en-US" dirty="0"/>
              <a:t>年には、過去最高の　</a:t>
            </a:r>
            <a:r>
              <a:rPr kumimoji="1" lang="en-US" altLang="ja-JP" dirty="0"/>
              <a:t>514</a:t>
            </a:r>
            <a:r>
              <a:rPr kumimoji="1" lang="ja-JP" altLang="en-US" dirty="0"/>
              <a:t>名の　</a:t>
            </a:r>
            <a:r>
              <a:rPr kumimoji="1" lang="en-US" altLang="ja-JP" dirty="0"/>
              <a:t>2023</a:t>
            </a:r>
            <a:r>
              <a:rPr kumimoji="1" lang="ja-JP" altLang="en-US" dirty="0"/>
              <a:t>年には、</a:t>
            </a:r>
            <a:r>
              <a:rPr kumimoji="1" lang="en-US" altLang="ja-JP" dirty="0"/>
              <a:t>513</a:t>
            </a:r>
            <a:r>
              <a:rPr kumimoji="1" lang="ja-JP" altLang="en-US" dirty="0"/>
              <a:t>名の　児童生徒が　自殺で亡くなりました。</a:t>
            </a:r>
            <a:endParaRPr kumimoji="1" lang="en-US" altLang="ja-JP" dirty="0"/>
          </a:p>
          <a:p>
            <a:endParaRPr kumimoji="1" lang="en-US" altLang="ja-JP" dirty="0"/>
          </a:p>
          <a:p>
            <a:r>
              <a:rPr kumimoji="1" lang="ja-JP" altLang="en-US" dirty="0"/>
              <a:t>日本の子供たちは、身体的な健康については　世界でも　トップクラスですが、</a:t>
            </a:r>
            <a:endParaRPr kumimoji="1" lang="en-US" altLang="ja-JP" dirty="0"/>
          </a:p>
          <a:p>
            <a:r>
              <a:rPr kumimoji="1" lang="ja-JP" altLang="en-US" dirty="0"/>
              <a:t>精神的な健康　については　むしろ悪いことが　知られています。</a:t>
            </a:r>
            <a:endParaRPr kumimoji="1" lang="en-US" altLang="ja-JP" dirty="0"/>
          </a:p>
          <a:p>
            <a:r>
              <a:rPr kumimoji="1" lang="en-US" altLang="ja-JP" dirty="0"/>
              <a:t>10</a:t>
            </a:r>
            <a:r>
              <a:rPr kumimoji="1" lang="ja-JP" altLang="en-US" dirty="0"/>
              <a:t>代の子どもの　死因の第一位が　「自殺」という、悲しい状況に　なっています。</a:t>
            </a:r>
          </a:p>
          <a:p>
            <a:endParaRPr kumimoji="1" lang="en-US" altLang="ja-JP" dirty="0"/>
          </a:p>
          <a:p>
            <a:endParaRPr kumimoji="1" lang="en-US" altLang="ja-JP" dirty="0"/>
          </a:p>
          <a:p>
            <a:r>
              <a:rPr kumimoji="1" lang="ja-JP" altLang="en-US" dirty="0"/>
              <a:t>小中高校生での自殺者数をみてみると、</a:t>
            </a:r>
            <a:endParaRPr kumimoji="1" lang="en-US" altLang="ja-JP" dirty="0"/>
          </a:p>
          <a:p>
            <a:r>
              <a:rPr kumimoji="1" lang="ja-JP" altLang="en-US" dirty="0"/>
              <a:t>小学生でも、昨年は</a:t>
            </a:r>
            <a:r>
              <a:rPr kumimoji="1" lang="en-US" altLang="ja-JP" dirty="0"/>
              <a:t>13</a:t>
            </a:r>
            <a:r>
              <a:rPr kumimoji="1" lang="ja-JP" altLang="en-US" dirty="0"/>
              <a:t>人、一昨年は</a:t>
            </a:r>
            <a:r>
              <a:rPr kumimoji="1" lang="en-US" altLang="ja-JP" dirty="0"/>
              <a:t>17</a:t>
            </a:r>
            <a:r>
              <a:rPr kumimoji="1" lang="ja-JP" altLang="en-US" dirty="0"/>
              <a:t>人の自殺者がでており、</a:t>
            </a:r>
            <a:endParaRPr kumimoji="1" lang="en-US" altLang="ja-JP" dirty="0"/>
          </a:p>
          <a:p>
            <a:r>
              <a:rPr kumimoji="1" lang="ja-JP" altLang="en-US" dirty="0"/>
              <a:t>毎年</a:t>
            </a:r>
            <a:r>
              <a:rPr kumimoji="1" lang="en-US" altLang="ja-JP" dirty="0"/>
              <a:t>15</a:t>
            </a:r>
            <a:r>
              <a:rPr kumimoji="1" lang="ja-JP" altLang="en-US" dirty="0"/>
              <a:t>人前後の自殺者数がでていることがわかります。</a:t>
            </a:r>
          </a:p>
          <a:p>
            <a:endParaRPr kumimoji="1" lang="en-US" altLang="ja-JP" dirty="0"/>
          </a:p>
          <a:p>
            <a:r>
              <a:rPr kumimoji="1" lang="en-US" altLang="ja-JP" dirty="0"/>
              <a:t>2013</a:t>
            </a:r>
            <a:r>
              <a:rPr kumimoji="1" lang="ja-JP" altLang="en-US" dirty="0"/>
              <a:t>年のときは</a:t>
            </a:r>
            <a:endParaRPr kumimoji="1" lang="en-US" altLang="ja-JP" dirty="0"/>
          </a:p>
          <a:p>
            <a:r>
              <a:rPr kumimoji="1" lang="ja-JP" altLang="en-US" dirty="0"/>
              <a:t>高校生２１４名、中学生</a:t>
            </a:r>
            <a:r>
              <a:rPr kumimoji="1" lang="en-US" altLang="ja-JP" dirty="0"/>
              <a:t>98</a:t>
            </a:r>
            <a:r>
              <a:rPr kumimoji="1" lang="ja-JP" altLang="en-US" dirty="0"/>
              <a:t>名、小学生８名</a:t>
            </a:r>
            <a:endParaRPr kumimoji="1" lang="en-US" altLang="ja-JP" dirty="0"/>
          </a:p>
          <a:p>
            <a:r>
              <a:rPr kumimoji="1" lang="ja-JP" altLang="en-US" dirty="0"/>
              <a:t>昨年は</a:t>
            </a:r>
            <a:endParaRPr kumimoji="1" lang="en-US" altLang="ja-JP" dirty="0"/>
          </a:p>
          <a:p>
            <a:r>
              <a:rPr kumimoji="1" lang="ja-JP" altLang="en-US" dirty="0"/>
              <a:t>高校生</a:t>
            </a:r>
            <a:r>
              <a:rPr kumimoji="1" lang="en-US" altLang="ja-JP" dirty="0"/>
              <a:t>34</a:t>
            </a:r>
            <a:r>
              <a:rPr kumimoji="1" lang="ja-JP" altLang="en-US" dirty="0"/>
              <a:t>７名、中学生</a:t>
            </a:r>
            <a:r>
              <a:rPr kumimoji="1" lang="en-US" altLang="ja-JP" dirty="0"/>
              <a:t>153</a:t>
            </a:r>
            <a:r>
              <a:rPr kumimoji="1" lang="ja-JP" altLang="en-US" dirty="0"/>
              <a:t>名、小学生１３名</a:t>
            </a:r>
            <a:endParaRPr kumimoji="1" lang="en-US" altLang="ja-JP" dirty="0"/>
          </a:p>
        </p:txBody>
      </p:sp>
    </p:spTree>
    <p:extLst>
      <p:ext uri="{BB962C8B-B14F-4D97-AF65-F5344CB8AC3E}">
        <p14:creationId xmlns:p14="http://schemas.microsoft.com/office/powerpoint/2010/main" val="353455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平均して</a:t>
            </a:r>
            <a:endParaRPr kumimoji="1" lang="en-US" altLang="ja-JP" dirty="0"/>
          </a:p>
          <a:p>
            <a:r>
              <a:rPr kumimoji="1" lang="ja-JP" altLang="en-US" dirty="0"/>
              <a:t>高校生だと１日に１人の高校生</a:t>
            </a:r>
            <a:endParaRPr kumimoji="1" lang="en-US" altLang="ja-JP" dirty="0"/>
          </a:p>
          <a:p>
            <a:r>
              <a:rPr kumimoji="1" lang="ja-JP" altLang="en-US" dirty="0"/>
              <a:t>中学生だと平均して２日に１人、</a:t>
            </a:r>
            <a:endParaRPr kumimoji="1" lang="en-US" altLang="ja-JP" dirty="0"/>
          </a:p>
          <a:p>
            <a:r>
              <a:rPr kumimoji="1" lang="ja-JP" altLang="en-US" dirty="0"/>
              <a:t>小学生でも月１人以上</a:t>
            </a:r>
            <a:endParaRPr kumimoji="1" lang="en-US" altLang="ja-JP" dirty="0"/>
          </a:p>
          <a:p>
            <a:pPr defTabSz="883310">
              <a:defRPr/>
            </a:pPr>
            <a:r>
              <a:rPr kumimoji="1" lang="ja-JP" altLang="en-US" dirty="0"/>
              <a:t>が自殺していることになります。</a:t>
            </a:r>
            <a:endParaRPr kumimoji="1" lang="en-US" altLang="ja-JP" dirty="0"/>
          </a:p>
          <a:p>
            <a:endParaRPr kumimoji="1" lang="ja-JP" altLang="en-US" dirty="0"/>
          </a:p>
        </p:txBody>
      </p:sp>
    </p:spTree>
    <p:extLst>
      <p:ext uri="{BB962C8B-B14F-4D97-AF65-F5344CB8AC3E}">
        <p14:creationId xmlns:p14="http://schemas.microsoft.com/office/powerpoint/2010/main" val="253072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479B-1CB0-1D80-B258-FD87F60417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6B8241-C9ED-2546-50D6-565B1ACB5A4F}"/>
              </a:ext>
            </a:extLst>
          </p:cNvPr>
          <p:cNvSpPr>
            <a:spLocks noGrp="1" noRot="1" noChangeAspect="1"/>
          </p:cNvSpPr>
          <p:nvPr>
            <p:ph type="sldImg"/>
          </p:nvPr>
        </p:nvSpPr>
        <p:spPr>
          <a:xfrm>
            <a:off x="1406525" y="639763"/>
            <a:ext cx="4289425" cy="3216275"/>
          </a:xfrm>
        </p:spPr>
      </p:sp>
      <p:sp>
        <p:nvSpPr>
          <p:cNvPr id="3" name="ノート プレースホルダー 2">
            <a:extLst>
              <a:ext uri="{FF2B5EF4-FFF2-40B4-BE49-F238E27FC236}">
                <a16:creationId xmlns:a16="http://schemas.microsoft.com/office/drawing/2014/main" id="{CEF6B19E-568B-7F4F-A51E-6E131314D764}"/>
              </a:ext>
            </a:extLst>
          </p:cNvPr>
          <p:cNvSpPr>
            <a:spLocks noGrp="1"/>
          </p:cNvSpPr>
          <p:nvPr>
            <p:ph type="body" idx="1"/>
          </p:nvPr>
        </p:nvSpPr>
        <p:spPr/>
        <p:txBody>
          <a:bodyPr/>
          <a:lstStyle/>
          <a:p>
            <a:r>
              <a:rPr kumimoji="1" lang="ja-JP" altLang="en-US" dirty="0"/>
              <a:t>「厚生労働省　自殺の統計」より作成</a:t>
            </a:r>
            <a:endParaRPr kumimoji="1" lang="en-US" altLang="ja-JP" dirty="0"/>
          </a:p>
          <a:p>
            <a:endParaRPr kumimoji="1" lang="en-US" altLang="ja-JP" dirty="0"/>
          </a:p>
          <a:p>
            <a:r>
              <a:rPr kumimoji="1" lang="ja-JP" altLang="en-US" dirty="0"/>
              <a:t>このグラフは、各年に　自殺で　亡くなった　児童生徒、小学生から高校生までの　人数を　表したものです。</a:t>
            </a:r>
            <a:endParaRPr kumimoji="1" lang="en-US" altLang="ja-JP" dirty="0"/>
          </a:p>
          <a:p>
            <a:r>
              <a:rPr kumimoji="1" lang="ja-JP" altLang="en-US" dirty="0"/>
              <a:t>新型コロナウイルス流行が起きた　</a:t>
            </a:r>
            <a:r>
              <a:rPr kumimoji="1" lang="en-US" altLang="ja-JP" dirty="0"/>
              <a:t>2020</a:t>
            </a:r>
            <a:r>
              <a:rPr kumimoji="1" lang="ja-JP" altLang="en-US" dirty="0"/>
              <a:t>年よりも前から、増加傾向にあり、</a:t>
            </a:r>
            <a:endParaRPr kumimoji="1" lang="en-US" altLang="ja-JP" dirty="0"/>
          </a:p>
          <a:p>
            <a:r>
              <a:rPr kumimoji="1" lang="en-US" altLang="ja-JP" dirty="0"/>
              <a:t>2020</a:t>
            </a:r>
            <a:r>
              <a:rPr kumimoji="1" lang="ja-JP" altLang="en-US" dirty="0"/>
              <a:t>年に大きく増加、</a:t>
            </a:r>
            <a:r>
              <a:rPr kumimoji="1" lang="en-US" altLang="ja-JP" dirty="0"/>
              <a:t>2021</a:t>
            </a:r>
            <a:r>
              <a:rPr kumimoji="1" lang="ja-JP" altLang="en-US" dirty="0"/>
              <a:t>年も高どまりし、</a:t>
            </a:r>
            <a:r>
              <a:rPr kumimoji="1" lang="en-US" altLang="ja-JP" dirty="0"/>
              <a:t>2022</a:t>
            </a:r>
            <a:r>
              <a:rPr kumimoji="1" lang="ja-JP" altLang="en-US" dirty="0"/>
              <a:t>年には、過去最高の　</a:t>
            </a:r>
            <a:r>
              <a:rPr kumimoji="1" lang="en-US" altLang="ja-JP" dirty="0"/>
              <a:t>514</a:t>
            </a:r>
            <a:r>
              <a:rPr kumimoji="1" lang="ja-JP" altLang="en-US" dirty="0"/>
              <a:t>名の　</a:t>
            </a:r>
            <a:r>
              <a:rPr kumimoji="1" lang="en-US" altLang="ja-JP" dirty="0"/>
              <a:t>2023</a:t>
            </a:r>
            <a:r>
              <a:rPr kumimoji="1" lang="ja-JP" altLang="en-US" dirty="0"/>
              <a:t>年には、</a:t>
            </a:r>
            <a:r>
              <a:rPr kumimoji="1" lang="en-US" altLang="ja-JP" dirty="0"/>
              <a:t>513</a:t>
            </a:r>
            <a:r>
              <a:rPr kumimoji="1" lang="ja-JP" altLang="en-US" dirty="0"/>
              <a:t>名の　児童生徒が　自殺で亡くなりました。</a:t>
            </a:r>
            <a:endParaRPr kumimoji="1" lang="en-US" altLang="ja-JP" dirty="0"/>
          </a:p>
          <a:p>
            <a:endParaRPr kumimoji="1" lang="en-US" altLang="ja-JP" dirty="0"/>
          </a:p>
          <a:p>
            <a:r>
              <a:rPr kumimoji="1" lang="ja-JP" altLang="en-US" dirty="0"/>
              <a:t>日本の子供たちは、身体的な健康については　世界でも　トップクラスですが、</a:t>
            </a:r>
            <a:endParaRPr kumimoji="1" lang="en-US" altLang="ja-JP" dirty="0"/>
          </a:p>
          <a:p>
            <a:r>
              <a:rPr kumimoji="1" lang="ja-JP" altLang="en-US" dirty="0"/>
              <a:t>精神的な健康　については　むしろ悪いことが　知られています。</a:t>
            </a:r>
            <a:endParaRPr kumimoji="1" lang="en-US" altLang="ja-JP" dirty="0"/>
          </a:p>
          <a:p>
            <a:r>
              <a:rPr kumimoji="1" lang="en-US" altLang="ja-JP" dirty="0"/>
              <a:t>10</a:t>
            </a:r>
            <a:r>
              <a:rPr kumimoji="1" lang="ja-JP" altLang="en-US" dirty="0"/>
              <a:t>代の子どもの　死因の第一位が　「自殺」という、悲しい状況に　なっています。</a:t>
            </a:r>
          </a:p>
          <a:p>
            <a:endParaRPr kumimoji="1" lang="en-US" altLang="ja-JP" dirty="0"/>
          </a:p>
          <a:p>
            <a:endParaRPr kumimoji="1" lang="en-US" altLang="ja-JP" dirty="0"/>
          </a:p>
          <a:p>
            <a:r>
              <a:rPr kumimoji="1" lang="ja-JP" altLang="en-US" dirty="0"/>
              <a:t>小中高校生での自殺者数をみてみると、</a:t>
            </a:r>
            <a:endParaRPr kumimoji="1" lang="en-US" altLang="ja-JP" dirty="0"/>
          </a:p>
          <a:p>
            <a:r>
              <a:rPr kumimoji="1" lang="ja-JP" altLang="en-US" dirty="0"/>
              <a:t>小学生でも、昨年は</a:t>
            </a:r>
            <a:r>
              <a:rPr kumimoji="1" lang="en-US" altLang="ja-JP" dirty="0"/>
              <a:t>13</a:t>
            </a:r>
            <a:r>
              <a:rPr kumimoji="1" lang="ja-JP" altLang="en-US" dirty="0"/>
              <a:t>人、一昨年は</a:t>
            </a:r>
            <a:r>
              <a:rPr kumimoji="1" lang="en-US" altLang="ja-JP" dirty="0"/>
              <a:t>17</a:t>
            </a:r>
            <a:r>
              <a:rPr kumimoji="1" lang="ja-JP" altLang="en-US" dirty="0"/>
              <a:t>人の自殺者がでており、</a:t>
            </a:r>
            <a:endParaRPr kumimoji="1" lang="en-US" altLang="ja-JP" dirty="0"/>
          </a:p>
          <a:p>
            <a:r>
              <a:rPr kumimoji="1" lang="ja-JP" altLang="en-US" dirty="0"/>
              <a:t>毎年</a:t>
            </a:r>
            <a:r>
              <a:rPr kumimoji="1" lang="en-US" altLang="ja-JP" dirty="0"/>
              <a:t>15</a:t>
            </a:r>
            <a:r>
              <a:rPr kumimoji="1" lang="ja-JP" altLang="en-US" dirty="0"/>
              <a:t>人前後の自殺者数がでていることがわかります。</a:t>
            </a:r>
          </a:p>
          <a:p>
            <a:endParaRPr kumimoji="1" lang="en-US" altLang="ja-JP" dirty="0"/>
          </a:p>
          <a:p>
            <a:r>
              <a:rPr kumimoji="1" lang="en-US" altLang="ja-JP" dirty="0"/>
              <a:t>2013</a:t>
            </a:r>
            <a:r>
              <a:rPr kumimoji="1" lang="ja-JP" altLang="en-US" dirty="0"/>
              <a:t>年のときは</a:t>
            </a:r>
            <a:endParaRPr kumimoji="1" lang="en-US" altLang="ja-JP" dirty="0"/>
          </a:p>
          <a:p>
            <a:r>
              <a:rPr kumimoji="1" lang="ja-JP" altLang="en-US" dirty="0"/>
              <a:t>高校生２１４名、中学生</a:t>
            </a:r>
            <a:r>
              <a:rPr kumimoji="1" lang="en-US" altLang="ja-JP" dirty="0"/>
              <a:t>98</a:t>
            </a:r>
            <a:r>
              <a:rPr kumimoji="1" lang="ja-JP" altLang="en-US" dirty="0"/>
              <a:t>名、小学生８名</a:t>
            </a:r>
            <a:endParaRPr kumimoji="1" lang="en-US" altLang="ja-JP" dirty="0"/>
          </a:p>
          <a:p>
            <a:r>
              <a:rPr kumimoji="1" lang="ja-JP" altLang="en-US" dirty="0"/>
              <a:t>昨年は</a:t>
            </a:r>
            <a:endParaRPr kumimoji="1" lang="en-US" altLang="ja-JP" dirty="0"/>
          </a:p>
          <a:p>
            <a:r>
              <a:rPr kumimoji="1" lang="ja-JP" altLang="en-US" dirty="0"/>
              <a:t>高校生</a:t>
            </a:r>
            <a:r>
              <a:rPr kumimoji="1" lang="en-US" altLang="ja-JP" dirty="0"/>
              <a:t>34</a:t>
            </a:r>
            <a:r>
              <a:rPr kumimoji="1" lang="ja-JP" altLang="en-US" dirty="0"/>
              <a:t>７名、中学生</a:t>
            </a:r>
            <a:r>
              <a:rPr kumimoji="1" lang="en-US" altLang="ja-JP" dirty="0"/>
              <a:t>153</a:t>
            </a:r>
            <a:r>
              <a:rPr kumimoji="1" lang="ja-JP" altLang="en-US" dirty="0"/>
              <a:t>名、小学生１３名</a:t>
            </a:r>
            <a:endParaRPr kumimoji="1" lang="en-US" altLang="ja-JP" dirty="0"/>
          </a:p>
        </p:txBody>
      </p:sp>
    </p:spTree>
    <p:extLst>
      <p:ext uri="{BB962C8B-B14F-4D97-AF65-F5344CB8AC3E}">
        <p14:creationId xmlns:p14="http://schemas.microsoft.com/office/powerpoint/2010/main" val="438470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そして、１人の自殺者の　背後には、もっと多くの　自殺未遂者や、誰にも相談できずに苦しんでいる人が　いることが知られています。</a:t>
            </a:r>
            <a:endParaRPr kumimoji="1" lang="en-US" altLang="ja-JP" dirty="0"/>
          </a:p>
          <a:p>
            <a:endParaRPr kumimoji="1" lang="en-US" altLang="ja-JP" dirty="0"/>
          </a:p>
        </p:txBody>
      </p:sp>
    </p:spTree>
    <p:extLst>
      <p:ext uri="{BB962C8B-B14F-4D97-AF65-F5344CB8AC3E}">
        <p14:creationId xmlns:p14="http://schemas.microsoft.com/office/powerpoint/2010/main" val="353517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こちらは、救急搬送人員データから　</a:t>
            </a:r>
            <a:r>
              <a:rPr kumimoji="1" lang="en-US" altLang="ja-JP" dirty="0"/>
              <a:t>『</a:t>
            </a:r>
            <a:r>
              <a:rPr kumimoji="1" lang="ja-JP" altLang="en-US" dirty="0"/>
              <a:t>自尊行為による搬送事案の推移</a:t>
            </a:r>
            <a:r>
              <a:rPr kumimoji="1" lang="en-US" altLang="ja-JP" dirty="0"/>
              <a:t>』</a:t>
            </a:r>
            <a:r>
              <a:rPr kumimoji="1" lang="ja-JP" altLang="en-US" dirty="0"/>
              <a:t>をあらわしたグラフです。</a:t>
            </a:r>
            <a:endParaRPr kumimoji="1" lang="en-US" altLang="ja-JP" dirty="0"/>
          </a:p>
          <a:p>
            <a:r>
              <a:rPr kumimoji="1" lang="ja-JP" altLang="en-US" dirty="0"/>
              <a:t>このデータからも、ここ数年での増加を確認することが出来ます。</a:t>
            </a:r>
          </a:p>
        </p:txBody>
      </p:sp>
      <p:sp>
        <p:nvSpPr>
          <p:cNvPr id="4" name="スライド番号プレースホルダー 3"/>
          <p:cNvSpPr>
            <a:spLocks noGrp="1"/>
          </p:cNvSpPr>
          <p:nvPr>
            <p:ph type="sldNum" sz="quarter" idx="5"/>
          </p:nvPr>
        </p:nvSpPr>
        <p:spPr/>
        <p:txBody>
          <a:bodyPr/>
          <a:lstStyle/>
          <a:p>
            <a:fld id="{5956B0C1-2C1D-4B9E-A829-A8B0C45D2256}" type="slidenum">
              <a:rPr kumimoji="1" lang="ja-JP" altLang="en-US" smtClean="0"/>
              <a:t>7</a:t>
            </a:fld>
            <a:endParaRPr kumimoji="1" lang="ja-JP" altLang="en-US"/>
          </a:p>
        </p:txBody>
      </p:sp>
    </p:spTree>
    <p:extLst>
      <p:ext uri="{BB962C8B-B14F-4D97-AF65-F5344CB8AC3E}">
        <p14:creationId xmlns:p14="http://schemas.microsoft.com/office/powerpoint/2010/main" val="1087022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本日の研修でも自傷について扱いますが、</a:t>
            </a:r>
            <a:endParaRPr kumimoji="1" lang="en-US" altLang="ja-JP" dirty="0"/>
          </a:p>
          <a:p>
            <a:r>
              <a:rPr kumimoji="1" lang="ja-JP" altLang="en-US" dirty="0"/>
              <a:t>子どもの中には、死ぬことを意図していなくとも、とても苦しくて、生きていくために自傷行為をする子もいます。</a:t>
            </a:r>
            <a:endParaRPr kumimoji="1" lang="en-US" altLang="ja-JP" dirty="0"/>
          </a:p>
          <a:p>
            <a:r>
              <a:rPr kumimoji="1" lang="ja-JP" altLang="en-US" dirty="0"/>
              <a:t>コロナ禍で行われた全国調査では、</a:t>
            </a:r>
            <a:endParaRPr kumimoji="1" lang="en-US" altLang="ja-JP" dirty="0"/>
          </a:p>
          <a:p>
            <a:r>
              <a:rPr kumimoji="1" lang="ja-JP" altLang="en-US" dirty="0"/>
              <a:t>小学５，６年生の</a:t>
            </a:r>
            <a:r>
              <a:rPr kumimoji="1" lang="en-US" altLang="ja-JP" dirty="0"/>
              <a:t>16</a:t>
            </a:r>
            <a:r>
              <a:rPr kumimoji="1" lang="ja-JP" altLang="en-US" dirty="0"/>
              <a:t>％、中学生の</a:t>
            </a:r>
            <a:r>
              <a:rPr kumimoji="1" lang="en-US" altLang="ja-JP" dirty="0"/>
              <a:t>13</a:t>
            </a:r>
            <a:r>
              <a:rPr kumimoji="1" lang="ja-JP" altLang="en-US" dirty="0"/>
              <a:t>％が直近１週間以内に自傷を行ったこと、</a:t>
            </a:r>
            <a:endParaRPr kumimoji="1" lang="en-US" altLang="ja-JP" dirty="0"/>
          </a:p>
          <a:p>
            <a:r>
              <a:rPr kumimoji="1" lang="ja-JP" altLang="en-US" dirty="0"/>
              <a:t>さらに数％は毎日自傷を行っていることがわかりました。</a:t>
            </a:r>
            <a:endParaRPr kumimoji="1" lang="en-US" altLang="ja-JP" dirty="0"/>
          </a:p>
          <a:p>
            <a:r>
              <a:rPr kumimoji="1" lang="ja-JP" altLang="en-US" dirty="0"/>
              <a:t>「死にたいと考えたことがある小学生」も、同様に、</a:t>
            </a:r>
            <a:r>
              <a:rPr kumimoji="1" lang="en-US" altLang="ja-JP" dirty="0"/>
              <a:t>15</a:t>
            </a:r>
            <a:r>
              <a:rPr kumimoji="1" lang="ja-JP" altLang="en-US" dirty="0"/>
              <a:t>％前後いました。</a:t>
            </a:r>
            <a:endParaRPr kumimoji="1" lang="en-US" altLang="ja-JP" dirty="0"/>
          </a:p>
          <a:p>
            <a:endParaRPr kumimoji="1" lang="en-US" altLang="ja-JP" dirty="0"/>
          </a:p>
          <a:p>
            <a:r>
              <a:rPr kumimoji="1" lang="ja-JP" altLang="en-US" dirty="0"/>
              <a:t>中学生では、</a:t>
            </a:r>
            <a:endParaRPr kumimoji="1" lang="en-US" altLang="ja-JP" dirty="0"/>
          </a:p>
          <a:p>
            <a:r>
              <a:rPr kumimoji="1" lang="ja-JP" altLang="en-US" dirty="0"/>
              <a:t>・死にたい　と思ったことのある生徒が　</a:t>
            </a:r>
            <a:r>
              <a:rPr kumimoji="1" lang="en-US" altLang="ja-JP" dirty="0"/>
              <a:t>20.8%</a:t>
            </a:r>
          </a:p>
          <a:p>
            <a:r>
              <a:rPr kumimoji="1" lang="ja-JP" altLang="en-US" dirty="0"/>
              <a:t>・実際に　自殺を準備・計画した経験　のある生徒が</a:t>
            </a:r>
            <a:r>
              <a:rPr kumimoji="1" lang="en-US" altLang="ja-JP" dirty="0"/>
              <a:t>5.5%</a:t>
            </a:r>
          </a:p>
          <a:p>
            <a:r>
              <a:rPr kumimoji="1" lang="ja-JP" altLang="en-US" dirty="0"/>
              <a:t>いたことが報告されています。</a:t>
            </a:r>
            <a:endParaRPr kumimoji="1" lang="en-US" altLang="ja-JP" dirty="0"/>
          </a:p>
          <a:p>
            <a:r>
              <a:rPr kumimoji="1" lang="ja-JP" altLang="en-US" dirty="0"/>
              <a:t>中学生が　こうした状況ですから、高校生になると　その割合は　さらに多いことが　推測されます。</a:t>
            </a:r>
            <a:endParaRPr kumimoji="1" lang="en-US" altLang="ja-JP" dirty="0"/>
          </a:p>
          <a:p>
            <a:pPr defTabSz="883310">
              <a:defRPr/>
            </a:pPr>
            <a:endParaRPr kumimoji="1" lang="en-US" altLang="ja-JP" dirty="0"/>
          </a:p>
          <a:p>
            <a:pPr defTabSz="883310">
              <a:defRPr/>
            </a:pPr>
            <a:r>
              <a:rPr kumimoji="1" lang="ja-JP" altLang="en-US" dirty="0"/>
              <a:t>「自傷はかまってちゃんなだけだから大丈夫」</a:t>
            </a:r>
            <a:endParaRPr kumimoji="1" lang="en-US" altLang="ja-JP" dirty="0"/>
          </a:p>
          <a:p>
            <a:pPr defTabSz="883310">
              <a:defRPr/>
            </a:pPr>
            <a:r>
              <a:rPr kumimoji="1" lang="ja-JP" altLang="en-US" dirty="0"/>
              <a:t>という言葉を、今でも耳にしますが、</a:t>
            </a:r>
            <a:endParaRPr kumimoji="1" lang="en-US" altLang="ja-JP" dirty="0"/>
          </a:p>
          <a:p>
            <a:pPr defTabSz="883310">
              <a:defRPr/>
            </a:pPr>
            <a:r>
              <a:rPr kumimoji="1" lang="ja-JP" altLang="en-US" dirty="0"/>
              <a:t>自傷経験のあるこどもは、自殺のリスクが</a:t>
            </a:r>
            <a:r>
              <a:rPr kumimoji="1" lang="en-US" altLang="ja-JP" dirty="0"/>
              <a:t>50</a:t>
            </a:r>
            <a:r>
              <a:rPr kumimoji="1" lang="ja-JP" altLang="en-US" dirty="0"/>
              <a:t>倍から数</a:t>
            </a:r>
            <a:r>
              <a:rPr kumimoji="1" lang="en-US" altLang="ja-JP" dirty="0"/>
              <a:t>100</a:t>
            </a:r>
            <a:r>
              <a:rPr kumimoji="1" lang="ja-JP" altLang="en-US" dirty="0"/>
              <a:t>倍ともいわれ、</a:t>
            </a:r>
            <a:endParaRPr kumimoji="1" lang="en-US" altLang="ja-JP" dirty="0"/>
          </a:p>
          <a:p>
            <a:pPr defTabSz="883310">
              <a:defRPr/>
            </a:pPr>
            <a:r>
              <a:rPr kumimoji="1" lang="ja-JP" altLang="en-US" dirty="0"/>
              <a:t>自傷行為のあったこどもの約２割が、その後自殺未遂をしたという報告もあります。</a:t>
            </a:r>
            <a:endParaRPr kumimoji="1" lang="en-US" altLang="ja-JP" dirty="0"/>
          </a:p>
          <a:p>
            <a:r>
              <a:rPr kumimoji="1" lang="ja-JP" altLang="en-US" dirty="0"/>
              <a:t>「まだ小学生・中学生だし自殺は関係ない」とはいえない現状があります。</a:t>
            </a:r>
            <a:endParaRPr kumimoji="1" lang="en-US" altLang="ja-JP" dirty="0"/>
          </a:p>
          <a:p>
            <a:endParaRPr kumimoji="1" lang="ja-JP" altLang="en-US" dirty="0"/>
          </a:p>
        </p:txBody>
      </p:sp>
    </p:spTree>
    <p:extLst>
      <p:ext uri="{BB962C8B-B14F-4D97-AF65-F5344CB8AC3E}">
        <p14:creationId xmlns:p14="http://schemas.microsoft.com/office/powerpoint/2010/main" val="167144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2630"/>
            <a:ext cx="8229600" cy="634082"/>
          </a:xfrm>
        </p:spPr>
        <p:txBody>
          <a:bodyPr anchor="ctr" anchorCtr="0">
            <a:noAutofit/>
          </a:bodyPr>
          <a:lstStyle>
            <a:lvl1pPr algn="l">
              <a:defRPr sz="2700">
                <a:solidFill>
                  <a:schemeClr val="tx1">
                    <a:lumMod val="75000"/>
                    <a:lumOff val="25000"/>
                  </a:schemeClr>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80730"/>
            <a:ext cx="8229600" cy="5145441"/>
          </a:xfrm>
        </p:spPr>
        <p:txBody>
          <a:bodyPr>
            <a:noAutofit/>
          </a:bodyPr>
          <a:lstStyle>
            <a:lvl1pPr>
              <a:lnSpc>
                <a:spcPct val="110000"/>
              </a:lnSpc>
              <a:defRPr sz="2400"/>
            </a:lvl1pPr>
            <a:lvl2pPr>
              <a:lnSpc>
                <a:spcPct val="110000"/>
              </a:lnSpc>
              <a:defRPr sz="2100"/>
            </a:lvl2pPr>
            <a:lvl3pPr>
              <a:lnSpc>
                <a:spcPct val="110000"/>
              </a:lnSpc>
              <a:defRPr sz="2100"/>
            </a:lvl3pPr>
            <a:lvl4pPr>
              <a:lnSpc>
                <a:spcPct val="110000"/>
              </a:lnSpc>
              <a:defRPr sz="2100"/>
            </a:lvl4pPr>
            <a:lvl5pPr>
              <a:lnSpc>
                <a:spcPct val="110000"/>
              </a:lnSpc>
              <a:defRPr sz="21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スライド番号プレースホルダー 10">
            <a:extLst>
              <a:ext uri="{FF2B5EF4-FFF2-40B4-BE49-F238E27FC236}">
                <a16:creationId xmlns:a16="http://schemas.microsoft.com/office/drawing/2014/main" id="{6C0A5A9F-3142-7982-C8C9-A5D7399B53A8}"/>
              </a:ext>
            </a:extLst>
          </p:cNvPr>
          <p:cNvSpPr>
            <a:spLocks noGrp="1"/>
          </p:cNvSpPr>
          <p:nvPr>
            <p:ph type="sldNum" sz="quarter" idx="12"/>
          </p:nvPr>
        </p:nvSpPr>
        <p:spPr>
          <a:xfrm>
            <a:off x="6974904" y="6453337"/>
            <a:ext cx="2133600" cy="365125"/>
          </a:xfrm>
          <a:prstGeom prst="rect">
            <a:avLst/>
          </a:prstGeo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900"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4" name="直線コネクタ 3">
            <a:extLst>
              <a:ext uri="{FF2B5EF4-FFF2-40B4-BE49-F238E27FC236}">
                <a16:creationId xmlns:a16="http://schemas.microsoft.com/office/drawing/2014/main" id="{EA76DB85-D0BD-16C3-05AB-8C43CAA0CB58}"/>
              </a:ext>
            </a:extLst>
          </p:cNvPr>
          <p:cNvCxnSpPr>
            <a:cxnSpLocks/>
          </p:cNvCxnSpPr>
          <p:nvPr userDrawn="1"/>
        </p:nvCxnSpPr>
        <p:spPr>
          <a:xfrm>
            <a:off x="6922" y="823530"/>
            <a:ext cx="8640000" cy="0"/>
          </a:xfrm>
          <a:prstGeom prst="line">
            <a:avLst/>
          </a:prstGeom>
          <a:ln w="28575">
            <a:solidFill>
              <a:srgbClr val="D1ED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917041"/>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2020/11</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7C21E64-8481-41E9-8D52-8F84C20010B7}" type="slidenum">
              <a:rPr kumimoji="1" lang="ja-JP" altLang="en-US" smtClean="0"/>
              <a:t>‹#›</a:t>
            </a:fld>
            <a:endParaRPr kumimoji="1" lang="ja-JP" altLang="en-US"/>
          </a:p>
        </p:txBody>
      </p:sp>
    </p:spTree>
    <p:extLst>
      <p:ext uri="{BB962C8B-B14F-4D97-AF65-F5344CB8AC3E}">
        <p14:creationId xmlns:p14="http://schemas.microsoft.com/office/powerpoint/2010/main" val="356487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31" indent="0" algn="ctr">
              <a:buNone/>
              <a:defRPr>
                <a:solidFill>
                  <a:schemeClr val="tx1">
                    <a:tint val="75000"/>
                  </a:schemeClr>
                </a:solidFill>
              </a:defRPr>
            </a:lvl2pPr>
            <a:lvl3pPr marL="844061" indent="0" algn="ctr">
              <a:buNone/>
              <a:defRPr>
                <a:solidFill>
                  <a:schemeClr val="tx1">
                    <a:tint val="75000"/>
                  </a:schemeClr>
                </a:solidFill>
              </a:defRPr>
            </a:lvl3pPr>
            <a:lvl4pPr marL="1266093" indent="0" algn="ctr">
              <a:buNone/>
              <a:defRPr>
                <a:solidFill>
                  <a:schemeClr val="tx1">
                    <a:tint val="75000"/>
                  </a:schemeClr>
                </a:solidFill>
              </a:defRPr>
            </a:lvl4pPr>
            <a:lvl5pPr marL="1688123" indent="0" algn="ctr">
              <a:buNone/>
              <a:defRPr>
                <a:solidFill>
                  <a:schemeClr val="tx1">
                    <a:tint val="75000"/>
                  </a:schemeClr>
                </a:solidFill>
              </a:defRPr>
            </a:lvl5pPr>
            <a:lvl6pPr marL="2110154" indent="0" algn="ctr">
              <a:buNone/>
              <a:defRPr>
                <a:solidFill>
                  <a:schemeClr val="tx1">
                    <a:tint val="75000"/>
                  </a:schemeClr>
                </a:solidFill>
              </a:defRPr>
            </a:lvl6pPr>
            <a:lvl7pPr marL="2532184" indent="0" algn="ctr">
              <a:buNone/>
              <a:defRPr>
                <a:solidFill>
                  <a:schemeClr val="tx1">
                    <a:tint val="75000"/>
                  </a:schemeClr>
                </a:solidFill>
              </a:defRPr>
            </a:lvl7pPr>
            <a:lvl8pPr marL="2954215" indent="0" algn="ctr">
              <a:buNone/>
              <a:defRPr>
                <a:solidFill>
                  <a:schemeClr val="tx1">
                    <a:tint val="75000"/>
                  </a:schemeClr>
                </a:solidFill>
              </a:defRPr>
            </a:lvl8pPr>
            <a:lvl9pPr marL="337624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13CC632-5231-444B-9981-B4056F8A94FB}" type="datetime1">
              <a:rPr kumimoji="1" lang="ja-JP" altLang="en-US" smtClean="0"/>
              <a:t>2025/7/29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41254202"/>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2630"/>
            <a:ext cx="8229600" cy="634082"/>
          </a:xfrm>
        </p:spPr>
        <p:txBody>
          <a:bodyPr anchor="ctr" anchorCtr="0">
            <a:noAutofit/>
          </a:bodyPr>
          <a:lstStyle>
            <a:lvl1pPr algn="l">
              <a:defRPr sz="2700">
                <a:solidFill>
                  <a:schemeClr val="tx1">
                    <a:lumMod val="75000"/>
                    <a:lumOff val="25000"/>
                  </a:schemeClr>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80730"/>
            <a:ext cx="8229600" cy="5145441"/>
          </a:xfrm>
        </p:spPr>
        <p:txBody>
          <a:bodyPr>
            <a:noAutofit/>
          </a:bodyPr>
          <a:lstStyle>
            <a:lvl1pPr>
              <a:lnSpc>
                <a:spcPct val="110000"/>
              </a:lnSpc>
              <a:defRPr sz="2400"/>
            </a:lvl1pPr>
            <a:lvl2pPr>
              <a:lnSpc>
                <a:spcPct val="110000"/>
              </a:lnSpc>
              <a:defRPr sz="2100"/>
            </a:lvl2pPr>
            <a:lvl3pPr>
              <a:lnSpc>
                <a:spcPct val="110000"/>
              </a:lnSpc>
              <a:defRPr sz="2100"/>
            </a:lvl3pPr>
            <a:lvl4pPr>
              <a:lnSpc>
                <a:spcPct val="110000"/>
              </a:lnSpc>
              <a:defRPr sz="2100"/>
            </a:lvl4pPr>
            <a:lvl5pPr>
              <a:lnSpc>
                <a:spcPct val="110000"/>
              </a:lnSpc>
              <a:defRPr sz="21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スライド番号プレースホルダー 10">
            <a:extLst>
              <a:ext uri="{FF2B5EF4-FFF2-40B4-BE49-F238E27FC236}">
                <a16:creationId xmlns:a16="http://schemas.microsoft.com/office/drawing/2014/main" id="{6C0A5A9F-3142-7982-C8C9-A5D7399B53A8}"/>
              </a:ext>
            </a:extLst>
          </p:cNvPr>
          <p:cNvSpPr>
            <a:spLocks noGrp="1"/>
          </p:cNvSpPr>
          <p:nvPr>
            <p:ph type="sldNum" sz="quarter" idx="12"/>
          </p:nvPr>
        </p:nvSpPr>
        <p:spPr>
          <a:xfrm>
            <a:off x="6974904" y="6453337"/>
            <a:ext cx="2133600" cy="365125"/>
          </a:xfrm>
          <a:prstGeom prst="rect">
            <a:avLst/>
          </a:prstGeo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900"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4" name="直線コネクタ 3">
            <a:extLst>
              <a:ext uri="{FF2B5EF4-FFF2-40B4-BE49-F238E27FC236}">
                <a16:creationId xmlns:a16="http://schemas.microsoft.com/office/drawing/2014/main" id="{EA76DB85-D0BD-16C3-05AB-8C43CAA0CB58}"/>
              </a:ext>
            </a:extLst>
          </p:cNvPr>
          <p:cNvCxnSpPr>
            <a:cxnSpLocks/>
          </p:cNvCxnSpPr>
          <p:nvPr userDrawn="1"/>
        </p:nvCxnSpPr>
        <p:spPr>
          <a:xfrm>
            <a:off x="6922" y="823530"/>
            <a:ext cx="8640000" cy="0"/>
          </a:xfrm>
          <a:prstGeom prst="line">
            <a:avLst/>
          </a:prstGeom>
          <a:ln w="28575">
            <a:solidFill>
              <a:srgbClr val="D1ED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818921"/>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②">
    <p:spTree>
      <p:nvGrpSpPr>
        <p:cNvPr id="1" name=""/>
        <p:cNvGrpSpPr/>
        <p:nvPr/>
      </p:nvGrpSpPr>
      <p:grpSpPr>
        <a:xfrm>
          <a:off x="0" y="0"/>
          <a:ext cx="0" cy="0"/>
          <a:chOff x="0" y="0"/>
          <a:chExt cx="0" cy="0"/>
        </a:xfrm>
      </p:grpSpPr>
      <p:sp>
        <p:nvSpPr>
          <p:cNvPr id="13" name="テキスト プレースホルダー 18">
            <a:extLst>
              <a:ext uri="{FF2B5EF4-FFF2-40B4-BE49-F238E27FC236}">
                <a16:creationId xmlns:a16="http://schemas.microsoft.com/office/drawing/2014/main" id="{CC237073-DB9E-B9D0-4447-D20FD7B42149}"/>
              </a:ext>
            </a:extLst>
          </p:cNvPr>
          <p:cNvSpPr>
            <a:spLocks noGrp="1"/>
          </p:cNvSpPr>
          <p:nvPr>
            <p:ph type="body" sz="quarter" idx="11"/>
          </p:nvPr>
        </p:nvSpPr>
        <p:spPr>
          <a:xfrm>
            <a:off x="5220073" y="156220"/>
            <a:ext cx="3463316" cy="496888"/>
          </a:xfrm>
        </p:spPr>
        <p:txBody>
          <a:bodyPr>
            <a:noAutofit/>
          </a:bodyPr>
          <a:lstStyle>
            <a:lvl1pPr marL="0" indent="0" algn="r">
              <a:buNone/>
              <a:defRPr sz="1500">
                <a:solidFill>
                  <a:schemeClr val="tx1">
                    <a:lumMod val="75000"/>
                    <a:lumOff val="25000"/>
                  </a:schemeClr>
                </a:solidFill>
              </a:defRPr>
            </a:lvl1pPr>
            <a:lvl2pPr marL="316523" indent="0">
              <a:buNone/>
              <a:defRPr/>
            </a:lvl2pPr>
          </a:lstStyle>
          <a:p>
            <a:pPr lvl="0"/>
            <a:r>
              <a:rPr kumimoji="1" lang="ja-JP" altLang="en-US" dirty="0"/>
              <a:t>マスター テキストの書式設定</a:t>
            </a:r>
          </a:p>
        </p:txBody>
      </p:sp>
      <p:sp>
        <p:nvSpPr>
          <p:cNvPr id="2" name="Rectangle 5">
            <a:extLst>
              <a:ext uri="{FF2B5EF4-FFF2-40B4-BE49-F238E27FC236}">
                <a16:creationId xmlns:a16="http://schemas.microsoft.com/office/drawing/2014/main" id="{C61787D0-C875-2854-C817-D35532F556E1}"/>
              </a:ext>
            </a:extLst>
          </p:cNvPr>
          <p:cNvSpPr>
            <a:spLocks noChangeArrowheads="1"/>
          </p:cNvSpPr>
          <p:nvPr userDrawn="1"/>
        </p:nvSpPr>
        <p:spPr bwMode="auto">
          <a:xfrm>
            <a:off x="0" y="6540531"/>
            <a:ext cx="9143998" cy="17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33062" rtl="0" eaLnBrk="0" fontAlgn="base" latinLnBrk="0" hangingPunct="0">
              <a:lnSpc>
                <a:spcPct val="100000"/>
              </a:lnSpc>
              <a:spcBef>
                <a:spcPct val="0"/>
              </a:spcBef>
              <a:spcAft>
                <a:spcPct val="0"/>
              </a:spcAft>
              <a:buClrTx/>
              <a:buSzTx/>
              <a:buFontTx/>
              <a:buNone/>
              <a:tabLst/>
              <a:defRPr/>
            </a:pPr>
            <a:r>
              <a:rPr kumimoji="0" lang="en-US" altLang="ja-JP" sz="750" b="0"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©2025 JSCP</a:t>
            </a:r>
            <a:endParaRPr kumimoji="0" lang="ja-JP" altLang="ja-JP" sz="525" b="0"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3" name="図 2">
            <a:extLst>
              <a:ext uri="{FF2B5EF4-FFF2-40B4-BE49-F238E27FC236}">
                <a16:creationId xmlns:a16="http://schemas.microsoft.com/office/drawing/2014/main" id="{D3C72DDB-4BF4-B406-D7D1-2888EF5902F4}"/>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0658" y="156220"/>
            <a:ext cx="3463316" cy="582564"/>
          </a:xfrm>
          <a:prstGeom prst="rect">
            <a:avLst/>
          </a:prstGeom>
        </p:spPr>
      </p:pic>
    </p:spTree>
    <p:extLst>
      <p:ext uri="{BB962C8B-B14F-4D97-AF65-F5344CB8AC3E}">
        <p14:creationId xmlns:p14="http://schemas.microsoft.com/office/powerpoint/2010/main" val="2340089248"/>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46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0A0036-9A5F-47E9-B72A-6D01DA54F8ED}" type="datetime1">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2025/7/29</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2163254993"/>
      </p:ext>
    </p:extLst>
  </p:cSld>
  <p:clrMap bg1="lt1" tx1="dk1" bg2="lt2" tx2="dk2" accent1="accent1" accent2="accent2" accent3="accent3" accent4="accent4" accent5="accent5" accent6="accent6" hlink="hlink" folHlink="folHlink"/>
  <p:sldLayoutIdLst>
    <p:sldLayoutId id="2147483727" r:id="rId1"/>
    <p:sldLayoutId id="2147483733" r:id="rId2"/>
    <p:sldLayoutId id="2147483734" r:id="rId3"/>
  </p:sldLayoutIdLst>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hf hdr="0" ftr="0" dt="0"/>
  <p:txStyles>
    <p:titleStyle>
      <a:lvl1pPr algn="ctr" defTabSz="633046" rtl="0" eaLnBrk="1" latinLnBrk="0" hangingPunct="1">
        <a:spcBef>
          <a:spcPct val="0"/>
        </a:spcBef>
        <a:buNone/>
        <a:defRPr kumimoji="1" sz="30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j-cs"/>
        </a:defRPr>
      </a:lvl1pPr>
    </p:titleStyle>
    <p:bodyStyle>
      <a:lvl1pPr marL="237392" indent="-237392" algn="l" defTabSz="633046"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514351" indent="-197828"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791308"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107831"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424354"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174087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400"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923"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44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3046" rtl="0" eaLnBrk="1" latinLnBrk="0" hangingPunct="1">
        <a:defRPr kumimoji="1" sz="1247" kern="1200">
          <a:solidFill>
            <a:schemeClr val="tx1"/>
          </a:solidFill>
          <a:latin typeface="+mn-lt"/>
          <a:ea typeface="+mn-ea"/>
          <a:cs typeface="+mn-cs"/>
        </a:defRPr>
      </a:lvl1pPr>
      <a:lvl2pPr marL="316523" algn="l" defTabSz="633046" rtl="0" eaLnBrk="1" latinLnBrk="0" hangingPunct="1">
        <a:defRPr kumimoji="1" sz="1247" kern="1200">
          <a:solidFill>
            <a:schemeClr val="tx1"/>
          </a:solidFill>
          <a:latin typeface="+mn-lt"/>
          <a:ea typeface="+mn-ea"/>
          <a:cs typeface="+mn-cs"/>
        </a:defRPr>
      </a:lvl2pPr>
      <a:lvl3pPr marL="633046" algn="l" defTabSz="633046" rtl="0" eaLnBrk="1" latinLnBrk="0" hangingPunct="1">
        <a:defRPr kumimoji="1" sz="1247" kern="1200">
          <a:solidFill>
            <a:schemeClr val="tx1"/>
          </a:solidFill>
          <a:latin typeface="+mn-lt"/>
          <a:ea typeface="+mn-ea"/>
          <a:cs typeface="+mn-cs"/>
        </a:defRPr>
      </a:lvl3pPr>
      <a:lvl4pPr marL="949570" algn="l" defTabSz="633046" rtl="0" eaLnBrk="1" latinLnBrk="0" hangingPunct="1">
        <a:defRPr kumimoji="1" sz="1247" kern="1200">
          <a:solidFill>
            <a:schemeClr val="tx1"/>
          </a:solidFill>
          <a:latin typeface="+mn-lt"/>
          <a:ea typeface="+mn-ea"/>
          <a:cs typeface="+mn-cs"/>
        </a:defRPr>
      </a:lvl4pPr>
      <a:lvl5pPr marL="1266092" algn="l" defTabSz="633046" rtl="0" eaLnBrk="1" latinLnBrk="0" hangingPunct="1">
        <a:defRPr kumimoji="1" sz="1247" kern="1200">
          <a:solidFill>
            <a:schemeClr val="tx1"/>
          </a:solidFill>
          <a:latin typeface="+mn-lt"/>
          <a:ea typeface="+mn-ea"/>
          <a:cs typeface="+mn-cs"/>
        </a:defRPr>
      </a:lvl5pPr>
      <a:lvl6pPr marL="1582616" algn="l" defTabSz="633046" rtl="0" eaLnBrk="1" latinLnBrk="0" hangingPunct="1">
        <a:defRPr kumimoji="1" sz="1247" kern="1200">
          <a:solidFill>
            <a:schemeClr val="tx1"/>
          </a:solidFill>
          <a:latin typeface="+mn-lt"/>
          <a:ea typeface="+mn-ea"/>
          <a:cs typeface="+mn-cs"/>
        </a:defRPr>
      </a:lvl6pPr>
      <a:lvl7pPr marL="1899138" algn="l" defTabSz="633046" rtl="0" eaLnBrk="1" latinLnBrk="0" hangingPunct="1">
        <a:defRPr kumimoji="1" sz="1247" kern="1200">
          <a:solidFill>
            <a:schemeClr val="tx1"/>
          </a:solidFill>
          <a:latin typeface="+mn-lt"/>
          <a:ea typeface="+mn-ea"/>
          <a:cs typeface="+mn-cs"/>
        </a:defRPr>
      </a:lvl7pPr>
      <a:lvl8pPr marL="2215661" algn="l" defTabSz="633046" rtl="0" eaLnBrk="1" latinLnBrk="0" hangingPunct="1">
        <a:defRPr kumimoji="1" sz="1247" kern="1200">
          <a:solidFill>
            <a:schemeClr val="tx1"/>
          </a:solidFill>
          <a:latin typeface="+mn-lt"/>
          <a:ea typeface="+mn-ea"/>
          <a:cs typeface="+mn-cs"/>
        </a:defRPr>
      </a:lvl8pPr>
      <a:lvl9pPr marL="2532185" algn="l" defTabSz="633046"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0A0036-9A5F-47E9-B72A-6D01DA54F8ED}" type="datetime1">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2025/7/29</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886738299"/>
      </p:ext>
    </p:extLst>
  </p:cSld>
  <p:clrMap bg1="lt1" tx1="dk1" bg2="lt2" tx2="dk2" accent1="accent1" accent2="accent2" accent3="accent3" accent4="accent4" accent5="accent5" accent6="accent6" hlink="hlink" folHlink="folHlink"/>
  <p:sldLayoutIdLst>
    <p:sldLayoutId id="2147483725" r:id="rId1"/>
  </p:sldLayoutIdLst>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hf hdr="0" ftr="0" dt="0"/>
  <p:txStyles>
    <p:titleStyle>
      <a:lvl1pPr algn="ctr" defTabSz="633046" rtl="0" eaLnBrk="1" latinLnBrk="0" hangingPunct="1">
        <a:spcBef>
          <a:spcPct val="0"/>
        </a:spcBef>
        <a:buNone/>
        <a:defRPr kumimoji="1" sz="30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j-cs"/>
        </a:defRPr>
      </a:lvl1pPr>
    </p:titleStyle>
    <p:bodyStyle>
      <a:lvl1pPr marL="237392" indent="-237392" algn="l" defTabSz="633046"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514351" indent="-197828"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791308"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107831"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424354"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174087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400"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923"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44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3046" rtl="0" eaLnBrk="1" latinLnBrk="0" hangingPunct="1">
        <a:defRPr kumimoji="1" sz="1247" kern="1200">
          <a:solidFill>
            <a:schemeClr val="tx1"/>
          </a:solidFill>
          <a:latin typeface="+mn-lt"/>
          <a:ea typeface="+mn-ea"/>
          <a:cs typeface="+mn-cs"/>
        </a:defRPr>
      </a:lvl1pPr>
      <a:lvl2pPr marL="316523" algn="l" defTabSz="633046" rtl="0" eaLnBrk="1" latinLnBrk="0" hangingPunct="1">
        <a:defRPr kumimoji="1" sz="1247" kern="1200">
          <a:solidFill>
            <a:schemeClr val="tx1"/>
          </a:solidFill>
          <a:latin typeface="+mn-lt"/>
          <a:ea typeface="+mn-ea"/>
          <a:cs typeface="+mn-cs"/>
        </a:defRPr>
      </a:lvl2pPr>
      <a:lvl3pPr marL="633046" algn="l" defTabSz="633046" rtl="0" eaLnBrk="1" latinLnBrk="0" hangingPunct="1">
        <a:defRPr kumimoji="1" sz="1247" kern="1200">
          <a:solidFill>
            <a:schemeClr val="tx1"/>
          </a:solidFill>
          <a:latin typeface="+mn-lt"/>
          <a:ea typeface="+mn-ea"/>
          <a:cs typeface="+mn-cs"/>
        </a:defRPr>
      </a:lvl3pPr>
      <a:lvl4pPr marL="949570" algn="l" defTabSz="633046" rtl="0" eaLnBrk="1" latinLnBrk="0" hangingPunct="1">
        <a:defRPr kumimoji="1" sz="1247" kern="1200">
          <a:solidFill>
            <a:schemeClr val="tx1"/>
          </a:solidFill>
          <a:latin typeface="+mn-lt"/>
          <a:ea typeface="+mn-ea"/>
          <a:cs typeface="+mn-cs"/>
        </a:defRPr>
      </a:lvl4pPr>
      <a:lvl5pPr marL="1266092" algn="l" defTabSz="633046" rtl="0" eaLnBrk="1" latinLnBrk="0" hangingPunct="1">
        <a:defRPr kumimoji="1" sz="1247" kern="1200">
          <a:solidFill>
            <a:schemeClr val="tx1"/>
          </a:solidFill>
          <a:latin typeface="+mn-lt"/>
          <a:ea typeface="+mn-ea"/>
          <a:cs typeface="+mn-cs"/>
        </a:defRPr>
      </a:lvl5pPr>
      <a:lvl6pPr marL="1582616" algn="l" defTabSz="633046" rtl="0" eaLnBrk="1" latinLnBrk="0" hangingPunct="1">
        <a:defRPr kumimoji="1" sz="1247" kern="1200">
          <a:solidFill>
            <a:schemeClr val="tx1"/>
          </a:solidFill>
          <a:latin typeface="+mn-lt"/>
          <a:ea typeface="+mn-ea"/>
          <a:cs typeface="+mn-cs"/>
        </a:defRPr>
      </a:lvl6pPr>
      <a:lvl7pPr marL="1899138" algn="l" defTabSz="633046" rtl="0" eaLnBrk="1" latinLnBrk="0" hangingPunct="1">
        <a:defRPr kumimoji="1" sz="1247" kern="1200">
          <a:solidFill>
            <a:schemeClr val="tx1"/>
          </a:solidFill>
          <a:latin typeface="+mn-lt"/>
          <a:ea typeface="+mn-ea"/>
          <a:cs typeface="+mn-cs"/>
        </a:defRPr>
      </a:lvl7pPr>
      <a:lvl8pPr marL="2215661" algn="l" defTabSz="633046" rtl="0" eaLnBrk="1" latinLnBrk="0" hangingPunct="1">
        <a:defRPr kumimoji="1" sz="1247" kern="1200">
          <a:solidFill>
            <a:schemeClr val="tx1"/>
          </a:solidFill>
          <a:latin typeface="+mn-lt"/>
          <a:ea typeface="+mn-ea"/>
          <a:cs typeface="+mn-cs"/>
        </a:defRPr>
      </a:lvl8pPr>
      <a:lvl9pPr marL="2532185" algn="l" defTabSz="633046"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0A0036-9A5F-47E9-B72A-6D01DA54F8ED}" type="datetime1">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2025/7/29</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113355160"/>
      </p:ext>
    </p:extLst>
  </p:cSld>
  <p:clrMap bg1="lt1" tx1="dk1" bg2="lt2" tx2="dk2" accent1="accent1" accent2="accent2" accent3="accent3" accent4="accent4" accent5="accent5" accent6="accent6" hlink="hlink" folHlink="folHlink"/>
  <p:sldLayoutIdLst>
    <p:sldLayoutId id="2147483722" r:id="rId1"/>
  </p:sldLayoutIdLst>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hf hdr="0" ftr="0" dt="0"/>
  <p:txStyles>
    <p:titleStyle>
      <a:lvl1pPr algn="ctr" defTabSz="633046" rtl="0" eaLnBrk="1" latinLnBrk="0" hangingPunct="1">
        <a:spcBef>
          <a:spcPct val="0"/>
        </a:spcBef>
        <a:buNone/>
        <a:defRPr kumimoji="1" sz="30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j-cs"/>
        </a:defRPr>
      </a:lvl1pPr>
    </p:titleStyle>
    <p:bodyStyle>
      <a:lvl1pPr marL="237392" indent="-237392" algn="l" defTabSz="633046"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514351" indent="-197828"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791308"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107831"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424354"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174087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400"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923"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44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3046" rtl="0" eaLnBrk="1" latinLnBrk="0" hangingPunct="1">
        <a:defRPr kumimoji="1" sz="1247" kern="1200">
          <a:solidFill>
            <a:schemeClr val="tx1"/>
          </a:solidFill>
          <a:latin typeface="+mn-lt"/>
          <a:ea typeface="+mn-ea"/>
          <a:cs typeface="+mn-cs"/>
        </a:defRPr>
      </a:lvl1pPr>
      <a:lvl2pPr marL="316523" algn="l" defTabSz="633046" rtl="0" eaLnBrk="1" latinLnBrk="0" hangingPunct="1">
        <a:defRPr kumimoji="1" sz="1247" kern="1200">
          <a:solidFill>
            <a:schemeClr val="tx1"/>
          </a:solidFill>
          <a:latin typeface="+mn-lt"/>
          <a:ea typeface="+mn-ea"/>
          <a:cs typeface="+mn-cs"/>
        </a:defRPr>
      </a:lvl2pPr>
      <a:lvl3pPr marL="633046" algn="l" defTabSz="633046" rtl="0" eaLnBrk="1" latinLnBrk="0" hangingPunct="1">
        <a:defRPr kumimoji="1" sz="1247" kern="1200">
          <a:solidFill>
            <a:schemeClr val="tx1"/>
          </a:solidFill>
          <a:latin typeface="+mn-lt"/>
          <a:ea typeface="+mn-ea"/>
          <a:cs typeface="+mn-cs"/>
        </a:defRPr>
      </a:lvl3pPr>
      <a:lvl4pPr marL="949570" algn="l" defTabSz="633046" rtl="0" eaLnBrk="1" latinLnBrk="0" hangingPunct="1">
        <a:defRPr kumimoji="1" sz="1247" kern="1200">
          <a:solidFill>
            <a:schemeClr val="tx1"/>
          </a:solidFill>
          <a:latin typeface="+mn-lt"/>
          <a:ea typeface="+mn-ea"/>
          <a:cs typeface="+mn-cs"/>
        </a:defRPr>
      </a:lvl4pPr>
      <a:lvl5pPr marL="1266092" algn="l" defTabSz="633046" rtl="0" eaLnBrk="1" latinLnBrk="0" hangingPunct="1">
        <a:defRPr kumimoji="1" sz="1247" kern="1200">
          <a:solidFill>
            <a:schemeClr val="tx1"/>
          </a:solidFill>
          <a:latin typeface="+mn-lt"/>
          <a:ea typeface="+mn-ea"/>
          <a:cs typeface="+mn-cs"/>
        </a:defRPr>
      </a:lvl5pPr>
      <a:lvl6pPr marL="1582616" algn="l" defTabSz="633046" rtl="0" eaLnBrk="1" latinLnBrk="0" hangingPunct="1">
        <a:defRPr kumimoji="1" sz="1247" kern="1200">
          <a:solidFill>
            <a:schemeClr val="tx1"/>
          </a:solidFill>
          <a:latin typeface="+mn-lt"/>
          <a:ea typeface="+mn-ea"/>
          <a:cs typeface="+mn-cs"/>
        </a:defRPr>
      </a:lvl6pPr>
      <a:lvl7pPr marL="1899138" algn="l" defTabSz="633046" rtl="0" eaLnBrk="1" latinLnBrk="0" hangingPunct="1">
        <a:defRPr kumimoji="1" sz="1247" kern="1200">
          <a:solidFill>
            <a:schemeClr val="tx1"/>
          </a:solidFill>
          <a:latin typeface="+mn-lt"/>
          <a:ea typeface="+mn-ea"/>
          <a:cs typeface="+mn-cs"/>
        </a:defRPr>
      </a:lvl7pPr>
      <a:lvl8pPr marL="2215661" algn="l" defTabSz="633046" rtl="0" eaLnBrk="1" latinLnBrk="0" hangingPunct="1">
        <a:defRPr kumimoji="1" sz="1247" kern="1200">
          <a:solidFill>
            <a:schemeClr val="tx1"/>
          </a:solidFill>
          <a:latin typeface="+mn-lt"/>
          <a:ea typeface="+mn-ea"/>
          <a:cs typeface="+mn-cs"/>
        </a:defRPr>
      </a:lvl8pPr>
      <a:lvl9pPr marL="2532185" algn="l" defTabSz="633046"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48654066-65D5-818D-B74A-D40DA6A8AEE8}"/>
              </a:ext>
            </a:extLst>
          </p:cNvPr>
          <p:cNvSpPr>
            <a:spLocks noGrp="1"/>
          </p:cNvSpPr>
          <p:nvPr>
            <p:ph type="body" sz="quarter" idx="11"/>
          </p:nvPr>
        </p:nvSpPr>
        <p:spPr>
          <a:xfrm>
            <a:off x="5410826" y="176014"/>
            <a:ext cx="3463316" cy="741978"/>
          </a:xfrm>
          <a:solidFill>
            <a:schemeClr val="bg1"/>
          </a:solidFill>
        </p:spPr>
        <p:txBody>
          <a:bodyPr/>
          <a:lstStyle/>
          <a:p>
            <a:r>
              <a:rPr lang="ja-JP" altLang="en-US" sz="1800" dirty="0"/>
              <a:t>令和〇</a:t>
            </a:r>
            <a:r>
              <a:rPr kumimoji="1" lang="ja-JP" altLang="en-US" sz="1800" dirty="0"/>
              <a:t>年</a:t>
            </a:r>
            <a:r>
              <a:rPr lang="ja-JP" altLang="en-US" sz="1800" dirty="0"/>
              <a:t>〇</a:t>
            </a:r>
            <a:r>
              <a:rPr kumimoji="1" lang="ja-JP" altLang="en-US" sz="1800" dirty="0"/>
              <a:t>月</a:t>
            </a:r>
            <a:r>
              <a:rPr lang="ja-JP" altLang="en-US" sz="1800" dirty="0"/>
              <a:t>〇〇</a:t>
            </a:r>
            <a:r>
              <a:rPr kumimoji="1" lang="ja-JP" altLang="en-US" sz="1800" dirty="0"/>
              <a:t>日（〇）</a:t>
            </a:r>
            <a:endParaRPr kumimoji="1" lang="en-US" altLang="ja-JP" sz="1800" dirty="0"/>
          </a:p>
          <a:p>
            <a:r>
              <a:rPr lang="ja-JP" altLang="en-US" sz="1800" dirty="0"/>
              <a:t>〇〇</a:t>
            </a:r>
            <a:r>
              <a:rPr kumimoji="1" lang="ja-JP" altLang="en-US" sz="1800" dirty="0"/>
              <a:t>時〇〇分～</a:t>
            </a:r>
            <a:r>
              <a:rPr lang="ja-JP" altLang="en-US" sz="1800" dirty="0"/>
              <a:t>〇〇時〇〇</a:t>
            </a:r>
            <a:r>
              <a:rPr kumimoji="1" lang="ja-JP" altLang="en-US" sz="1800" dirty="0"/>
              <a:t>分</a:t>
            </a:r>
            <a:endParaRPr kumimoji="1" lang="en-US" altLang="ja-JP" sz="1800" dirty="0"/>
          </a:p>
          <a:p>
            <a:endParaRPr kumimoji="1" lang="ja-JP" altLang="en-US" sz="1800" dirty="0"/>
          </a:p>
        </p:txBody>
      </p:sp>
      <p:sp>
        <p:nvSpPr>
          <p:cNvPr id="7" name="テキスト ボックス 6">
            <a:extLst>
              <a:ext uri="{FF2B5EF4-FFF2-40B4-BE49-F238E27FC236}">
                <a16:creationId xmlns:a16="http://schemas.microsoft.com/office/drawing/2014/main" id="{303F15D3-9038-AB11-4C16-4B2E31BD8000}"/>
              </a:ext>
            </a:extLst>
          </p:cNvPr>
          <p:cNvSpPr txBox="1"/>
          <p:nvPr/>
        </p:nvSpPr>
        <p:spPr>
          <a:xfrm>
            <a:off x="257783" y="3632013"/>
            <a:ext cx="8628434" cy="461665"/>
          </a:xfrm>
          <a:prstGeom prst="rect">
            <a:avLst/>
          </a:prstGeom>
          <a:noFill/>
        </p:spPr>
        <p:txBody>
          <a:bodyPr wrap="square" rtlCol="0">
            <a:spAutoFit/>
          </a:bodyPr>
          <a:lstStyle/>
          <a:p>
            <a:pPr algn="ct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〇〇県教育委員会　校長研修講座</a:t>
            </a:r>
            <a:endParaRPr kumimoji="1"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cxnSp>
        <p:nvCxnSpPr>
          <p:cNvPr id="14" name="直線コネクタ 13">
            <a:extLst>
              <a:ext uri="{FF2B5EF4-FFF2-40B4-BE49-F238E27FC236}">
                <a16:creationId xmlns:a16="http://schemas.microsoft.com/office/drawing/2014/main" id="{EFC327EC-007A-8C48-C6D4-01A6358A3EE1}"/>
              </a:ext>
            </a:extLst>
          </p:cNvPr>
          <p:cNvCxnSpPr/>
          <p:nvPr/>
        </p:nvCxnSpPr>
        <p:spPr>
          <a:xfrm>
            <a:off x="2627784" y="3429000"/>
            <a:ext cx="3996444" cy="0"/>
          </a:xfrm>
          <a:prstGeom prst="line">
            <a:avLst/>
          </a:prstGeom>
          <a:ln w="28575">
            <a:solidFill>
              <a:srgbClr val="B5E2E5"/>
            </a:solidFill>
          </a:ln>
        </p:spPr>
        <p:style>
          <a:lnRef idx="1">
            <a:schemeClr val="accent1"/>
          </a:lnRef>
          <a:fillRef idx="0">
            <a:schemeClr val="accent1"/>
          </a:fillRef>
          <a:effectRef idx="0">
            <a:schemeClr val="accent1"/>
          </a:effectRef>
          <a:fontRef idx="minor">
            <a:schemeClr val="tx1"/>
          </a:fontRef>
        </p:style>
      </p:cxnSp>
      <p:sp>
        <p:nvSpPr>
          <p:cNvPr id="17" name="テキスト プレースホルダー 3">
            <a:extLst>
              <a:ext uri="{FF2B5EF4-FFF2-40B4-BE49-F238E27FC236}">
                <a16:creationId xmlns:a16="http://schemas.microsoft.com/office/drawing/2014/main" id="{D5BF2FD9-365D-6E14-C37D-1014AA796D1C}"/>
              </a:ext>
            </a:extLst>
          </p:cNvPr>
          <p:cNvSpPr txBox="1">
            <a:spLocks/>
          </p:cNvSpPr>
          <p:nvPr/>
        </p:nvSpPr>
        <p:spPr>
          <a:xfrm>
            <a:off x="1300766" y="4763856"/>
            <a:ext cx="6606862" cy="400544"/>
          </a:xfrm>
          <a:prstGeom prst="rect">
            <a:avLst/>
          </a:prstGeom>
        </p:spPr>
        <p:txBody>
          <a:bodyPr vert="horz" lIns="68580" tIns="34290" rIns="68580" bIns="34290" rtlCol="0">
            <a:normAutofit fontScale="92500" lnSpcReduction="20000"/>
          </a:bodyPr>
          <a:lstStyle>
            <a:lvl1pPr marL="316523" indent="-316523" algn="l" defTabSz="844061" rtl="0" eaLnBrk="1" latinLnBrk="0" hangingPunct="1">
              <a:lnSpc>
                <a:spcPct val="110000"/>
              </a:lnSpc>
              <a:spcBef>
                <a:spcPct val="20000"/>
              </a:spcBef>
              <a:buFont typeface="Arial" pitchFamily="34" charset="0"/>
              <a:buChar char="•"/>
              <a:defRPr kumimoji="1" sz="32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685801" indent="-263770" algn="l" defTabSz="844061" rtl="0" eaLnBrk="1" latinLnBrk="0" hangingPunct="1">
              <a:lnSpc>
                <a:spcPct val="110000"/>
              </a:lnSpc>
              <a:spcBef>
                <a:spcPct val="20000"/>
              </a:spcBef>
              <a:buFont typeface="Arial" pitchFamily="34" charset="0"/>
              <a:buChar char="–"/>
              <a:defRPr kumimoji="1" sz="2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1055077" indent="-211015" algn="l" defTabSz="844061"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477108" indent="-211015" algn="l" defTabSz="844061"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899139" indent="-211015" algn="l" defTabSz="844061"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2321169" indent="-211015" algn="l" defTabSz="844061"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00" indent="-211015" algn="l" defTabSz="844061"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231" indent="-211015" algn="l" defTabSz="844061"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262" indent="-211015" algn="l" defTabSz="844061"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0" indent="0" algn="ctr">
              <a:buNone/>
            </a:pPr>
            <a:r>
              <a:rPr lang="ja-JP" altLang="en-US" sz="2400" dirty="0"/>
              <a:t>担当　〇　〇　〇　〇</a:t>
            </a:r>
          </a:p>
        </p:txBody>
      </p:sp>
      <p:sp>
        <p:nvSpPr>
          <p:cNvPr id="18" name="テキスト ボックス 17">
            <a:extLst>
              <a:ext uri="{FF2B5EF4-FFF2-40B4-BE49-F238E27FC236}">
                <a16:creationId xmlns:a16="http://schemas.microsoft.com/office/drawing/2014/main" id="{333D4811-05DE-5900-59AC-0F93C342350A}"/>
              </a:ext>
            </a:extLst>
          </p:cNvPr>
          <p:cNvSpPr txBox="1"/>
          <p:nvPr/>
        </p:nvSpPr>
        <p:spPr>
          <a:xfrm>
            <a:off x="2897814" y="5225145"/>
            <a:ext cx="3348372" cy="507831"/>
          </a:xfrm>
          <a:prstGeom prst="rect">
            <a:avLst/>
          </a:prstGeom>
          <a:noFill/>
        </p:spPr>
        <p:txBody>
          <a:bodyPr wrap="square" rtlCol="0">
            <a:spAutoFit/>
          </a:bodyPr>
          <a:lstStyle/>
          <a:p>
            <a:pPr algn="dist"/>
            <a:r>
              <a:rPr lang="ja-JP" altLang="en-US"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厚生労働大臣指定法人・一般社団法人</a:t>
            </a:r>
            <a:endParaRPr lang="en-US" altLang="ja-JP"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dist"/>
            <a:r>
              <a:rPr lang="ja-JP" altLang="en-US" sz="15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いのち支える自殺対策推進センター</a:t>
            </a:r>
          </a:p>
        </p:txBody>
      </p:sp>
      <p:sp>
        <p:nvSpPr>
          <p:cNvPr id="19" name="テキスト ボックス 18">
            <a:extLst>
              <a:ext uri="{FF2B5EF4-FFF2-40B4-BE49-F238E27FC236}">
                <a16:creationId xmlns:a16="http://schemas.microsoft.com/office/drawing/2014/main" id="{D30162A8-EBEE-323A-CE3C-73C6B0DDF45C}"/>
              </a:ext>
            </a:extLst>
          </p:cNvPr>
          <p:cNvSpPr txBox="1"/>
          <p:nvPr/>
        </p:nvSpPr>
        <p:spPr>
          <a:xfrm>
            <a:off x="2735796" y="5686092"/>
            <a:ext cx="3672408" cy="253916"/>
          </a:xfrm>
          <a:prstGeom prst="rect">
            <a:avLst/>
          </a:prstGeom>
          <a:noFill/>
        </p:spPr>
        <p:txBody>
          <a:bodyPr wrap="square" rtlCol="0">
            <a:spAutoFit/>
          </a:bodyPr>
          <a:lstStyle/>
          <a:p>
            <a:pPr algn="dist"/>
            <a:r>
              <a:rPr lang="en-US" altLang="ja-JP" sz="105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Japan Suicide Countermeasures Promotion Center</a:t>
            </a:r>
            <a:endParaRPr lang="ja-JP" altLang="en-US" sz="105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55E0ADA1-F221-2F79-C2B6-C91C58AFD823}"/>
              </a:ext>
            </a:extLst>
          </p:cNvPr>
          <p:cNvSpPr txBox="1"/>
          <p:nvPr/>
        </p:nvSpPr>
        <p:spPr>
          <a:xfrm>
            <a:off x="941294" y="1823673"/>
            <a:ext cx="7252447" cy="680186"/>
          </a:xfrm>
          <a:prstGeom prst="rect">
            <a:avLst/>
          </a:prstGeom>
          <a:noFill/>
        </p:spPr>
        <p:txBody>
          <a:bodyPr wrap="square" rtlCol="0">
            <a:spAutoFit/>
          </a:bodyPr>
          <a:lstStyle/>
          <a:p>
            <a:pPr algn="ctr">
              <a:lnSpc>
                <a:spcPct val="150000"/>
              </a:lnSpc>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研修名</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11073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3A13FE9-1483-4F02-D318-308A3B20112D}"/>
              </a:ext>
            </a:extLst>
          </p:cNvPr>
          <p:cNvSpPr>
            <a:spLocks noGrp="1"/>
          </p:cNvSpPr>
          <p:nvPr>
            <p:ph type="sldNum" sz="quarter" idx="12"/>
          </p:nvPr>
        </p:nvSpPr>
        <p:spPr/>
        <p:txBody>
          <a:bodyPr/>
          <a:lstStyle/>
          <a:p>
            <a:fld id="{A7C21E64-8481-41E9-8D52-8F84C20010B7}" type="slidenum">
              <a:rPr kumimoji="1" lang="ja-JP" altLang="en-US" smtClean="0"/>
              <a:t>9</a:t>
            </a:fld>
            <a:endParaRPr kumimoji="1" lang="ja-JP" altLang="en-US"/>
          </a:p>
        </p:txBody>
      </p:sp>
      <p:pic>
        <p:nvPicPr>
          <p:cNvPr id="1026" name="Picture 2" descr="円グラフ：自傷をした時期&#10;小学生 (〜12歳) 5パーセント&#10;中学生(13〜15歳) 35パーセント&#10;高校生(16〜18歳) 32パーセント&#10;19歳〜29歳 26パーセント&#10;30歳以降  2パーセント">
            <a:extLst>
              <a:ext uri="{FF2B5EF4-FFF2-40B4-BE49-F238E27FC236}">
                <a16:creationId xmlns:a16="http://schemas.microsoft.com/office/drawing/2014/main" id="{1E022F5D-B3D2-03E1-58F2-9CA4BC0B7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24" y="1375290"/>
            <a:ext cx="7322230" cy="456368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7830C821-C284-8E2A-F1A5-4F0647EA9301}"/>
              </a:ext>
            </a:extLst>
          </p:cNvPr>
          <p:cNvSpPr txBox="1"/>
          <p:nvPr/>
        </p:nvSpPr>
        <p:spPr>
          <a:xfrm>
            <a:off x="268224" y="13406"/>
            <a:ext cx="8644128" cy="1261884"/>
          </a:xfrm>
          <a:prstGeom prst="rect">
            <a:avLst/>
          </a:prstGeom>
          <a:noFill/>
        </p:spPr>
        <p:txBody>
          <a:bodyPr wrap="square" rtlCol="0" anchor="ctr">
            <a:spAutoFit/>
          </a:bodyPr>
          <a:lstStyle/>
          <a:p>
            <a:pPr algn="l"/>
            <a:r>
              <a:rPr kumimoji="1" lang="ja-JP" altLang="en-US" sz="2000" dirty="0">
                <a:solidFill>
                  <a:schemeClr val="tx1">
                    <a:lumMod val="75000"/>
                    <a:lumOff val="25000"/>
                  </a:schemeClr>
                </a:solidFill>
                <a:latin typeface="+mn-ea"/>
              </a:rPr>
              <a:t>日本財団ジャーナル</a:t>
            </a:r>
            <a:r>
              <a:rPr lang="ja-JP" altLang="en-US" sz="2000" dirty="0">
                <a:solidFill>
                  <a:schemeClr val="tx1">
                    <a:lumMod val="75000"/>
                    <a:lumOff val="25000"/>
                  </a:schemeClr>
                </a:solidFill>
                <a:latin typeface="+mn-ea"/>
              </a:rPr>
              <a:t>　　</a:t>
            </a:r>
            <a:r>
              <a:rPr kumimoji="1" lang="en-US" altLang="ja-JP" sz="2000" dirty="0">
                <a:solidFill>
                  <a:schemeClr val="tx1">
                    <a:lumMod val="75000"/>
                    <a:lumOff val="25000"/>
                  </a:schemeClr>
                </a:solidFill>
                <a:latin typeface="+mn-ea"/>
              </a:rPr>
              <a:t>2023.07.04</a:t>
            </a:r>
          </a:p>
          <a:p>
            <a:pPr algn="l"/>
            <a:r>
              <a:rPr kumimoji="1" lang="en-US" altLang="ja-JP" sz="2800" dirty="0">
                <a:solidFill>
                  <a:schemeClr val="tx1">
                    <a:lumMod val="75000"/>
                    <a:lumOff val="25000"/>
                  </a:schemeClr>
                </a:solidFill>
                <a:latin typeface="+mn-ea"/>
              </a:rPr>
              <a:t>『</a:t>
            </a:r>
            <a:r>
              <a:rPr kumimoji="1" lang="ja-JP" altLang="en-US" sz="2800" dirty="0">
                <a:solidFill>
                  <a:schemeClr val="tx1">
                    <a:lumMod val="75000"/>
                    <a:lumOff val="25000"/>
                  </a:schemeClr>
                </a:solidFill>
                <a:latin typeface="+mn-ea"/>
              </a:rPr>
              <a:t>リストカットは「生きるため」。</a:t>
            </a:r>
            <a:r>
              <a:rPr kumimoji="1" lang="ja-JP" altLang="en-US" sz="2800" u="sng" dirty="0">
                <a:solidFill>
                  <a:srgbClr val="C00000"/>
                </a:solidFill>
                <a:latin typeface="+mn-ea"/>
              </a:rPr>
              <a:t>自傷行為</a:t>
            </a:r>
            <a:r>
              <a:rPr kumimoji="1" lang="ja-JP" altLang="en-US" sz="2800" dirty="0">
                <a:solidFill>
                  <a:schemeClr val="tx1">
                    <a:lumMod val="75000"/>
                    <a:lumOff val="25000"/>
                  </a:schemeClr>
                </a:solidFill>
                <a:latin typeface="+mn-ea"/>
              </a:rPr>
              <a:t>をする意味を正しく理解するために専門家に聞いた</a:t>
            </a:r>
            <a:r>
              <a:rPr kumimoji="1" lang="en-US" altLang="ja-JP" sz="2800" dirty="0">
                <a:solidFill>
                  <a:schemeClr val="tx1">
                    <a:lumMod val="75000"/>
                    <a:lumOff val="25000"/>
                  </a:schemeClr>
                </a:solidFill>
                <a:latin typeface="+mn-ea"/>
              </a:rPr>
              <a:t>』</a:t>
            </a:r>
            <a:r>
              <a:rPr kumimoji="1" lang="ja-JP" altLang="en-US" sz="2800" dirty="0">
                <a:solidFill>
                  <a:schemeClr val="tx1">
                    <a:lumMod val="75000"/>
                    <a:lumOff val="25000"/>
                  </a:schemeClr>
                </a:solidFill>
                <a:latin typeface="+mn-ea"/>
              </a:rPr>
              <a:t>より</a:t>
            </a:r>
          </a:p>
        </p:txBody>
      </p:sp>
      <p:sp>
        <p:nvSpPr>
          <p:cNvPr id="4" name="テキスト ボックス 3">
            <a:extLst>
              <a:ext uri="{FF2B5EF4-FFF2-40B4-BE49-F238E27FC236}">
                <a16:creationId xmlns:a16="http://schemas.microsoft.com/office/drawing/2014/main" id="{711B89F1-D1FB-B93D-E712-3D17583AD88F}"/>
              </a:ext>
            </a:extLst>
          </p:cNvPr>
          <p:cNvSpPr txBox="1"/>
          <p:nvPr/>
        </p:nvSpPr>
        <p:spPr>
          <a:xfrm>
            <a:off x="3018454" y="6149257"/>
            <a:ext cx="5071872" cy="646331"/>
          </a:xfrm>
          <a:prstGeom prst="rect">
            <a:avLst/>
          </a:prstGeom>
          <a:noFill/>
        </p:spPr>
        <p:txBody>
          <a:bodyPr wrap="square" rtlCol="0" anchor="ctr">
            <a:spAutoFit/>
          </a:bodyPr>
          <a:lstStyle/>
          <a:p>
            <a:pPr algn="r"/>
            <a:r>
              <a:rPr kumimoji="1" lang="ja-JP" altLang="en-US" dirty="0">
                <a:solidFill>
                  <a:schemeClr val="tx1">
                    <a:lumMod val="75000"/>
                    <a:lumOff val="25000"/>
                  </a:schemeClr>
                </a:solidFill>
                <a:latin typeface="+mn-ea"/>
              </a:rPr>
              <a:t>松本俊彦氏が行った調査結果</a:t>
            </a:r>
            <a:endParaRPr kumimoji="1" lang="en-US" altLang="ja-JP" dirty="0">
              <a:solidFill>
                <a:schemeClr val="tx1">
                  <a:lumMod val="75000"/>
                  <a:lumOff val="25000"/>
                </a:schemeClr>
              </a:solidFill>
              <a:latin typeface="+mn-ea"/>
            </a:endParaRPr>
          </a:p>
          <a:p>
            <a:pPr algn="r"/>
            <a:r>
              <a:rPr kumimoji="1" lang="ja-JP" altLang="en-US" dirty="0">
                <a:solidFill>
                  <a:schemeClr val="tx1">
                    <a:lumMod val="75000"/>
                    <a:lumOff val="25000"/>
                  </a:schemeClr>
                </a:solidFill>
                <a:latin typeface="+mn-ea"/>
              </a:rPr>
              <a:t>データ提供：きずときずあとのクリニック</a:t>
            </a:r>
          </a:p>
        </p:txBody>
      </p:sp>
    </p:spTree>
    <p:extLst>
      <p:ext uri="{BB962C8B-B14F-4D97-AF65-F5344CB8AC3E}">
        <p14:creationId xmlns:p14="http://schemas.microsoft.com/office/powerpoint/2010/main" val="396164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3A13FE9-1483-4F02-D318-308A3B20112D}"/>
              </a:ext>
            </a:extLst>
          </p:cNvPr>
          <p:cNvSpPr>
            <a:spLocks noGrp="1"/>
          </p:cNvSpPr>
          <p:nvPr>
            <p:ph type="sldNum" sz="quarter" idx="12"/>
          </p:nvPr>
        </p:nvSpPr>
        <p:spPr/>
        <p:txBody>
          <a:bodyPr/>
          <a:lstStyle/>
          <a:p>
            <a:fld id="{A7C21E64-8481-41E9-8D52-8F84C20010B7}" type="slidenum">
              <a:rPr kumimoji="1" lang="ja-JP" altLang="en-US" smtClean="0"/>
              <a:t>10</a:t>
            </a:fld>
            <a:endParaRPr kumimoji="1" lang="ja-JP" altLang="en-US"/>
          </a:p>
        </p:txBody>
      </p:sp>
      <p:sp>
        <p:nvSpPr>
          <p:cNvPr id="3" name="テキスト ボックス 2">
            <a:extLst>
              <a:ext uri="{FF2B5EF4-FFF2-40B4-BE49-F238E27FC236}">
                <a16:creationId xmlns:a16="http://schemas.microsoft.com/office/drawing/2014/main" id="{7830C821-C284-8E2A-F1A5-4F0647EA9301}"/>
              </a:ext>
            </a:extLst>
          </p:cNvPr>
          <p:cNvSpPr txBox="1"/>
          <p:nvPr/>
        </p:nvSpPr>
        <p:spPr>
          <a:xfrm>
            <a:off x="268224" y="13406"/>
            <a:ext cx="8644128" cy="1261884"/>
          </a:xfrm>
          <a:prstGeom prst="rect">
            <a:avLst/>
          </a:prstGeom>
          <a:noFill/>
        </p:spPr>
        <p:txBody>
          <a:bodyPr wrap="square" rtlCol="0" anchor="ctr">
            <a:spAutoFit/>
          </a:bodyPr>
          <a:lstStyle/>
          <a:p>
            <a:pPr algn="l"/>
            <a:r>
              <a:rPr kumimoji="1" lang="ja-JP" altLang="en-US" sz="2000" dirty="0">
                <a:solidFill>
                  <a:schemeClr val="tx1">
                    <a:lumMod val="75000"/>
                    <a:lumOff val="25000"/>
                  </a:schemeClr>
                </a:solidFill>
                <a:latin typeface="+mn-ea"/>
              </a:rPr>
              <a:t>日本財団ジャーナル</a:t>
            </a:r>
            <a:r>
              <a:rPr lang="ja-JP" altLang="en-US" sz="2000" dirty="0">
                <a:solidFill>
                  <a:schemeClr val="tx1">
                    <a:lumMod val="75000"/>
                    <a:lumOff val="25000"/>
                  </a:schemeClr>
                </a:solidFill>
                <a:latin typeface="+mn-ea"/>
              </a:rPr>
              <a:t>　　</a:t>
            </a:r>
            <a:r>
              <a:rPr kumimoji="1" lang="en-US" altLang="ja-JP" sz="2000" dirty="0">
                <a:solidFill>
                  <a:schemeClr val="tx1">
                    <a:lumMod val="75000"/>
                    <a:lumOff val="25000"/>
                  </a:schemeClr>
                </a:solidFill>
                <a:latin typeface="+mn-ea"/>
              </a:rPr>
              <a:t>2023.07.04</a:t>
            </a:r>
          </a:p>
          <a:p>
            <a:pPr algn="l"/>
            <a:r>
              <a:rPr kumimoji="1" lang="en-US" altLang="ja-JP" sz="2800" dirty="0">
                <a:solidFill>
                  <a:schemeClr val="tx1">
                    <a:lumMod val="75000"/>
                    <a:lumOff val="25000"/>
                  </a:schemeClr>
                </a:solidFill>
                <a:latin typeface="+mn-ea"/>
              </a:rPr>
              <a:t>『</a:t>
            </a:r>
            <a:r>
              <a:rPr kumimoji="1" lang="ja-JP" altLang="en-US" sz="2800" dirty="0">
                <a:solidFill>
                  <a:schemeClr val="tx1">
                    <a:lumMod val="75000"/>
                    <a:lumOff val="25000"/>
                  </a:schemeClr>
                </a:solidFill>
                <a:latin typeface="+mn-ea"/>
              </a:rPr>
              <a:t>リストカットは「生きるため」。</a:t>
            </a:r>
            <a:r>
              <a:rPr kumimoji="1" lang="ja-JP" altLang="en-US" sz="2800" u="sng" dirty="0">
                <a:solidFill>
                  <a:srgbClr val="C00000"/>
                </a:solidFill>
                <a:latin typeface="+mn-ea"/>
              </a:rPr>
              <a:t>自傷行為</a:t>
            </a:r>
            <a:r>
              <a:rPr kumimoji="1" lang="ja-JP" altLang="en-US" sz="2800" dirty="0">
                <a:solidFill>
                  <a:schemeClr val="tx1">
                    <a:lumMod val="75000"/>
                    <a:lumOff val="25000"/>
                  </a:schemeClr>
                </a:solidFill>
                <a:latin typeface="+mn-ea"/>
              </a:rPr>
              <a:t>をする意味を正しく理解するために専門家に聞いた</a:t>
            </a:r>
            <a:r>
              <a:rPr kumimoji="1" lang="en-US" altLang="ja-JP" sz="2800" dirty="0">
                <a:solidFill>
                  <a:schemeClr val="tx1">
                    <a:lumMod val="75000"/>
                    <a:lumOff val="25000"/>
                  </a:schemeClr>
                </a:solidFill>
                <a:latin typeface="+mn-ea"/>
              </a:rPr>
              <a:t>』</a:t>
            </a:r>
            <a:r>
              <a:rPr kumimoji="1" lang="ja-JP" altLang="en-US" sz="2800" dirty="0">
                <a:solidFill>
                  <a:schemeClr val="tx1">
                    <a:lumMod val="75000"/>
                    <a:lumOff val="25000"/>
                  </a:schemeClr>
                </a:solidFill>
                <a:latin typeface="+mn-ea"/>
              </a:rPr>
              <a:t>より</a:t>
            </a:r>
          </a:p>
        </p:txBody>
      </p:sp>
      <p:sp>
        <p:nvSpPr>
          <p:cNvPr id="4" name="テキスト ボックス 3">
            <a:extLst>
              <a:ext uri="{FF2B5EF4-FFF2-40B4-BE49-F238E27FC236}">
                <a16:creationId xmlns:a16="http://schemas.microsoft.com/office/drawing/2014/main" id="{711B89F1-D1FB-B93D-E712-3D17583AD88F}"/>
              </a:ext>
            </a:extLst>
          </p:cNvPr>
          <p:cNvSpPr txBox="1"/>
          <p:nvPr/>
        </p:nvSpPr>
        <p:spPr>
          <a:xfrm>
            <a:off x="3018454" y="6149257"/>
            <a:ext cx="5071872" cy="646331"/>
          </a:xfrm>
          <a:prstGeom prst="rect">
            <a:avLst/>
          </a:prstGeom>
          <a:noFill/>
        </p:spPr>
        <p:txBody>
          <a:bodyPr wrap="square" rtlCol="0" anchor="ctr">
            <a:spAutoFit/>
          </a:bodyPr>
          <a:lstStyle/>
          <a:p>
            <a:pPr algn="r"/>
            <a:r>
              <a:rPr kumimoji="1" lang="ja-JP" altLang="en-US" dirty="0">
                <a:solidFill>
                  <a:schemeClr val="tx1">
                    <a:lumMod val="75000"/>
                    <a:lumOff val="25000"/>
                  </a:schemeClr>
                </a:solidFill>
                <a:latin typeface="+mn-ea"/>
              </a:rPr>
              <a:t>松本俊彦氏が行った調査結果</a:t>
            </a:r>
            <a:endParaRPr kumimoji="1" lang="en-US" altLang="ja-JP" dirty="0">
              <a:solidFill>
                <a:schemeClr val="tx1">
                  <a:lumMod val="75000"/>
                  <a:lumOff val="25000"/>
                </a:schemeClr>
              </a:solidFill>
              <a:latin typeface="+mn-ea"/>
            </a:endParaRPr>
          </a:p>
          <a:p>
            <a:pPr algn="r"/>
            <a:r>
              <a:rPr kumimoji="1" lang="ja-JP" altLang="en-US" dirty="0">
                <a:solidFill>
                  <a:schemeClr val="tx1">
                    <a:lumMod val="75000"/>
                    <a:lumOff val="25000"/>
                  </a:schemeClr>
                </a:solidFill>
                <a:latin typeface="+mn-ea"/>
              </a:rPr>
              <a:t>データ提供：きずときずあとのクリニック</a:t>
            </a:r>
          </a:p>
        </p:txBody>
      </p:sp>
      <p:pic>
        <p:nvPicPr>
          <p:cNvPr id="2050" name="Picture 2" descr="円グラフ：自傷の理由&#10;家庭：32パーセント&#10;学校：19パーセント&#10;異性：8パーセント&#10;その他の人間関係：15パーセント&#10;精神疾患：11パーセント&#10;その他：15パーセント">
            <a:extLst>
              <a:ext uri="{FF2B5EF4-FFF2-40B4-BE49-F238E27FC236}">
                <a16:creationId xmlns:a16="http://schemas.microsoft.com/office/drawing/2014/main" id="{3315AA28-4475-A18A-DE0D-40F03E35C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3" y="1482391"/>
            <a:ext cx="7232653" cy="445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281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D123B0-A913-4236-DDBC-E98EA3D9C1B4}"/>
              </a:ext>
            </a:extLst>
          </p:cNvPr>
          <p:cNvSpPr>
            <a:spLocks noGrp="1"/>
          </p:cNvSpPr>
          <p:nvPr>
            <p:ph type="title"/>
          </p:nvPr>
        </p:nvSpPr>
        <p:spPr>
          <a:xfrm>
            <a:off x="611560" y="404663"/>
            <a:ext cx="8431932" cy="5336581"/>
          </a:xfrm>
        </p:spPr>
        <p:txBody>
          <a:bodyPr>
            <a:noAutofit/>
          </a:bodyPr>
          <a:lstStyle/>
          <a:p>
            <a:pPr>
              <a:lnSpc>
                <a:spcPct val="150000"/>
              </a:lnSpc>
            </a:pPr>
            <a:r>
              <a:rPr lang="ja-JP" altLang="en-US" sz="3200" u="sng" dirty="0">
                <a:solidFill>
                  <a:srgbClr val="C0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小学５・６年生の</a:t>
            </a:r>
            <a:r>
              <a:rPr lang="en-US" altLang="ja-JP" sz="4000" b="1" u="sng" dirty="0">
                <a:solidFill>
                  <a:srgbClr val="C0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16</a:t>
            </a:r>
            <a:r>
              <a:rPr lang="ja-JP" altLang="en-US" sz="4000" b="1" u="sng" dirty="0">
                <a:solidFill>
                  <a:srgbClr val="C00000"/>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a:t>
            </a:r>
            <a:r>
              <a:rPr lang="ja-JP" altLang="en-US" sz="36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a:t>
            </a:r>
            <a:br>
              <a:rPr lang="en-US" altLang="ja-JP" sz="32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br>
            <a:r>
              <a:rPr lang="ja-JP" altLang="en-US" sz="3200" u="sng" dirty="0">
                <a:solidFill>
                  <a:schemeClr val="accent6"/>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中学生の</a:t>
            </a:r>
            <a:r>
              <a:rPr lang="en-US" altLang="ja-JP" sz="4000" b="1" u="sng" dirty="0">
                <a:solidFill>
                  <a:schemeClr val="accent6"/>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13</a:t>
            </a:r>
            <a:r>
              <a:rPr lang="ja-JP" altLang="en-US" sz="4000" b="1" u="sng" dirty="0">
                <a:solidFill>
                  <a:schemeClr val="accent6"/>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a:t>
            </a:r>
            <a:r>
              <a:rPr lang="ja-JP" altLang="en-US" sz="32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が</a:t>
            </a:r>
            <a:br>
              <a:rPr lang="en-US" altLang="ja-JP" sz="32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br>
            <a:r>
              <a:rPr lang="ja-JP" altLang="en-US" sz="32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「直近１週間に自傷を行った」と答えており、</a:t>
            </a:r>
            <a:br>
              <a:rPr lang="en-US" altLang="ja-JP" sz="32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br>
            <a:r>
              <a:rPr lang="ja-JP" altLang="en-US" sz="32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数％は毎日自傷をしている。</a:t>
            </a:r>
            <a:br>
              <a:rPr lang="en-US" altLang="ja-JP" sz="32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br>
            <a:br>
              <a:rPr lang="en-US" altLang="ja-JP" sz="8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br>
            <a:r>
              <a:rPr lang="ja-JP" altLang="en-US" sz="3200" b="1" u="sng" dirty="0">
                <a:solidFill>
                  <a:srgbClr val="0070C0"/>
                </a:solidFill>
                <a:latin typeface="UD デジタル 教科書体 NP-R" panose="02020400000000000000" pitchFamily="18" charset="-128"/>
                <a:ea typeface="UD デジタル 教科書体 NP-R" panose="02020400000000000000" pitchFamily="18" charset="-128"/>
              </a:rPr>
              <a:t>「まだ小学生・中学生だし、関係ない」</a:t>
            </a:r>
            <a:br>
              <a:rPr lang="en-US" altLang="ja-JP" sz="3200" b="1" u="sng" dirty="0">
                <a:solidFill>
                  <a:srgbClr val="0070C0"/>
                </a:solidFill>
                <a:latin typeface="UD デジタル 教科書体 NP-R" panose="02020400000000000000" pitchFamily="18" charset="-128"/>
                <a:ea typeface="UD デジタル 教科書体 NP-R" panose="02020400000000000000" pitchFamily="18" charset="-128"/>
              </a:rPr>
            </a:br>
            <a:r>
              <a:rPr lang="ja-JP" altLang="en-US" sz="32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とは限らない。</a:t>
            </a:r>
            <a:endParaRPr kumimoji="1" lang="ja-JP" altLang="en-US" sz="32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3085F5C5-591D-B5A1-9DFA-1BAF5533249F}"/>
              </a:ext>
            </a:extLst>
          </p:cNvPr>
          <p:cNvSpPr>
            <a:spLocks noGrp="1"/>
          </p:cNvSpPr>
          <p:nvPr>
            <p:ph type="sldNum" sz="quarter" idx="12"/>
          </p:nvPr>
        </p:nvSpPr>
        <p:spPr/>
        <p:txBody>
          <a:bodyPr/>
          <a:lstStyle/>
          <a:p>
            <a:fld id="{9E2A29CB-BA86-48A6-80E1-CB8750A963B5}" type="slidenum">
              <a:rPr kumimoji="1" lang="ja-JP" altLang="en-US" smtClean="0"/>
              <a:t>11</a:t>
            </a:fld>
            <a:endParaRPr kumimoji="1" lang="ja-JP" altLang="en-US"/>
          </a:p>
        </p:txBody>
      </p:sp>
      <p:sp>
        <p:nvSpPr>
          <p:cNvPr id="13" name="テキスト ボックス 12">
            <a:extLst>
              <a:ext uri="{FF2B5EF4-FFF2-40B4-BE49-F238E27FC236}">
                <a16:creationId xmlns:a16="http://schemas.microsoft.com/office/drawing/2014/main" id="{450D6AE1-ED0D-6E1E-0612-6BA209091A7A}"/>
              </a:ext>
            </a:extLst>
          </p:cNvPr>
          <p:cNvSpPr txBox="1"/>
          <p:nvPr/>
        </p:nvSpPr>
        <p:spPr>
          <a:xfrm>
            <a:off x="218941" y="5763038"/>
            <a:ext cx="8687231" cy="1077218"/>
          </a:xfrm>
          <a:prstGeom prst="rect">
            <a:avLst/>
          </a:prstGeom>
          <a:noFill/>
        </p:spPr>
        <p:txBody>
          <a:bodyPr wrap="square" rtlCol="0" anchor="ctr">
            <a:spAutoFit/>
          </a:bodyPr>
          <a:lstStyle/>
          <a:p>
            <a:pPr algn="r"/>
            <a:r>
              <a:rPr kumimoji="1" lang="ja-JP" altLang="en-US" sz="1600" dirty="0">
                <a:solidFill>
                  <a:schemeClr val="tx1"/>
                </a:solidFill>
              </a:rPr>
              <a:t>国立成育医療センター</a:t>
            </a:r>
            <a:r>
              <a:rPr kumimoji="1" lang="en-US" altLang="ja-JP" sz="1600" dirty="0">
                <a:solidFill>
                  <a:schemeClr val="tx1"/>
                </a:solidFill>
              </a:rPr>
              <a:t>,2023, </a:t>
            </a:r>
          </a:p>
          <a:p>
            <a:pPr algn="r"/>
            <a:r>
              <a:rPr kumimoji="1" lang="ja-JP" altLang="en-US" sz="1600" dirty="0">
                <a:solidFill>
                  <a:schemeClr val="tx1"/>
                </a:solidFill>
              </a:rPr>
              <a:t>「新型コロナウイルス感染症流行による親子の生活と健康への影響に関する実態調査報告書」</a:t>
            </a:r>
            <a:endParaRPr kumimoji="1" lang="en-US" altLang="ja-JP" sz="1600" dirty="0">
              <a:solidFill>
                <a:schemeClr val="tx1"/>
              </a:solidFill>
            </a:endParaRPr>
          </a:p>
          <a:p>
            <a:pPr algn="r"/>
            <a:r>
              <a:rPr lang="ja-JP" altLang="en-US" sz="1600" dirty="0"/>
              <a:t>松本 俊彦</a:t>
            </a:r>
            <a:r>
              <a:rPr lang="en-US" altLang="ja-JP" sz="1600" dirty="0"/>
              <a:t>, 2023, 『</a:t>
            </a:r>
            <a:r>
              <a:rPr lang="ja-JP" altLang="en-US" sz="1600" dirty="0"/>
              <a:t>「助けて」が言えない　子ども編</a:t>
            </a:r>
            <a:r>
              <a:rPr lang="en-US" altLang="ja-JP" sz="1600" dirty="0"/>
              <a:t>』</a:t>
            </a:r>
            <a:r>
              <a:rPr lang="ja-JP" altLang="en-US" sz="1600" dirty="0"/>
              <a:t>より、一部抜粋</a:t>
            </a:r>
            <a:endParaRPr kumimoji="1" lang="ja-JP" altLang="en-US" sz="1600" dirty="0">
              <a:solidFill>
                <a:schemeClr val="tx1"/>
              </a:solidFill>
            </a:endParaRPr>
          </a:p>
          <a:p>
            <a:pPr algn="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7537251"/>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9A624-A886-0F3F-8292-2A158180A49E}"/>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0C200C12-4C72-4F15-5D65-D7E68C85453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7" y="0"/>
            <a:ext cx="877598" cy="1020800"/>
          </a:xfrm>
          <a:prstGeom prst="rect">
            <a:avLst/>
          </a:prstGeom>
          <a:noFill/>
          <a:ln w="9525">
            <a:noFill/>
            <a:miter lim="800000"/>
            <a:headEnd/>
            <a:tailEnd/>
          </a:ln>
        </p:spPr>
      </p:pic>
      <p:sp>
        <p:nvSpPr>
          <p:cNvPr id="9" name="スライド番号プレースホルダー 4">
            <a:extLst>
              <a:ext uri="{FF2B5EF4-FFF2-40B4-BE49-F238E27FC236}">
                <a16:creationId xmlns:a16="http://schemas.microsoft.com/office/drawing/2014/main" id="{B256586C-8357-F2F7-81EA-1CF5271222C1}"/>
              </a:ext>
            </a:extLst>
          </p:cNvPr>
          <p:cNvSpPr txBox="1">
            <a:spLocks/>
          </p:cNvSpPr>
          <p:nvPr/>
        </p:nvSpPr>
        <p:spPr>
          <a:xfrm>
            <a:off x="6974904" y="645333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26F011-1D1E-4A20-8193-E3E01D574FB1}" type="slidenum">
              <a:rPr kumimoji="1" lang="ja-JP" altLang="en-US" sz="900"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900" b="0" i="0" u="none" strike="noStrike" kern="1200" cap="none" spc="0" normalizeH="0" baseline="0" noProof="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テキスト ボックス 3">
            <a:extLst>
              <a:ext uri="{FF2B5EF4-FFF2-40B4-BE49-F238E27FC236}">
                <a16:creationId xmlns:a16="http://schemas.microsoft.com/office/drawing/2014/main" id="{CD454BB4-986C-284D-A682-52412E680E15}"/>
              </a:ext>
            </a:extLst>
          </p:cNvPr>
          <p:cNvSpPr txBox="1"/>
          <p:nvPr/>
        </p:nvSpPr>
        <p:spPr>
          <a:xfrm>
            <a:off x="447546" y="1119887"/>
            <a:ext cx="8208760" cy="5524589"/>
          </a:xfrm>
          <a:prstGeom prst="rect">
            <a:avLst/>
          </a:prstGeom>
          <a:noFill/>
        </p:spPr>
        <p:txBody>
          <a:bodyPr wrap="square">
            <a:spAutoFit/>
          </a:bodyPr>
          <a:lstStyle/>
          <a:p>
            <a:pPr>
              <a:spcBef>
                <a:spcPts val="1200"/>
              </a:spcBef>
            </a:pP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小中高校生の自殺の現状</a:t>
            </a: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　</a:t>
            </a: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　</a:t>
            </a: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15</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分</a:t>
            </a:r>
            <a:endPar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endParaRPr>
          </a:p>
          <a:p>
            <a:pPr marL="342900" indent="-342900">
              <a:spcBef>
                <a:spcPts val="1200"/>
              </a:spcBef>
              <a:buFont typeface="Wingdings" panose="05000000000000000000" pitchFamily="2" charset="2"/>
              <a:buChar char="n"/>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小中高校生の自殺の状況</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342900" indent="-342900">
              <a:spcBef>
                <a:spcPts val="1200"/>
              </a:spcBef>
              <a:buFont typeface="Wingdings" panose="05000000000000000000" pitchFamily="2" charset="2"/>
              <a:buChar char="n"/>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学校が希死念慮を発見しにくい現状</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spcBef>
                <a:spcPts val="1200"/>
              </a:spcBef>
            </a:pP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チームビルド編</a:t>
            </a: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　</a:t>
            </a: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　</a:t>
            </a: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40</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分</a:t>
            </a:r>
            <a:endPar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endParaRPr>
          </a:p>
          <a:p>
            <a:pPr marL="342900" indent="-342900">
              <a:spcBef>
                <a:spcPts val="1200"/>
              </a:spcBef>
              <a:buFont typeface="Wingdings" panose="05000000000000000000" pitchFamily="2" charset="2"/>
              <a:buChar char="n"/>
            </a:pPr>
            <a:r>
              <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こどもたちの困難さ</a:t>
            </a:r>
            <a:r>
              <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を発見するために</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342900" indent="-342900">
              <a:spcBef>
                <a:spcPts val="1200"/>
              </a:spcBef>
              <a:buFont typeface="Wingdings" panose="05000000000000000000" pitchFamily="2" charset="2"/>
              <a:buChar char="n"/>
            </a:pPr>
            <a:r>
              <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自殺関連行動</a:t>
            </a:r>
            <a:r>
              <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を発見した際の対応</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spcBef>
                <a:spcPts val="1200"/>
              </a:spcBef>
            </a:pP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個人スキル編</a:t>
            </a: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　</a:t>
            </a: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　</a:t>
            </a: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25</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分</a:t>
            </a:r>
            <a:endParaRPr lang="ja-JP" altLang="en-US" sz="2400" dirty="0">
              <a:solidFill>
                <a:srgbClr val="0070C0"/>
              </a:solidFill>
              <a:latin typeface="UD デジタル 教科書体 NK-R" panose="02020400000000000000" pitchFamily="18" charset="-128"/>
              <a:ea typeface="UD デジタル 教科書体 NK-R" panose="02020400000000000000" pitchFamily="18" charset="-128"/>
            </a:endParaRPr>
          </a:p>
          <a:p>
            <a:pPr marL="342900" indent="-342900">
              <a:spcBef>
                <a:spcPts val="1200"/>
              </a:spcBef>
              <a:buFont typeface="Wingdings" panose="05000000000000000000" pitchFamily="2" charset="2"/>
              <a:buChar char="n"/>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自殺関連行動をとる生徒との対話</a:t>
            </a:r>
            <a:endParaRPr lang="ja-JP" altLang="en-US" sz="2400" dirty="0">
              <a:solidFill>
                <a:srgbClr val="0070C0"/>
              </a:solidFill>
              <a:latin typeface="UD デジタル 教科書体 NK-R" panose="02020400000000000000" pitchFamily="18" charset="-128"/>
              <a:ea typeface="UD デジタル 教科書体 NK-R" panose="02020400000000000000" pitchFamily="18" charset="-128"/>
            </a:endParaRPr>
          </a:p>
          <a:p>
            <a:pPr marL="800100" lvl="1" indent="-342900">
              <a:spcBef>
                <a:spcPts val="600"/>
              </a:spcBef>
              <a:buFont typeface="Wingdings" panose="05000000000000000000" pitchFamily="2" charset="2"/>
              <a:buChar char="u"/>
            </a:pPr>
            <a:r>
              <a:rPr lang="ja-JP" altLang="en-US"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自傷行為</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342900" indent="-342900">
              <a:spcBef>
                <a:spcPts val="1200"/>
              </a:spcBef>
              <a:buFont typeface="Wingdings" panose="05000000000000000000" pitchFamily="2" charset="2"/>
              <a:buChar char="n"/>
            </a:pPr>
            <a:r>
              <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JSCP</a:t>
            </a: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より研修教材のお知らせ</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spcBef>
                <a:spcPts val="1200"/>
              </a:spcBef>
            </a:pP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質疑</a:t>
            </a: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　</a:t>
            </a: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　</a:t>
            </a:r>
            <a:r>
              <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rPr>
              <a:t>10</a:t>
            </a:r>
            <a:r>
              <a:rPr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分</a:t>
            </a:r>
            <a:endParaRPr lang="en-US" altLang="ja-JP" sz="2400" b="1" dirty="0">
              <a:solidFill>
                <a:srgbClr val="0070C0"/>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C0A04D21-6B5E-E5FC-C968-66015B2953C7}"/>
              </a:ext>
            </a:extLst>
          </p:cNvPr>
          <p:cNvSpPr txBox="1"/>
          <p:nvPr/>
        </p:nvSpPr>
        <p:spPr>
          <a:xfrm>
            <a:off x="5716665" y="248790"/>
            <a:ext cx="3176336" cy="523220"/>
          </a:xfrm>
          <a:prstGeom prst="rect">
            <a:avLst/>
          </a:prstGeom>
          <a:solidFill>
            <a:schemeClr val="bg1">
              <a:lumMod val="85000"/>
            </a:schemeClr>
          </a:solidFill>
        </p:spPr>
        <p:txBody>
          <a:bodyPr wrap="square">
            <a:spAutoFit/>
          </a:bodyPr>
          <a:lstStyle/>
          <a:p>
            <a:pPr algn="ctr">
              <a:spcBef>
                <a:spcPts val="1200"/>
              </a:spcBef>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本日のお話の流れ</a:t>
            </a:r>
            <a:endParaRPr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6779E50B-32B2-9104-06DF-4AA7FEB50994}"/>
              </a:ext>
            </a:extLst>
          </p:cNvPr>
          <p:cNvSpPr txBox="1"/>
          <p:nvPr/>
        </p:nvSpPr>
        <p:spPr>
          <a:xfrm>
            <a:off x="6169941" y="2690336"/>
            <a:ext cx="2752508" cy="1477328"/>
          </a:xfrm>
          <a:prstGeom prst="rect">
            <a:avLst/>
          </a:prstGeom>
          <a:solidFill>
            <a:schemeClr val="accent5">
              <a:lumMod val="20000"/>
              <a:lumOff val="80000"/>
            </a:schemeClr>
          </a:solidFill>
        </p:spPr>
        <p:txBody>
          <a:bodyPr wrap="square" rtlCol="0" anchor="ctr">
            <a:spAutoFit/>
          </a:bodyPr>
          <a:lstStyle/>
          <a:p>
            <a:pPr algn="l"/>
            <a:r>
              <a:rPr kumimoji="1" lang="ja-JP" altLang="en-US" sz="1600" dirty="0">
                <a:solidFill>
                  <a:schemeClr val="tx1">
                    <a:lumMod val="75000"/>
                    <a:lumOff val="25000"/>
                  </a:schemeClr>
                </a:solidFill>
                <a:latin typeface="+mn-ea"/>
              </a:rPr>
              <a:t>神奈川県教育委員会</a:t>
            </a:r>
            <a:endParaRPr kumimoji="1" lang="en-US" altLang="ja-JP" sz="1600" dirty="0">
              <a:solidFill>
                <a:schemeClr val="tx1">
                  <a:lumMod val="75000"/>
                  <a:lumOff val="25000"/>
                </a:schemeClr>
              </a:solidFill>
              <a:latin typeface="+mn-ea"/>
            </a:endParaRPr>
          </a:p>
          <a:p>
            <a:pPr algn="l"/>
            <a:r>
              <a:rPr kumimoji="1" lang="ja-JP" altLang="en-US" sz="1600" dirty="0">
                <a:solidFill>
                  <a:schemeClr val="tx1">
                    <a:lumMod val="75000"/>
                    <a:lumOff val="25000"/>
                  </a:schemeClr>
                </a:solidFill>
                <a:latin typeface="+mn-ea"/>
              </a:rPr>
              <a:t>「子どもサポートハンドブック</a:t>
            </a:r>
            <a:endParaRPr kumimoji="1" lang="en-US" altLang="ja-JP" sz="1600" dirty="0">
              <a:solidFill>
                <a:schemeClr val="tx1">
                  <a:lumMod val="75000"/>
                  <a:lumOff val="25000"/>
                </a:schemeClr>
              </a:solidFill>
              <a:latin typeface="+mn-ea"/>
            </a:endParaRPr>
          </a:p>
          <a:p>
            <a:pPr algn="l">
              <a:spcBef>
                <a:spcPts val="1200"/>
              </a:spcBef>
            </a:pPr>
            <a:r>
              <a:rPr lang="ja-JP" altLang="en-US" sz="1600" dirty="0">
                <a:solidFill>
                  <a:schemeClr val="tx1">
                    <a:lumMod val="75000"/>
                    <a:lumOff val="25000"/>
                  </a:schemeClr>
                </a:solidFill>
                <a:latin typeface="+mn-ea"/>
              </a:rPr>
              <a:t>文部科学省</a:t>
            </a:r>
            <a:endParaRPr lang="en-US" altLang="ja-JP" sz="1600" dirty="0">
              <a:solidFill>
                <a:schemeClr val="tx1">
                  <a:lumMod val="75000"/>
                  <a:lumOff val="25000"/>
                </a:schemeClr>
              </a:solidFill>
              <a:latin typeface="+mn-ea"/>
            </a:endParaRPr>
          </a:p>
          <a:p>
            <a:pPr algn="l"/>
            <a:r>
              <a:rPr kumimoji="1" lang="ja-JP" altLang="en-US" sz="1600" dirty="0">
                <a:solidFill>
                  <a:schemeClr val="tx1">
                    <a:lumMod val="75000"/>
                    <a:lumOff val="25000"/>
                  </a:schemeClr>
                </a:solidFill>
                <a:latin typeface="+mn-ea"/>
              </a:rPr>
              <a:t>「子どもの自殺予防」</a:t>
            </a:r>
            <a:endParaRPr kumimoji="1" lang="en-US" altLang="ja-JP" sz="1600" dirty="0">
              <a:solidFill>
                <a:schemeClr val="tx1">
                  <a:lumMod val="75000"/>
                  <a:lumOff val="25000"/>
                </a:schemeClr>
              </a:solidFill>
              <a:latin typeface="+mn-ea"/>
            </a:endParaRPr>
          </a:p>
          <a:p>
            <a:pPr algn="l"/>
            <a:r>
              <a:rPr lang="ja-JP" altLang="en-US" sz="1600" dirty="0">
                <a:solidFill>
                  <a:schemeClr val="tx1">
                    <a:lumMod val="75000"/>
                    <a:lumOff val="25000"/>
                  </a:schemeClr>
                </a:solidFill>
                <a:latin typeface="+mn-ea"/>
              </a:rPr>
              <a:t>「生徒指導提要（改訂版）」</a:t>
            </a:r>
            <a:endParaRPr kumimoji="1" lang="ja-JP" altLang="en-US" sz="1600" dirty="0">
              <a:solidFill>
                <a:schemeClr val="tx1">
                  <a:lumMod val="75000"/>
                  <a:lumOff val="25000"/>
                </a:schemeClr>
              </a:solidFill>
              <a:latin typeface="+mn-ea"/>
            </a:endParaRPr>
          </a:p>
        </p:txBody>
      </p:sp>
    </p:spTree>
    <p:extLst>
      <p:ext uri="{BB962C8B-B14F-4D97-AF65-F5344CB8AC3E}">
        <p14:creationId xmlns:p14="http://schemas.microsoft.com/office/powerpoint/2010/main" val="4127784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469DC9E-7FF2-1107-93AE-D22C9E88DD3A}"/>
              </a:ext>
            </a:extLst>
          </p:cNvPr>
          <p:cNvSpPr>
            <a:spLocks noGrp="1"/>
          </p:cNvSpPr>
          <p:nvPr>
            <p:ph type="sldNum" sz="quarter" idx="12"/>
          </p:nvPr>
        </p:nvSpPr>
        <p:spPr/>
        <p:txBody>
          <a:bodyPr/>
          <a:lstStyle/>
          <a:p>
            <a:fld id="{9E2A29CB-BA86-48A6-80E1-CB8750A963B5}" type="slidenum">
              <a:rPr kumimoji="1" lang="ja-JP" altLang="en-US" smtClean="0"/>
              <a:t>2</a:t>
            </a:fld>
            <a:endParaRPr kumimoji="1" lang="ja-JP" altLang="en-US" dirty="0"/>
          </a:p>
        </p:txBody>
      </p:sp>
      <p:sp>
        <p:nvSpPr>
          <p:cNvPr id="3" name="コンテンツ プレースホルダー 2">
            <a:extLst>
              <a:ext uri="{FF2B5EF4-FFF2-40B4-BE49-F238E27FC236}">
                <a16:creationId xmlns:a16="http://schemas.microsoft.com/office/drawing/2014/main" id="{81B5855E-A398-9BED-84B8-E82ABF61C150}"/>
              </a:ext>
            </a:extLst>
          </p:cNvPr>
          <p:cNvSpPr>
            <a:spLocks noGrp="1"/>
          </p:cNvSpPr>
          <p:nvPr>
            <p:ph idx="4294967295"/>
          </p:nvPr>
        </p:nvSpPr>
        <p:spPr>
          <a:xfrm>
            <a:off x="259976" y="1417638"/>
            <a:ext cx="8650942" cy="4525962"/>
          </a:xfrm>
        </p:spPr>
        <p:txBody>
          <a:bodyPr>
            <a:normAutofit/>
          </a:bodyPr>
          <a:lstStyle/>
          <a:p>
            <a:pPr marL="0" indent="0" algn="ctr">
              <a:lnSpc>
                <a:spcPct val="150000"/>
              </a:lnSpc>
              <a:buNone/>
            </a:pPr>
            <a:r>
              <a:rPr kumimoji="1" lang="ja-JP" altLang="en-US" sz="40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みなさんは、</a:t>
            </a:r>
            <a:r>
              <a:rPr lang="ja-JP" altLang="en-US" sz="40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毎年平均して</a:t>
            </a:r>
            <a:endParaRPr kumimoji="1" lang="en-US" altLang="ja-JP" sz="40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lgn="ctr">
              <a:lnSpc>
                <a:spcPct val="150000"/>
              </a:lnSpc>
              <a:buNone/>
            </a:pPr>
            <a:r>
              <a:rPr lang="ja-JP" altLang="en-US" sz="40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何人の児童生徒が</a:t>
            </a:r>
            <a:endParaRPr lang="en-US" altLang="ja-JP" sz="40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lgn="ctr">
              <a:lnSpc>
                <a:spcPct val="150000"/>
              </a:lnSpc>
              <a:buNone/>
            </a:pPr>
            <a:r>
              <a:rPr lang="ja-JP" altLang="en-US" sz="40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自殺で亡くなっているか</a:t>
            </a:r>
            <a:endParaRPr lang="en-US" altLang="ja-JP" sz="40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marL="0" indent="0" algn="ctr">
              <a:lnSpc>
                <a:spcPct val="150000"/>
              </a:lnSpc>
              <a:buNone/>
            </a:pPr>
            <a:r>
              <a:rPr kumimoji="1" lang="ja-JP" altLang="en-US" sz="4000" dirty="0">
                <a:latin typeface="UD デジタル 教科書体 N-R" panose="02020400000000000000" pitchFamily="17" charset="-128"/>
                <a:ea typeface="UD デジタル 教科書体 N-R" panose="02020400000000000000" pitchFamily="17" charset="-128"/>
              </a:rPr>
              <a:t>ご存じですか？</a:t>
            </a:r>
            <a:endParaRPr kumimoji="1" lang="en-US" altLang="ja-JP" sz="4000" dirty="0">
              <a:latin typeface="UD デジタル 教科書体 N-R" panose="02020400000000000000" pitchFamily="17" charset="-128"/>
              <a:ea typeface="UD デジタル 教科書体 N-R" panose="02020400000000000000" pitchFamily="17" charset="-128"/>
            </a:endParaRPr>
          </a:p>
        </p:txBody>
      </p:sp>
      <p:pic>
        <p:nvPicPr>
          <p:cNvPr id="5" name="図 4">
            <a:extLst>
              <a:ext uri="{FF2B5EF4-FFF2-40B4-BE49-F238E27FC236}">
                <a16:creationId xmlns:a16="http://schemas.microsoft.com/office/drawing/2014/main" id="{07F6F7C7-A239-6D8C-C92E-AC0AB772CA50}"/>
              </a:ext>
            </a:extLst>
          </p:cNvPr>
          <p:cNvPicPr>
            <a:picLocks noChangeAspect="1"/>
          </p:cNvPicPr>
          <p:nvPr/>
        </p:nvPicPr>
        <p:blipFill rotWithShape="1">
          <a:blip r:embed="rId3">
            <a:alphaModFix amt="20000"/>
          </a:blip>
          <a:srcRect l="8203" t="7203" r="6740" b="20776"/>
          <a:stretch/>
        </p:blipFill>
        <p:spPr>
          <a:xfrm rot="20421033">
            <a:off x="400279" y="457281"/>
            <a:ext cx="4907722" cy="4732641"/>
          </a:xfrm>
          <a:prstGeom prst="rect">
            <a:avLst/>
          </a:prstGeom>
        </p:spPr>
      </p:pic>
    </p:spTree>
    <p:extLst>
      <p:ext uri="{BB962C8B-B14F-4D97-AF65-F5344CB8AC3E}">
        <p14:creationId xmlns:p14="http://schemas.microsoft.com/office/powerpoint/2010/main" val="2902235521"/>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a:extLst>
              <a:ext uri="{FF2B5EF4-FFF2-40B4-BE49-F238E27FC236}">
                <a16:creationId xmlns:a16="http://schemas.microsoft.com/office/drawing/2014/main" id="{75792934-A00F-6238-1FC8-21A275F91FDF}"/>
              </a:ext>
            </a:extLst>
          </p:cNvPr>
          <p:cNvGraphicFramePr>
            <a:graphicFrameLocks noGrp="1"/>
          </p:cNvGraphicFramePr>
          <p:nvPr>
            <p:ph idx="1"/>
            <p:extLst>
              <p:ext uri="{D42A27DB-BD31-4B8C-83A1-F6EECF244321}">
                <p14:modId xmlns:p14="http://schemas.microsoft.com/office/powerpoint/2010/main" val="1608201097"/>
              </p:ext>
            </p:extLst>
          </p:nvPr>
        </p:nvGraphicFramePr>
        <p:xfrm>
          <a:off x="257175" y="1956753"/>
          <a:ext cx="8429625" cy="4869456"/>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3899C337-C782-280C-0374-4DE32ABC05FD}"/>
              </a:ext>
            </a:extLst>
          </p:cNvPr>
          <p:cNvSpPr>
            <a:spLocks noGrp="1"/>
          </p:cNvSpPr>
          <p:nvPr>
            <p:ph type="sldNum" sz="quarter" idx="12"/>
          </p:nvPr>
        </p:nvSpPr>
        <p:spPr/>
        <p:txBody>
          <a:bodyPr/>
          <a:lstStyle/>
          <a:p>
            <a:fld id="{9E2A29CB-BA86-48A6-80E1-CB8750A963B5}" type="slidenum">
              <a:rPr kumimoji="1" lang="ja-JP" altLang="en-US" smtClean="0"/>
              <a:t>3</a:t>
            </a:fld>
            <a:endParaRPr kumimoji="1" lang="ja-JP" altLang="en-US"/>
          </a:p>
        </p:txBody>
      </p:sp>
      <p:sp>
        <p:nvSpPr>
          <p:cNvPr id="9" name="Rectangle 5">
            <a:extLst>
              <a:ext uri="{FF2B5EF4-FFF2-40B4-BE49-F238E27FC236}">
                <a16:creationId xmlns:a16="http://schemas.microsoft.com/office/drawing/2014/main" id="{7340E421-B7AD-F935-E454-1D787867556C}"/>
              </a:ext>
            </a:extLst>
          </p:cNvPr>
          <p:cNvSpPr>
            <a:spLocks noChangeArrowheads="1"/>
          </p:cNvSpPr>
          <p:nvPr/>
        </p:nvSpPr>
        <p:spPr bwMode="auto">
          <a:xfrm>
            <a:off x="125315" y="1791027"/>
            <a:ext cx="1008112" cy="33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844083"/>
            <a:r>
              <a:rPr kumimoji="0"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（人）</a:t>
            </a:r>
            <a:endParaRPr kumimoji="0" lang="ja-JP"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吹き出し: 円形 10">
            <a:extLst>
              <a:ext uri="{FF2B5EF4-FFF2-40B4-BE49-F238E27FC236}">
                <a16:creationId xmlns:a16="http://schemas.microsoft.com/office/drawing/2014/main" id="{9AAA168B-9949-EEB2-3AE3-04F3F5051A57}"/>
              </a:ext>
            </a:extLst>
          </p:cNvPr>
          <p:cNvSpPr/>
          <p:nvPr/>
        </p:nvSpPr>
        <p:spPr>
          <a:xfrm>
            <a:off x="971600" y="2564904"/>
            <a:ext cx="1666528" cy="614560"/>
          </a:xfrm>
          <a:prstGeom prst="wedgeEllipseCallout">
            <a:avLst>
              <a:gd name="adj1" fmla="val -17565"/>
              <a:gd name="adj2" fmla="val 98958"/>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US" altLang="ja-JP" sz="2000" dirty="0">
                <a:solidFill>
                  <a:schemeClr val="tx1"/>
                </a:solidFill>
                <a:latin typeface="Meiryo UI" panose="020B0604030504040204" pitchFamily="50" charset="-128"/>
                <a:ea typeface="Meiryo UI" panose="020B0604030504040204" pitchFamily="50" charset="-128"/>
              </a:rPr>
              <a:t>320</a:t>
            </a:r>
            <a:r>
              <a:rPr lang="ja-JP" altLang="en-US" sz="2000" dirty="0">
                <a:solidFill>
                  <a:schemeClr val="tx1"/>
                </a:solidFill>
                <a:latin typeface="Meiryo UI" panose="020B0604030504040204" pitchFamily="50" charset="-128"/>
                <a:ea typeface="Meiryo UI" panose="020B0604030504040204" pitchFamily="50" charset="-128"/>
              </a:rPr>
              <a:t>人</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B05EABE-AF81-F6C1-5E44-1FA24E5A67A4}"/>
              </a:ext>
            </a:extLst>
          </p:cNvPr>
          <p:cNvSpPr/>
          <p:nvPr/>
        </p:nvSpPr>
        <p:spPr>
          <a:xfrm>
            <a:off x="1043608" y="247638"/>
            <a:ext cx="7056784" cy="98072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6" name="タイトル 15">
            <a:extLst>
              <a:ext uri="{FF2B5EF4-FFF2-40B4-BE49-F238E27FC236}">
                <a16:creationId xmlns:a16="http://schemas.microsoft.com/office/drawing/2014/main" id="{1E2A9768-886A-BF76-61A5-737E4BB8B98E}"/>
              </a:ext>
            </a:extLst>
          </p:cNvPr>
          <p:cNvSpPr>
            <a:spLocks noGrp="1"/>
          </p:cNvSpPr>
          <p:nvPr>
            <p:ph type="title"/>
          </p:nvPr>
        </p:nvSpPr>
        <p:spPr>
          <a:xfrm>
            <a:off x="1043609" y="150212"/>
            <a:ext cx="7056784" cy="1143000"/>
          </a:xfrm>
        </p:spPr>
        <p:txBody>
          <a:bodyPr/>
          <a:lstStyle/>
          <a:p>
            <a:pPr algn="ctr"/>
            <a:r>
              <a:rPr lang="ja-JP" altLang="en-US" sz="3200" dirty="0">
                <a:solidFill>
                  <a:schemeClr val="bg1"/>
                </a:solidFill>
              </a:rPr>
              <a:t>児童生徒の自殺者数</a:t>
            </a:r>
          </a:p>
        </p:txBody>
      </p:sp>
      <p:sp>
        <p:nvSpPr>
          <p:cNvPr id="10" name="吹き出し: 円形 9">
            <a:extLst>
              <a:ext uri="{FF2B5EF4-FFF2-40B4-BE49-F238E27FC236}">
                <a16:creationId xmlns:a16="http://schemas.microsoft.com/office/drawing/2014/main" id="{ADEDADB5-8E61-2A45-7561-DA78CDED88A6}"/>
              </a:ext>
            </a:extLst>
          </p:cNvPr>
          <p:cNvSpPr/>
          <p:nvPr/>
        </p:nvSpPr>
        <p:spPr>
          <a:xfrm>
            <a:off x="5449140" y="1447579"/>
            <a:ext cx="1384437" cy="509174"/>
          </a:xfrm>
          <a:prstGeom prst="wedgeEllipseCallout">
            <a:avLst>
              <a:gd name="adj1" fmla="val 53726"/>
              <a:gd name="adj2" fmla="val 98105"/>
            </a:avLst>
          </a:prstGeom>
          <a:ln w="85725">
            <a:solidFill>
              <a:srgbClr val="0070C0"/>
            </a:solidFill>
            <a:prstDash val="solid"/>
            <a:extLst>
              <a:ext uri="{C807C97D-BFC1-408E-A445-0C87EB9F89A2}">
                <ask:lineSketchStyleProps xmlns:ask="http://schemas.microsoft.com/office/drawing/2018/sketchyshapes" sd="1219033472">
                  <a:custGeom>
                    <a:avLst/>
                    <a:gdLst>
                      <a:gd name="connsiteX0" fmla="*/ 1605085 w 1547428"/>
                      <a:gd name="connsiteY0" fmla="*/ 845721 h 648072"/>
                      <a:gd name="connsiteX1" fmla="*/ 1072543 w 1547428"/>
                      <a:gd name="connsiteY1" fmla="*/ 622928 h 648072"/>
                      <a:gd name="connsiteX2" fmla="*/ 521338 w 1547428"/>
                      <a:gd name="connsiteY2" fmla="*/ 630349 h 648072"/>
                      <a:gd name="connsiteX3" fmla="*/ 365198 w 1547428"/>
                      <a:gd name="connsiteY3" fmla="*/ 48849 h 648072"/>
                      <a:gd name="connsiteX4" fmla="*/ 944897 w 1547428"/>
                      <a:gd name="connsiteY4" fmla="*/ 8031 h 648072"/>
                      <a:gd name="connsiteX5" fmla="*/ 1318131 w 1547428"/>
                      <a:gd name="connsiteY5" fmla="*/ 554282 h 648072"/>
                      <a:gd name="connsiteX6" fmla="*/ 1605085 w 1547428"/>
                      <a:gd name="connsiteY6" fmla="*/ 845721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428" h="648072" fill="none" extrusionOk="0">
                        <a:moveTo>
                          <a:pt x="1605085" y="845721"/>
                        </a:moveTo>
                        <a:cubicBezTo>
                          <a:pt x="1423144" y="823683"/>
                          <a:pt x="1216558" y="620738"/>
                          <a:pt x="1072543" y="622928"/>
                        </a:cubicBezTo>
                        <a:cubicBezTo>
                          <a:pt x="903173" y="694862"/>
                          <a:pt x="674981" y="654825"/>
                          <a:pt x="521338" y="630349"/>
                        </a:cubicBezTo>
                        <a:cubicBezTo>
                          <a:pt x="-79240" y="499465"/>
                          <a:pt x="-158281" y="285459"/>
                          <a:pt x="365198" y="48849"/>
                        </a:cubicBezTo>
                        <a:cubicBezTo>
                          <a:pt x="549555" y="-7503"/>
                          <a:pt x="767209" y="-24272"/>
                          <a:pt x="944897" y="8031"/>
                        </a:cubicBezTo>
                        <a:cubicBezTo>
                          <a:pt x="1474774" y="47813"/>
                          <a:pt x="1774558" y="346390"/>
                          <a:pt x="1318131" y="554282"/>
                        </a:cubicBezTo>
                        <a:cubicBezTo>
                          <a:pt x="1439664" y="634132"/>
                          <a:pt x="1479587" y="774582"/>
                          <a:pt x="1605085" y="845721"/>
                        </a:cubicBezTo>
                        <a:close/>
                      </a:path>
                      <a:path w="1547428" h="648072" stroke="0" extrusionOk="0">
                        <a:moveTo>
                          <a:pt x="1605085" y="845721"/>
                        </a:moveTo>
                        <a:cubicBezTo>
                          <a:pt x="1351237" y="761997"/>
                          <a:pt x="1223208" y="646441"/>
                          <a:pt x="1072543" y="622928"/>
                        </a:cubicBezTo>
                        <a:cubicBezTo>
                          <a:pt x="939264" y="661991"/>
                          <a:pt x="693055" y="622192"/>
                          <a:pt x="521338" y="630349"/>
                        </a:cubicBezTo>
                        <a:cubicBezTo>
                          <a:pt x="-172496" y="482036"/>
                          <a:pt x="-233701" y="286555"/>
                          <a:pt x="365198" y="48849"/>
                        </a:cubicBezTo>
                        <a:cubicBezTo>
                          <a:pt x="538225" y="14899"/>
                          <a:pt x="731928" y="-57340"/>
                          <a:pt x="944897" y="8031"/>
                        </a:cubicBezTo>
                        <a:cubicBezTo>
                          <a:pt x="1565650" y="-28625"/>
                          <a:pt x="1702061" y="341534"/>
                          <a:pt x="1318131" y="554282"/>
                        </a:cubicBezTo>
                        <a:cubicBezTo>
                          <a:pt x="1451355" y="629707"/>
                          <a:pt x="1526539" y="804006"/>
                          <a:pt x="1605085" y="845721"/>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pPr algn="ctr"/>
            <a:r>
              <a:rPr lang="en-US" altLang="ja-JP" sz="2000" b="1" dirty="0">
                <a:solidFill>
                  <a:srgbClr val="0070C0"/>
                </a:solidFill>
                <a:latin typeface="Meiryo UI" panose="020B0604030504040204" pitchFamily="50" charset="-128"/>
                <a:ea typeface="Meiryo UI" panose="020B0604030504040204" pitchFamily="50" charset="-128"/>
              </a:rPr>
              <a:t>514</a:t>
            </a:r>
            <a:r>
              <a:rPr lang="ja-JP" altLang="en-US" sz="2000" b="1" dirty="0">
                <a:solidFill>
                  <a:srgbClr val="0070C0"/>
                </a:solidFill>
                <a:latin typeface="Meiryo UI" panose="020B0604030504040204" pitchFamily="50" charset="-128"/>
                <a:ea typeface="Meiryo UI" panose="020B0604030504040204" pitchFamily="50" charset="-128"/>
              </a:rPr>
              <a:t>人</a:t>
            </a:r>
            <a:endParaRPr kumimoji="1" lang="ja-JP" altLang="en-US" sz="2000" b="1" dirty="0">
              <a:solidFill>
                <a:srgbClr val="0070C0"/>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604465D2-C18D-98FF-99E6-1579F2BEB4FC}"/>
              </a:ext>
            </a:extLst>
          </p:cNvPr>
          <p:cNvSpPr/>
          <p:nvPr/>
        </p:nvSpPr>
        <p:spPr>
          <a:xfrm>
            <a:off x="1853197" y="1531387"/>
            <a:ext cx="3092286" cy="721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0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少子化にも関わらず</a:t>
            </a:r>
            <a:endParaRPr kumimoji="1" lang="en-US" altLang="ja-JP" sz="20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algn="ctr">
              <a:lnSpc>
                <a:spcPct val="150000"/>
              </a:lnSpc>
            </a:pPr>
            <a:r>
              <a:rPr kumimoji="1" lang="ja-JP" altLang="en-US" sz="20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近年増加傾向</a:t>
            </a:r>
          </a:p>
        </p:txBody>
      </p:sp>
      <p:pic>
        <p:nvPicPr>
          <p:cNvPr id="18" name="図 17" descr="図形, 矢印&#10;&#10;自動的に生成された説明">
            <a:extLst>
              <a:ext uri="{FF2B5EF4-FFF2-40B4-BE49-F238E27FC236}">
                <a16:creationId xmlns:a16="http://schemas.microsoft.com/office/drawing/2014/main" id="{2DDFE13F-12C8-EAAF-64D2-F2EF13A256DA}"/>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094884" flipV="1">
            <a:off x="2900463" y="1503062"/>
            <a:ext cx="2928837" cy="2123683"/>
          </a:xfrm>
          <a:prstGeom prst="rect">
            <a:avLst/>
          </a:prstGeom>
        </p:spPr>
      </p:pic>
      <p:sp>
        <p:nvSpPr>
          <p:cNvPr id="2" name="吹き出し: 円形 1">
            <a:extLst>
              <a:ext uri="{FF2B5EF4-FFF2-40B4-BE49-F238E27FC236}">
                <a16:creationId xmlns:a16="http://schemas.microsoft.com/office/drawing/2014/main" id="{D7190F6D-003F-1B1B-28BC-1B5215CC72B8}"/>
              </a:ext>
            </a:extLst>
          </p:cNvPr>
          <p:cNvSpPr/>
          <p:nvPr/>
        </p:nvSpPr>
        <p:spPr>
          <a:xfrm>
            <a:off x="6336621" y="982352"/>
            <a:ext cx="1349533" cy="541194"/>
          </a:xfrm>
          <a:prstGeom prst="wedgeEllipseCallout">
            <a:avLst>
              <a:gd name="adj1" fmla="val 38859"/>
              <a:gd name="adj2" fmla="val 176792"/>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US" altLang="ja-JP" sz="2000" dirty="0">
                <a:solidFill>
                  <a:schemeClr val="tx1"/>
                </a:solidFill>
                <a:latin typeface="Meiryo UI" panose="020B0604030504040204" pitchFamily="50" charset="-128"/>
                <a:ea typeface="Meiryo UI" panose="020B0604030504040204" pitchFamily="50" charset="-128"/>
              </a:rPr>
              <a:t>513</a:t>
            </a:r>
            <a:r>
              <a:rPr lang="ja-JP" altLang="en-US" sz="2000" dirty="0">
                <a:solidFill>
                  <a:schemeClr val="tx1"/>
                </a:solidFill>
                <a:latin typeface="Meiryo UI" panose="020B0604030504040204" pitchFamily="50" charset="-128"/>
                <a:ea typeface="Meiryo UI" panose="020B0604030504040204" pitchFamily="50" charset="-128"/>
              </a:rPr>
              <a:t>人</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3" name="吹き出し: 円形 2">
            <a:extLst>
              <a:ext uri="{FF2B5EF4-FFF2-40B4-BE49-F238E27FC236}">
                <a16:creationId xmlns:a16="http://schemas.microsoft.com/office/drawing/2014/main" id="{4C2B1C8C-182A-0913-4BF3-1F5248E103B2}"/>
              </a:ext>
            </a:extLst>
          </p:cNvPr>
          <p:cNvSpPr/>
          <p:nvPr/>
        </p:nvSpPr>
        <p:spPr>
          <a:xfrm>
            <a:off x="7467599" y="1390638"/>
            <a:ext cx="1384437" cy="578207"/>
          </a:xfrm>
          <a:prstGeom prst="wedgeEllipseCallout">
            <a:avLst>
              <a:gd name="adj1" fmla="val 11435"/>
              <a:gd name="adj2" fmla="val 78948"/>
            </a:avLst>
          </a:prstGeom>
          <a:ln w="85725">
            <a:solidFill>
              <a:srgbClr val="FF0000"/>
            </a:solidFill>
            <a:prstDash val="solid"/>
            <a:extLst>
              <a:ext uri="{C807C97D-BFC1-408E-A445-0C87EB9F89A2}">
                <ask:lineSketchStyleProps xmlns:ask="http://schemas.microsoft.com/office/drawing/2018/sketchyshapes" sd="1219033472">
                  <a:custGeom>
                    <a:avLst/>
                    <a:gdLst>
                      <a:gd name="connsiteX0" fmla="*/ 1605085 w 1547428"/>
                      <a:gd name="connsiteY0" fmla="*/ 845721 h 648072"/>
                      <a:gd name="connsiteX1" fmla="*/ 1072543 w 1547428"/>
                      <a:gd name="connsiteY1" fmla="*/ 622928 h 648072"/>
                      <a:gd name="connsiteX2" fmla="*/ 521338 w 1547428"/>
                      <a:gd name="connsiteY2" fmla="*/ 630349 h 648072"/>
                      <a:gd name="connsiteX3" fmla="*/ 365198 w 1547428"/>
                      <a:gd name="connsiteY3" fmla="*/ 48849 h 648072"/>
                      <a:gd name="connsiteX4" fmla="*/ 944897 w 1547428"/>
                      <a:gd name="connsiteY4" fmla="*/ 8031 h 648072"/>
                      <a:gd name="connsiteX5" fmla="*/ 1318131 w 1547428"/>
                      <a:gd name="connsiteY5" fmla="*/ 554282 h 648072"/>
                      <a:gd name="connsiteX6" fmla="*/ 1605085 w 1547428"/>
                      <a:gd name="connsiteY6" fmla="*/ 845721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428" h="648072" fill="none" extrusionOk="0">
                        <a:moveTo>
                          <a:pt x="1605085" y="845721"/>
                        </a:moveTo>
                        <a:cubicBezTo>
                          <a:pt x="1423144" y="823683"/>
                          <a:pt x="1216558" y="620738"/>
                          <a:pt x="1072543" y="622928"/>
                        </a:cubicBezTo>
                        <a:cubicBezTo>
                          <a:pt x="903173" y="694862"/>
                          <a:pt x="674981" y="654825"/>
                          <a:pt x="521338" y="630349"/>
                        </a:cubicBezTo>
                        <a:cubicBezTo>
                          <a:pt x="-79240" y="499465"/>
                          <a:pt x="-158281" y="285459"/>
                          <a:pt x="365198" y="48849"/>
                        </a:cubicBezTo>
                        <a:cubicBezTo>
                          <a:pt x="549555" y="-7503"/>
                          <a:pt x="767209" y="-24272"/>
                          <a:pt x="944897" y="8031"/>
                        </a:cubicBezTo>
                        <a:cubicBezTo>
                          <a:pt x="1474774" y="47813"/>
                          <a:pt x="1774558" y="346390"/>
                          <a:pt x="1318131" y="554282"/>
                        </a:cubicBezTo>
                        <a:cubicBezTo>
                          <a:pt x="1439664" y="634132"/>
                          <a:pt x="1479587" y="774582"/>
                          <a:pt x="1605085" y="845721"/>
                        </a:cubicBezTo>
                        <a:close/>
                      </a:path>
                      <a:path w="1547428" h="648072" stroke="0" extrusionOk="0">
                        <a:moveTo>
                          <a:pt x="1605085" y="845721"/>
                        </a:moveTo>
                        <a:cubicBezTo>
                          <a:pt x="1351237" y="761997"/>
                          <a:pt x="1223208" y="646441"/>
                          <a:pt x="1072543" y="622928"/>
                        </a:cubicBezTo>
                        <a:cubicBezTo>
                          <a:pt x="939264" y="661991"/>
                          <a:pt x="693055" y="622192"/>
                          <a:pt x="521338" y="630349"/>
                        </a:cubicBezTo>
                        <a:cubicBezTo>
                          <a:pt x="-172496" y="482036"/>
                          <a:pt x="-233701" y="286555"/>
                          <a:pt x="365198" y="48849"/>
                        </a:cubicBezTo>
                        <a:cubicBezTo>
                          <a:pt x="538225" y="14899"/>
                          <a:pt x="731928" y="-57340"/>
                          <a:pt x="944897" y="8031"/>
                        </a:cubicBezTo>
                        <a:cubicBezTo>
                          <a:pt x="1565650" y="-28625"/>
                          <a:pt x="1702061" y="341534"/>
                          <a:pt x="1318131" y="554282"/>
                        </a:cubicBezTo>
                        <a:cubicBezTo>
                          <a:pt x="1451355" y="629707"/>
                          <a:pt x="1526539" y="804006"/>
                          <a:pt x="1605085" y="845721"/>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pPr algn="ctr"/>
            <a:r>
              <a:rPr lang="en-US" altLang="ja-JP" sz="2000" b="1" dirty="0">
                <a:solidFill>
                  <a:srgbClr val="FF0000"/>
                </a:solidFill>
                <a:latin typeface="Meiryo UI" panose="020B0604030504040204" pitchFamily="50" charset="-128"/>
                <a:ea typeface="Meiryo UI" panose="020B0604030504040204" pitchFamily="50" charset="-128"/>
              </a:rPr>
              <a:t>529</a:t>
            </a:r>
            <a:r>
              <a:rPr lang="ja-JP" altLang="en-US" sz="2000" b="1" dirty="0">
                <a:solidFill>
                  <a:srgbClr val="FF0000"/>
                </a:solidFill>
                <a:latin typeface="Meiryo UI" panose="020B0604030504040204" pitchFamily="50" charset="-128"/>
                <a:ea typeface="Meiryo UI" panose="020B0604030504040204" pitchFamily="50" charset="-128"/>
              </a:rPr>
              <a:t>人</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3622285"/>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9EC32-E20E-7626-2715-70CDECC0DC97}"/>
              </a:ext>
            </a:extLst>
          </p:cNvPr>
          <p:cNvSpPr>
            <a:spLocks noGrp="1"/>
          </p:cNvSpPr>
          <p:nvPr>
            <p:ph type="title" idx="4294967295"/>
          </p:nvPr>
        </p:nvSpPr>
        <p:spPr>
          <a:xfrm>
            <a:off x="6407150" y="5481638"/>
            <a:ext cx="2270685" cy="1143000"/>
          </a:xfrm>
        </p:spPr>
        <p:txBody>
          <a:bodyPr>
            <a:normAutofit/>
          </a:bodyPr>
          <a:lstStyle/>
          <a:p>
            <a:pPr algn="ctr"/>
            <a:r>
              <a:rPr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高校生</a:t>
            </a:r>
            <a:br>
              <a:rPr lang="en-US" altLang="ja-JP"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br>
            <a:r>
              <a:rPr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１日に１人</a:t>
            </a:r>
            <a:endParaRPr kumimoji="1"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p:txBody>
      </p:sp>
      <p:pic>
        <p:nvPicPr>
          <p:cNvPr id="18" name="図 17" descr="白いバックグラウンドの前に座っている人形&#10;&#10;低い精度で自動的に生成された説明">
            <a:extLst>
              <a:ext uri="{FF2B5EF4-FFF2-40B4-BE49-F238E27FC236}">
                <a16:creationId xmlns:a16="http://schemas.microsoft.com/office/drawing/2014/main" id="{E9B826E7-4AC4-4AA5-9F51-72FBA9C6218B}"/>
              </a:ext>
            </a:extLst>
          </p:cNvPr>
          <p:cNvPicPr>
            <a:picLocks noChangeAspect="1"/>
          </p:cNvPicPr>
          <p:nvPr/>
        </p:nvPicPr>
        <p:blipFill rotWithShape="1">
          <a:blip r:embed="rId3">
            <a:extLst>
              <a:ext uri="{28A0092B-C50C-407E-A947-70E740481C1C}">
                <a14:useLocalDpi xmlns:a14="http://schemas.microsoft.com/office/drawing/2010/main" val="0"/>
              </a:ext>
            </a:extLst>
          </a:blip>
          <a:srcRect l="-7386" t="-2016" r="46268" b="2016"/>
          <a:stretch/>
        </p:blipFill>
        <p:spPr>
          <a:xfrm>
            <a:off x="3357544" y="1311424"/>
            <a:ext cx="2002846" cy="3872402"/>
          </a:xfrm>
          <a:prstGeom prst="rect">
            <a:avLst/>
          </a:prstGeom>
        </p:spPr>
      </p:pic>
      <p:pic>
        <p:nvPicPr>
          <p:cNvPr id="20" name="図 19" descr="白いバックグラウンドの前に座っている人形&#10;&#10;低い精度で自動的に生成された説明">
            <a:extLst>
              <a:ext uri="{FF2B5EF4-FFF2-40B4-BE49-F238E27FC236}">
                <a16:creationId xmlns:a16="http://schemas.microsoft.com/office/drawing/2014/main" id="{E2140F7A-DEB1-98C6-8EE7-5458CDB4D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2388" y="946448"/>
            <a:ext cx="3190203" cy="4232442"/>
          </a:xfrm>
          <a:prstGeom prst="rect">
            <a:avLst/>
          </a:prstGeom>
        </p:spPr>
      </p:pic>
      <p:sp>
        <p:nvSpPr>
          <p:cNvPr id="21" name="タイトル 1">
            <a:extLst>
              <a:ext uri="{FF2B5EF4-FFF2-40B4-BE49-F238E27FC236}">
                <a16:creationId xmlns:a16="http://schemas.microsoft.com/office/drawing/2014/main" id="{AE2990EF-59AE-B6B2-2731-EB861EE567BF}"/>
              </a:ext>
            </a:extLst>
          </p:cNvPr>
          <p:cNvSpPr txBox="1">
            <a:spLocks/>
          </p:cNvSpPr>
          <p:nvPr/>
        </p:nvSpPr>
        <p:spPr>
          <a:xfrm>
            <a:off x="3321963" y="5475980"/>
            <a:ext cx="2736304" cy="1143000"/>
          </a:xfrm>
          <a:prstGeom prst="rect">
            <a:avLst/>
          </a:prstGeom>
        </p:spPr>
        <p:txBody>
          <a:bodyPr vert="horz" lIns="91440" tIns="45720" rIns="91440" bIns="45720" rtlCol="0" anchor="ctr">
            <a:noAutofit/>
          </a:bodyPr>
          <a:lstStyle>
            <a:lvl1pPr algn="ctr" defTabSz="844061" rtl="0" eaLnBrk="1" latinLnBrk="0" hangingPunct="1">
              <a:spcBef>
                <a:spcPct val="0"/>
              </a:spcBef>
              <a:buNone/>
              <a:defRPr kumimoji="1" sz="4062" kern="1200">
                <a:solidFill>
                  <a:schemeClr val="tx1"/>
                </a:solidFill>
                <a:latin typeface="+mj-lt"/>
                <a:ea typeface="+mj-ea"/>
                <a:cs typeface="+mj-cs"/>
              </a:defRPr>
            </a:lvl1pPr>
          </a:lstStyle>
          <a:p>
            <a:r>
              <a:rPr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中学生</a:t>
            </a:r>
            <a:br>
              <a:rPr lang="en-US" altLang="ja-JP"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br>
            <a:r>
              <a:rPr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２日に１人</a:t>
            </a:r>
          </a:p>
        </p:txBody>
      </p:sp>
      <p:sp>
        <p:nvSpPr>
          <p:cNvPr id="3" name="テキスト ボックス 2">
            <a:extLst>
              <a:ext uri="{FF2B5EF4-FFF2-40B4-BE49-F238E27FC236}">
                <a16:creationId xmlns:a16="http://schemas.microsoft.com/office/drawing/2014/main" id="{96F2566E-2824-EE54-A326-A93E9611AEA0}"/>
              </a:ext>
            </a:extLst>
          </p:cNvPr>
          <p:cNvSpPr txBox="1"/>
          <p:nvPr/>
        </p:nvSpPr>
        <p:spPr>
          <a:xfrm>
            <a:off x="509407" y="347678"/>
            <a:ext cx="2861681" cy="661720"/>
          </a:xfrm>
          <a:prstGeom prst="rect">
            <a:avLst/>
          </a:prstGeom>
          <a:noFill/>
        </p:spPr>
        <p:txBody>
          <a:bodyPr wrap="none" rtlCol="0" anchor="ctr">
            <a:spAutoFit/>
          </a:bodyPr>
          <a:lstStyle/>
          <a:p>
            <a:pPr algn="l"/>
            <a:r>
              <a:rPr kumimoji="1" lang="ja-JP" altLang="en-US" sz="3700" dirty="0">
                <a:solidFill>
                  <a:schemeClr val="tx1">
                    <a:lumMod val="75000"/>
                    <a:lumOff val="25000"/>
                  </a:schemeClr>
                </a:solidFill>
                <a:latin typeface="+mn-ea"/>
              </a:rPr>
              <a:t>年間平均して</a:t>
            </a:r>
          </a:p>
        </p:txBody>
      </p:sp>
      <p:pic>
        <p:nvPicPr>
          <p:cNvPr id="7" name="図 6" descr="おもちゃ, レゴ が含まれている画像&#10;&#10;自動的に生成された説明">
            <a:extLst>
              <a:ext uri="{FF2B5EF4-FFF2-40B4-BE49-F238E27FC236}">
                <a16:creationId xmlns:a16="http://schemas.microsoft.com/office/drawing/2014/main" id="{B9D447CB-0BFC-2547-1A5A-BBC9094F8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037" y="2205892"/>
            <a:ext cx="2164494" cy="2972998"/>
          </a:xfrm>
          <a:prstGeom prst="rect">
            <a:avLst/>
          </a:prstGeom>
        </p:spPr>
      </p:pic>
      <p:sp>
        <p:nvSpPr>
          <p:cNvPr id="5" name="タイトル 1">
            <a:extLst>
              <a:ext uri="{FF2B5EF4-FFF2-40B4-BE49-F238E27FC236}">
                <a16:creationId xmlns:a16="http://schemas.microsoft.com/office/drawing/2014/main" id="{A29A71AA-03FB-F29A-3E20-629BAF735F94}"/>
              </a:ext>
            </a:extLst>
          </p:cNvPr>
          <p:cNvSpPr txBox="1">
            <a:spLocks/>
          </p:cNvSpPr>
          <p:nvPr/>
        </p:nvSpPr>
        <p:spPr>
          <a:xfrm>
            <a:off x="360085" y="5480916"/>
            <a:ext cx="3010807" cy="1143000"/>
          </a:xfrm>
          <a:prstGeom prst="rect">
            <a:avLst/>
          </a:prstGeom>
        </p:spPr>
        <p:txBody>
          <a:bodyPr vert="horz" lIns="91440" tIns="45720" rIns="91440" bIns="45720" rtlCol="0" anchor="ctr">
            <a:noAutofit/>
          </a:bodyPr>
          <a:lstStyle>
            <a:lvl1pPr algn="ctr" defTabSz="844061" rtl="0" eaLnBrk="1" latinLnBrk="0" hangingPunct="1">
              <a:spcBef>
                <a:spcPct val="0"/>
              </a:spcBef>
              <a:buNone/>
              <a:defRPr kumimoji="1" sz="4062" kern="1200">
                <a:solidFill>
                  <a:schemeClr val="tx1"/>
                </a:solidFill>
                <a:latin typeface="+mj-lt"/>
                <a:ea typeface="+mj-ea"/>
                <a:cs typeface="+mj-cs"/>
              </a:defRPr>
            </a:lvl1pPr>
          </a:lstStyle>
          <a:p>
            <a:r>
              <a:rPr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小学生</a:t>
            </a:r>
            <a:br>
              <a:rPr lang="en-US" altLang="ja-JP"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br>
            <a:r>
              <a:rPr lang="ja-JP" altLang="en-US" sz="32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１か月に１人</a:t>
            </a:r>
          </a:p>
        </p:txBody>
      </p:sp>
    </p:spTree>
    <p:extLst>
      <p:ext uri="{BB962C8B-B14F-4D97-AF65-F5344CB8AC3E}">
        <p14:creationId xmlns:p14="http://schemas.microsoft.com/office/powerpoint/2010/main" val="1762339976"/>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90536-D4D6-FA64-B3D1-7DAE9C7F1D01}"/>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074FA0AB-DDAD-7E59-C15A-D53C4B35C78F}"/>
              </a:ext>
            </a:extLst>
          </p:cNvPr>
          <p:cNvPicPr>
            <a:picLocks noChangeAspect="1"/>
          </p:cNvPicPr>
          <p:nvPr/>
        </p:nvPicPr>
        <p:blipFill rotWithShape="1">
          <a:blip r:embed="rId3"/>
          <a:srcRect r="792"/>
          <a:stretch/>
        </p:blipFill>
        <p:spPr>
          <a:xfrm>
            <a:off x="258561" y="1789293"/>
            <a:ext cx="8585101" cy="4309687"/>
          </a:xfrm>
          <a:prstGeom prst="rect">
            <a:avLst/>
          </a:prstGeom>
        </p:spPr>
      </p:pic>
      <p:sp>
        <p:nvSpPr>
          <p:cNvPr id="4" name="スライド番号プレースホルダー 3">
            <a:extLst>
              <a:ext uri="{FF2B5EF4-FFF2-40B4-BE49-F238E27FC236}">
                <a16:creationId xmlns:a16="http://schemas.microsoft.com/office/drawing/2014/main" id="{2A8AEF4D-9D3C-4627-9C0C-67690558BD8F}"/>
              </a:ext>
            </a:extLst>
          </p:cNvPr>
          <p:cNvSpPr>
            <a:spLocks noGrp="1"/>
          </p:cNvSpPr>
          <p:nvPr>
            <p:ph type="sldNum" sz="quarter" idx="12"/>
          </p:nvPr>
        </p:nvSpPr>
        <p:spPr/>
        <p:txBody>
          <a:bodyPr/>
          <a:lstStyle/>
          <a:p>
            <a:fld id="{9E2A29CB-BA86-48A6-80E1-CB8750A963B5}" type="slidenum">
              <a:rPr kumimoji="1" lang="ja-JP" altLang="en-US" smtClean="0"/>
              <a:t>5</a:t>
            </a:fld>
            <a:endParaRPr kumimoji="1" lang="ja-JP" altLang="en-US"/>
          </a:p>
        </p:txBody>
      </p:sp>
      <p:sp>
        <p:nvSpPr>
          <p:cNvPr id="13" name="正方形/長方形 12">
            <a:extLst>
              <a:ext uri="{FF2B5EF4-FFF2-40B4-BE49-F238E27FC236}">
                <a16:creationId xmlns:a16="http://schemas.microsoft.com/office/drawing/2014/main" id="{5A3A13D6-02D5-B81E-7FE2-3F923BFEBB9F}"/>
              </a:ext>
            </a:extLst>
          </p:cNvPr>
          <p:cNvSpPr/>
          <p:nvPr/>
        </p:nvSpPr>
        <p:spPr>
          <a:xfrm>
            <a:off x="1043608" y="184883"/>
            <a:ext cx="7056784" cy="98072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rPr>
              <a:t>児童生徒の男女別自殺者数の推移</a:t>
            </a:r>
            <a:endParaRPr kumimoji="1" lang="ja-JP" altLang="en-US" sz="3200" dirty="0">
              <a:solidFill>
                <a:schemeClr val="tx1"/>
              </a:solidFill>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FDCCDC88-2F77-8C8D-6D40-ACBDB7FCC378}"/>
              </a:ext>
            </a:extLst>
          </p:cNvPr>
          <p:cNvSpPr/>
          <p:nvPr/>
        </p:nvSpPr>
        <p:spPr>
          <a:xfrm>
            <a:off x="8023412" y="2223251"/>
            <a:ext cx="797859" cy="25190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endParaRPr kumimoji="1" lang="ja-JP" altLang="en-US" sz="2000" dirty="0">
              <a:solidFill>
                <a:srgbClr val="50B8C0"/>
              </a:solidFill>
              <a:latin typeface="+mn-ea"/>
            </a:endParaRPr>
          </a:p>
        </p:txBody>
      </p:sp>
      <p:sp>
        <p:nvSpPr>
          <p:cNvPr id="3" name="テキスト ボックス 2">
            <a:extLst>
              <a:ext uri="{FF2B5EF4-FFF2-40B4-BE49-F238E27FC236}">
                <a16:creationId xmlns:a16="http://schemas.microsoft.com/office/drawing/2014/main" id="{F24A6FC2-321A-E63C-ED7A-580D6DD084FA}"/>
              </a:ext>
            </a:extLst>
          </p:cNvPr>
          <p:cNvSpPr txBox="1"/>
          <p:nvPr/>
        </p:nvSpPr>
        <p:spPr>
          <a:xfrm>
            <a:off x="258561" y="1448854"/>
            <a:ext cx="4161039" cy="338554"/>
          </a:xfrm>
          <a:prstGeom prst="rect">
            <a:avLst/>
          </a:prstGeom>
          <a:noFill/>
        </p:spPr>
        <p:txBody>
          <a:bodyPr wrap="square" rtlCol="0" anchor="ctr">
            <a:spAutoFit/>
          </a:bodyPr>
          <a:lstStyle/>
          <a:p>
            <a:pPr algn="l"/>
            <a:r>
              <a:rPr kumimoji="1" lang="ja-JP" altLang="en-US" sz="1600" dirty="0">
                <a:solidFill>
                  <a:schemeClr val="tx1">
                    <a:lumMod val="75000"/>
                    <a:lumOff val="25000"/>
                  </a:schemeClr>
                </a:solidFill>
                <a:latin typeface="+mn-ea"/>
              </a:rPr>
              <a:t>小中高校生の自殺者数の年次推移（性別）</a:t>
            </a:r>
          </a:p>
        </p:txBody>
      </p:sp>
      <p:sp>
        <p:nvSpPr>
          <p:cNvPr id="5" name="テキスト ボックス 4">
            <a:extLst>
              <a:ext uri="{FF2B5EF4-FFF2-40B4-BE49-F238E27FC236}">
                <a16:creationId xmlns:a16="http://schemas.microsoft.com/office/drawing/2014/main" id="{90E166FD-65A2-9819-B3A3-F3A193701A82}"/>
              </a:ext>
            </a:extLst>
          </p:cNvPr>
          <p:cNvSpPr txBox="1"/>
          <p:nvPr/>
        </p:nvSpPr>
        <p:spPr>
          <a:xfrm>
            <a:off x="4678160" y="6092570"/>
            <a:ext cx="4161039" cy="338554"/>
          </a:xfrm>
          <a:prstGeom prst="rect">
            <a:avLst/>
          </a:prstGeom>
          <a:noFill/>
        </p:spPr>
        <p:txBody>
          <a:bodyPr wrap="square" rtlCol="0" anchor="ctr">
            <a:spAutoFit/>
          </a:bodyPr>
          <a:lstStyle/>
          <a:p>
            <a:pPr algn="r"/>
            <a:r>
              <a:rPr lang="ja-JP" altLang="en-US" sz="1600" dirty="0">
                <a:solidFill>
                  <a:schemeClr val="tx1">
                    <a:lumMod val="75000"/>
                    <a:lumOff val="25000"/>
                  </a:schemeClr>
                </a:solidFill>
                <a:latin typeface="+mn-ea"/>
              </a:rPr>
              <a:t>警察庁自殺統計原票より厚生労働省作成</a:t>
            </a:r>
            <a:endParaRPr kumimoji="1" lang="ja-JP" altLang="en-US" sz="1600" dirty="0">
              <a:solidFill>
                <a:schemeClr val="tx1">
                  <a:lumMod val="75000"/>
                  <a:lumOff val="25000"/>
                </a:schemeClr>
              </a:solidFill>
              <a:latin typeface="+mn-ea"/>
            </a:endParaRPr>
          </a:p>
        </p:txBody>
      </p:sp>
    </p:spTree>
    <p:extLst>
      <p:ext uri="{BB962C8B-B14F-4D97-AF65-F5344CB8AC3E}">
        <p14:creationId xmlns:p14="http://schemas.microsoft.com/office/powerpoint/2010/main" val="2250072499"/>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5" name="正方形/長方形 2984">
            <a:extLst>
              <a:ext uri="{FF2B5EF4-FFF2-40B4-BE49-F238E27FC236}">
                <a16:creationId xmlns:a16="http://schemas.microsoft.com/office/drawing/2014/main" id="{05341D89-DA3E-002F-47C8-9DA324A969B2}"/>
              </a:ext>
            </a:extLst>
          </p:cNvPr>
          <p:cNvSpPr/>
          <p:nvPr/>
        </p:nvSpPr>
        <p:spPr>
          <a:xfrm>
            <a:off x="1259632" y="3717032"/>
            <a:ext cx="9143999" cy="2911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6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１人の自殺者の背後には</a:t>
            </a:r>
            <a:endParaRPr kumimoji="1" lang="en-US" altLang="ja-JP" sz="36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algn="ctr">
              <a:lnSpc>
                <a:spcPct val="150000"/>
              </a:lnSpc>
            </a:pPr>
            <a:r>
              <a:rPr lang="ja-JP" altLang="en-US" sz="36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もっと多くの自殺</a:t>
            </a:r>
            <a:r>
              <a:rPr lang="ja-JP" altLang="en-US" sz="3600" b="1" dirty="0">
                <a:solidFill>
                  <a:srgbClr val="C00000"/>
                </a:solidFill>
                <a:latin typeface="UD デジタル 教科書体 N-R" panose="02020400000000000000" pitchFamily="17" charset="-128"/>
                <a:ea typeface="UD デジタル 教科書体 N-R" panose="02020400000000000000" pitchFamily="17" charset="-128"/>
              </a:rPr>
              <a:t>未遂</a:t>
            </a:r>
            <a:r>
              <a:rPr lang="ja-JP" altLang="en-US" sz="36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者や</a:t>
            </a:r>
            <a:endParaRPr lang="en-US" altLang="ja-JP" sz="36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algn="ctr">
              <a:lnSpc>
                <a:spcPct val="150000"/>
              </a:lnSpc>
            </a:pPr>
            <a:r>
              <a:rPr lang="ja-JP" altLang="en-US" sz="36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誰にも相談できずに</a:t>
            </a:r>
            <a:endParaRPr lang="en-US" altLang="ja-JP" sz="36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a:p>
            <a:pPr algn="ctr">
              <a:lnSpc>
                <a:spcPct val="150000"/>
              </a:lnSpc>
            </a:pPr>
            <a:r>
              <a:rPr lang="ja-JP" altLang="en-US" sz="36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苦しんでいる人</a:t>
            </a:r>
            <a:r>
              <a:rPr kumimoji="1" lang="ja-JP" altLang="en-US" sz="36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rPr>
              <a:t>がいる</a:t>
            </a:r>
          </a:p>
        </p:txBody>
      </p:sp>
      <p:pic>
        <p:nvPicPr>
          <p:cNvPr id="3" name="図 2">
            <a:extLst>
              <a:ext uri="{FF2B5EF4-FFF2-40B4-BE49-F238E27FC236}">
                <a16:creationId xmlns:a16="http://schemas.microsoft.com/office/drawing/2014/main" id="{AA9BD38C-F61C-A3E5-5A1D-72D9A2B414A7}"/>
              </a:ext>
            </a:extLst>
          </p:cNvPr>
          <p:cNvPicPr>
            <a:picLocks noChangeAspect="1"/>
          </p:cNvPicPr>
          <p:nvPr/>
        </p:nvPicPr>
        <p:blipFill>
          <a:blip r:embed="rId3">
            <a:alphaModFix amt="50000"/>
          </a:blip>
          <a:stretch>
            <a:fillRect/>
          </a:stretch>
        </p:blipFill>
        <p:spPr>
          <a:xfrm>
            <a:off x="-1404664" y="-27384"/>
            <a:ext cx="8267294" cy="4527168"/>
          </a:xfrm>
          <a:prstGeom prst="rect">
            <a:avLst/>
          </a:prstGeom>
        </p:spPr>
      </p:pic>
    </p:spTree>
    <p:extLst>
      <p:ext uri="{BB962C8B-B14F-4D97-AF65-F5344CB8AC3E}">
        <p14:creationId xmlns:p14="http://schemas.microsoft.com/office/powerpoint/2010/main" val="782421324"/>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9BE303E-7D90-A8A0-E15D-F5068DE02E8F}"/>
              </a:ext>
            </a:extLst>
          </p:cNvPr>
          <p:cNvSpPr>
            <a:spLocks noGrp="1"/>
          </p:cNvSpPr>
          <p:nvPr>
            <p:ph type="sldNum" sz="quarter" idx="12"/>
          </p:nvPr>
        </p:nvSpPr>
        <p:spPr/>
        <p:txBody>
          <a:bodyPr/>
          <a:lstStyle/>
          <a:p>
            <a:fld id="{9E2A29CB-BA86-48A6-80E1-CB8750A963B5}" type="slidenum">
              <a:rPr kumimoji="1" lang="ja-JP" altLang="en-US" smtClean="0"/>
              <a:t>7</a:t>
            </a:fld>
            <a:endParaRPr kumimoji="1" lang="ja-JP" altLang="en-US"/>
          </a:p>
        </p:txBody>
      </p:sp>
      <p:pic>
        <p:nvPicPr>
          <p:cNvPr id="3" name="図 2" descr="グラフ, 折れ線グラフ&#10;&#10;AI によって生成されたコンテンツは間違っている可能性があります。">
            <a:extLst>
              <a:ext uri="{FF2B5EF4-FFF2-40B4-BE49-F238E27FC236}">
                <a16:creationId xmlns:a16="http://schemas.microsoft.com/office/drawing/2014/main" id="{B0582F1A-5EA1-1652-8A5E-2037135ACE84}"/>
              </a:ext>
            </a:extLst>
          </p:cNvPr>
          <p:cNvPicPr>
            <a:picLocks noChangeAspect="1"/>
          </p:cNvPicPr>
          <p:nvPr/>
        </p:nvPicPr>
        <p:blipFill>
          <a:blip r:embed="rId3">
            <a:extLst>
              <a:ext uri="{28A0092B-C50C-407E-A947-70E740481C1C}">
                <a14:useLocalDpi xmlns:a14="http://schemas.microsoft.com/office/drawing/2010/main" val="0"/>
              </a:ext>
            </a:extLst>
          </a:blip>
          <a:srcRect r="21667"/>
          <a:stretch/>
        </p:blipFill>
        <p:spPr>
          <a:xfrm>
            <a:off x="251521" y="1340768"/>
            <a:ext cx="4320479" cy="3312368"/>
          </a:xfrm>
          <a:prstGeom prst="rect">
            <a:avLst/>
          </a:prstGeom>
        </p:spPr>
      </p:pic>
      <p:pic>
        <p:nvPicPr>
          <p:cNvPr id="4" name="図 3" descr="グラフ, 散布図&#10;&#10;AI によって生成されたコンテンツは間違っている可能性があります。">
            <a:extLst>
              <a:ext uri="{FF2B5EF4-FFF2-40B4-BE49-F238E27FC236}">
                <a16:creationId xmlns:a16="http://schemas.microsoft.com/office/drawing/2014/main" id="{804999DE-6B94-2F77-EE64-94C2340F5AA9}"/>
              </a:ext>
            </a:extLst>
          </p:cNvPr>
          <p:cNvPicPr>
            <a:picLocks noChangeAspect="1"/>
          </p:cNvPicPr>
          <p:nvPr/>
        </p:nvPicPr>
        <p:blipFill>
          <a:blip r:embed="rId4">
            <a:extLst>
              <a:ext uri="{28A0092B-C50C-407E-A947-70E740481C1C}">
                <a14:useLocalDpi xmlns:a14="http://schemas.microsoft.com/office/drawing/2010/main" val="0"/>
              </a:ext>
            </a:extLst>
          </a:blip>
          <a:srcRect r="21667" b="1281"/>
          <a:stretch/>
        </p:blipFill>
        <p:spPr>
          <a:xfrm>
            <a:off x="4571999" y="1340768"/>
            <a:ext cx="4320479" cy="3312368"/>
          </a:xfrm>
          <a:prstGeom prst="rect">
            <a:avLst/>
          </a:prstGeom>
        </p:spPr>
      </p:pic>
      <p:sp>
        <p:nvSpPr>
          <p:cNvPr id="5" name="テキスト ボックス 4">
            <a:extLst>
              <a:ext uri="{FF2B5EF4-FFF2-40B4-BE49-F238E27FC236}">
                <a16:creationId xmlns:a16="http://schemas.microsoft.com/office/drawing/2014/main" id="{11A42C32-B1D4-5B3D-2A39-E5222E159F95}"/>
              </a:ext>
            </a:extLst>
          </p:cNvPr>
          <p:cNvSpPr txBox="1"/>
          <p:nvPr/>
        </p:nvSpPr>
        <p:spPr>
          <a:xfrm>
            <a:off x="251520" y="476672"/>
            <a:ext cx="8568952" cy="461665"/>
          </a:xfrm>
          <a:prstGeom prst="rect">
            <a:avLst/>
          </a:prstGeom>
          <a:noFill/>
        </p:spPr>
        <p:txBody>
          <a:bodyPr wrap="square">
            <a:spAutoFit/>
          </a:bodyPr>
          <a:lstStyle/>
          <a:p>
            <a:r>
              <a:rPr kumimoji="1" lang="ja-JP" altLang="en-US" sz="2400" dirty="0">
                <a:solidFill>
                  <a:prstClr val="black"/>
                </a:solidFill>
                <a:latin typeface="BIZ UDゴシック" panose="020B0400000000000000" pitchFamily="49" charset="-128"/>
                <a:ea typeface="BIZ UDゴシック" panose="020B0400000000000000" pitchFamily="49" charset="-128"/>
              </a:rPr>
              <a:t>■自損行為による搬送事案数の推移（救急搬送人員データ）</a:t>
            </a:r>
            <a:endParaRPr kumimoji="1" lang="en-US" altLang="ja-JP" sz="2400" dirty="0">
              <a:solidFill>
                <a:prstClr val="black"/>
              </a:solidFill>
              <a:latin typeface="BIZ UDゴシック" panose="020B0400000000000000" pitchFamily="49" charset="-128"/>
              <a:ea typeface="BIZ UDゴシック" panose="020B0400000000000000" pitchFamily="49" charset="-128"/>
            </a:endParaRPr>
          </a:p>
        </p:txBody>
      </p:sp>
      <p:pic>
        <p:nvPicPr>
          <p:cNvPr id="6" name="図 5" descr="グラフ, 折れ線グラフ&#10;&#10;AI によって生成されたコンテンツは間違っている可能性があります。">
            <a:extLst>
              <a:ext uri="{FF2B5EF4-FFF2-40B4-BE49-F238E27FC236}">
                <a16:creationId xmlns:a16="http://schemas.microsoft.com/office/drawing/2014/main" id="{1243874A-BA98-EF2B-6D5D-E5D1B41A1E35}"/>
              </a:ext>
            </a:extLst>
          </p:cNvPr>
          <p:cNvPicPr>
            <a:picLocks noChangeAspect="1"/>
          </p:cNvPicPr>
          <p:nvPr/>
        </p:nvPicPr>
        <p:blipFill>
          <a:blip r:embed="rId3">
            <a:extLst>
              <a:ext uri="{28A0092B-C50C-407E-A947-70E740481C1C}">
                <a14:useLocalDpi xmlns:a14="http://schemas.microsoft.com/office/drawing/2010/main" val="0"/>
              </a:ext>
            </a:extLst>
          </a:blip>
          <a:srcRect l="77923" t="31517" r="2078" b="28732"/>
          <a:stretch/>
        </p:blipFill>
        <p:spPr>
          <a:xfrm>
            <a:off x="3640522" y="4725144"/>
            <a:ext cx="1863556" cy="1656184"/>
          </a:xfrm>
          <a:prstGeom prst="rect">
            <a:avLst/>
          </a:prstGeom>
        </p:spPr>
      </p:pic>
    </p:spTree>
    <p:extLst>
      <p:ext uri="{BB962C8B-B14F-4D97-AF65-F5344CB8AC3E}">
        <p14:creationId xmlns:p14="http://schemas.microsoft.com/office/powerpoint/2010/main" val="3121289785"/>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79DF91D-56BA-D797-0389-F06320C3D9E7}"/>
              </a:ext>
            </a:extLst>
          </p:cNvPr>
          <p:cNvSpPr>
            <a:spLocks noGrp="1"/>
          </p:cNvSpPr>
          <p:nvPr>
            <p:ph type="title"/>
          </p:nvPr>
        </p:nvSpPr>
        <p:spPr>
          <a:xfrm>
            <a:off x="121920" y="178246"/>
            <a:ext cx="8851392" cy="634082"/>
          </a:xfrm>
        </p:spPr>
        <p:txBody>
          <a:bodyPr/>
          <a:lstStyle/>
          <a:p>
            <a:pPr algn="ctr"/>
            <a:r>
              <a:rPr lang="ja-JP" altLang="en-US" sz="2800" dirty="0"/>
              <a:t>日本財団　</a:t>
            </a:r>
            <a:r>
              <a:rPr lang="zh-TW" altLang="en-US" sz="2800" dirty="0"/>
              <a:t>第</a:t>
            </a:r>
            <a:r>
              <a:rPr lang="en-US" altLang="zh-TW" sz="2800" dirty="0"/>
              <a:t>5</a:t>
            </a:r>
            <a:r>
              <a:rPr lang="zh-TW" altLang="en-US" sz="2800" dirty="0"/>
              <a:t>回自殺意識全国調査 調査結果</a:t>
            </a:r>
            <a:r>
              <a:rPr lang="ja-JP" altLang="en-US" sz="2800" dirty="0"/>
              <a:t>　より</a:t>
            </a:r>
          </a:p>
        </p:txBody>
      </p:sp>
      <p:sp>
        <p:nvSpPr>
          <p:cNvPr id="6" name="コンテンツ プレースホルダー 5">
            <a:extLst>
              <a:ext uri="{FF2B5EF4-FFF2-40B4-BE49-F238E27FC236}">
                <a16:creationId xmlns:a16="http://schemas.microsoft.com/office/drawing/2014/main" id="{BBE1608E-00FA-1BB9-FF17-DEE34E33D0D9}"/>
              </a:ext>
            </a:extLst>
          </p:cNvPr>
          <p:cNvSpPr>
            <a:spLocks noGrp="1"/>
          </p:cNvSpPr>
          <p:nvPr>
            <p:ph idx="1"/>
          </p:nvPr>
        </p:nvSpPr>
        <p:spPr>
          <a:xfrm>
            <a:off x="457200" y="1114842"/>
            <a:ext cx="8229600" cy="5145441"/>
          </a:xfrm>
        </p:spPr>
        <p:txBody>
          <a:bodyPr/>
          <a:lstStyle/>
          <a:p>
            <a:pPr marL="0" indent="0">
              <a:lnSpc>
                <a:spcPct val="100000"/>
              </a:lnSpc>
              <a:buNone/>
            </a:pPr>
            <a:r>
              <a:rPr lang="ja-JP" altLang="en-US" sz="2800" dirty="0"/>
              <a:t>第</a:t>
            </a:r>
            <a:r>
              <a:rPr lang="en-US" altLang="ja-JP" sz="2800" dirty="0"/>
              <a:t>5</a:t>
            </a:r>
            <a:r>
              <a:rPr lang="ja-JP" altLang="en-US" sz="2800" dirty="0"/>
              <a:t>回自殺意識調査 結果概要</a:t>
            </a:r>
          </a:p>
          <a:p>
            <a:pPr marL="0" indent="0">
              <a:lnSpc>
                <a:spcPct val="100000"/>
              </a:lnSpc>
              <a:spcBef>
                <a:spcPts val="1800"/>
              </a:spcBef>
              <a:buNone/>
            </a:pPr>
            <a:r>
              <a:rPr lang="ja-JP" altLang="en-US" sz="2800" dirty="0"/>
              <a:t>若年層の希死念慮（回答者数</a:t>
            </a:r>
            <a:r>
              <a:rPr lang="en-US" altLang="ja-JP" sz="2800" dirty="0"/>
              <a:t>14,555</a:t>
            </a:r>
            <a:r>
              <a:rPr lang="ja-JP" altLang="en-US" sz="2800" dirty="0"/>
              <a:t>人）</a:t>
            </a:r>
          </a:p>
          <a:p>
            <a:pPr lvl="1">
              <a:lnSpc>
                <a:spcPct val="100000"/>
              </a:lnSpc>
              <a:buFont typeface="Wingdings" panose="05000000000000000000" pitchFamily="2" charset="2"/>
              <a:buChar char="u"/>
            </a:pPr>
            <a:r>
              <a:rPr lang="ja-JP" altLang="en-US" sz="2800" dirty="0">
                <a:solidFill>
                  <a:srgbClr val="C00000"/>
                </a:solidFill>
              </a:rPr>
              <a:t>希死念慮経験あり </a:t>
            </a:r>
            <a:r>
              <a:rPr lang="en-US" altLang="ja-JP" sz="2800" dirty="0">
                <a:solidFill>
                  <a:srgbClr val="C00000"/>
                </a:solidFill>
              </a:rPr>
              <a:t>44.8%</a:t>
            </a:r>
          </a:p>
          <a:p>
            <a:pPr lvl="1">
              <a:lnSpc>
                <a:spcPct val="100000"/>
              </a:lnSpc>
              <a:buFont typeface="Wingdings" panose="05000000000000000000" pitchFamily="2" charset="2"/>
              <a:buChar char="u"/>
            </a:pPr>
            <a:r>
              <a:rPr lang="ja-JP" altLang="en-US" sz="2800" dirty="0"/>
              <a:t>希死念慮経験なし </a:t>
            </a:r>
            <a:r>
              <a:rPr lang="en-US" altLang="ja-JP" sz="2800" dirty="0"/>
              <a:t>55.2%</a:t>
            </a:r>
          </a:p>
          <a:p>
            <a:pPr marL="0" indent="0">
              <a:lnSpc>
                <a:spcPct val="100000"/>
              </a:lnSpc>
              <a:spcBef>
                <a:spcPts val="1800"/>
              </a:spcBef>
              <a:buNone/>
            </a:pPr>
            <a:r>
              <a:rPr lang="ja-JP" altLang="en-US" sz="2800" dirty="0"/>
              <a:t>希死念慮の相談経験</a:t>
            </a:r>
          </a:p>
          <a:p>
            <a:pPr lvl="1">
              <a:lnSpc>
                <a:spcPct val="100000"/>
              </a:lnSpc>
              <a:buFont typeface="Wingdings" panose="05000000000000000000" pitchFamily="2" charset="2"/>
              <a:buChar char="u"/>
            </a:pPr>
            <a:r>
              <a:rPr lang="ja-JP" altLang="en-US" sz="2800" dirty="0">
                <a:solidFill>
                  <a:srgbClr val="C00000"/>
                </a:solidFill>
              </a:rPr>
              <a:t>希死念慮：誰にも相談しなかった　</a:t>
            </a:r>
            <a:r>
              <a:rPr lang="en-US" altLang="ja-JP" sz="2800" dirty="0">
                <a:solidFill>
                  <a:srgbClr val="C00000"/>
                </a:solidFill>
              </a:rPr>
              <a:t>56.6%</a:t>
            </a:r>
          </a:p>
          <a:p>
            <a:pPr marL="0" indent="0">
              <a:lnSpc>
                <a:spcPct val="100000"/>
              </a:lnSpc>
              <a:spcBef>
                <a:spcPts val="1800"/>
              </a:spcBef>
              <a:buNone/>
            </a:pPr>
            <a:r>
              <a:rPr lang="ja-JP" altLang="en-US" sz="2800" dirty="0"/>
              <a:t>公的サービスの認知度</a:t>
            </a:r>
          </a:p>
          <a:p>
            <a:pPr lvl="1">
              <a:lnSpc>
                <a:spcPct val="100000"/>
              </a:lnSpc>
              <a:buFont typeface="Wingdings" panose="05000000000000000000" pitchFamily="2" charset="2"/>
              <a:buChar char="u"/>
            </a:pPr>
            <a:r>
              <a:rPr lang="ja-JP" altLang="en-US" sz="2800" dirty="0"/>
              <a:t>希死念慮経験あり（回答者数</a:t>
            </a:r>
            <a:r>
              <a:rPr lang="en-US" altLang="ja-JP" sz="2800" dirty="0"/>
              <a:t>6,474</a:t>
            </a:r>
            <a:r>
              <a:rPr lang="ja-JP" altLang="en-US" sz="2800" dirty="0"/>
              <a:t>人）：支援サービスを耳にしたことがない　</a:t>
            </a:r>
            <a:r>
              <a:rPr lang="en-US" altLang="ja-JP" sz="2800" dirty="0"/>
              <a:t>42.2%</a:t>
            </a:r>
          </a:p>
        </p:txBody>
      </p:sp>
      <p:sp>
        <p:nvSpPr>
          <p:cNvPr id="4" name="スライド番号プレースホルダー 3">
            <a:extLst>
              <a:ext uri="{FF2B5EF4-FFF2-40B4-BE49-F238E27FC236}">
                <a16:creationId xmlns:a16="http://schemas.microsoft.com/office/drawing/2014/main" id="{A1947ADC-0C35-4B41-C5D2-E7B3F52A6E21}"/>
              </a:ext>
            </a:extLst>
          </p:cNvPr>
          <p:cNvSpPr>
            <a:spLocks noGrp="1"/>
          </p:cNvSpPr>
          <p:nvPr>
            <p:ph type="sldNum" sz="quarter" idx="12"/>
          </p:nvPr>
        </p:nvSpPr>
        <p:spPr/>
        <p:txBody>
          <a:bodyPr/>
          <a:lstStyle/>
          <a:p>
            <a:fld id="{9E2A29CB-BA86-48A6-80E1-CB8750A963B5}" type="slidenum">
              <a:rPr kumimoji="1" lang="ja-JP" altLang="en-US" smtClean="0"/>
              <a:t>8</a:t>
            </a:fld>
            <a:endParaRPr kumimoji="1" lang="ja-JP" altLang="en-US"/>
          </a:p>
        </p:txBody>
      </p:sp>
    </p:spTree>
    <p:extLst>
      <p:ext uri="{BB962C8B-B14F-4D97-AF65-F5344CB8AC3E}">
        <p14:creationId xmlns:p14="http://schemas.microsoft.com/office/powerpoint/2010/main" val="763836357"/>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theme/theme1.xml><?xml version="1.0" encoding="utf-8"?>
<a:theme xmlns:a="http://schemas.openxmlformats.org/drawingml/2006/main" name="2_JSCP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Dデジタル教科書体">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50B8C0"/>
          </a:solidFill>
        </a:ln>
      </a:spPr>
      <a:bodyPr rtlCol="0" anchor="ctr"/>
      <a:lstStyle>
        <a:defPPr algn="ctr">
          <a:lnSpc>
            <a:spcPts val="2200"/>
          </a:lnSpc>
          <a:defRPr sz="2000" dirty="0">
            <a:solidFill>
              <a:srgbClr val="50B8C0"/>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50B8C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kumimoji="1" sz="2000" dirty="0" smtClean="0">
            <a:solidFill>
              <a:schemeClr val="tx1">
                <a:lumMod val="75000"/>
                <a:lumOff val="25000"/>
              </a:schemeClr>
            </a:solidFill>
            <a:latin typeface="+mn-ea"/>
          </a:defRPr>
        </a:defPPr>
      </a:lstStyle>
    </a:tx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1_JSCP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Dデジタル教科書体">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50B8C0"/>
          </a:solidFill>
        </a:ln>
      </a:spPr>
      <a:bodyPr rtlCol="0" anchor="ctr"/>
      <a:lstStyle>
        <a:defPPr algn="ctr">
          <a:lnSpc>
            <a:spcPts val="2200"/>
          </a:lnSpc>
          <a:defRPr sz="2000" dirty="0">
            <a:solidFill>
              <a:srgbClr val="50B8C0"/>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50B8C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kumimoji="1" sz="2000" dirty="0" smtClean="0">
            <a:solidFill>
              <a:schemeClr val="tx1">
                <a:lumMod val="75000"/>
                <a:lumOff val="25000"/>
              </a:schemeClr>
            </a:solidFill>
            <a:latin typeface="+mn-ea"/>
          </a:defRPr>
        </a:defPPr>
      </a:lstStyle>
    </a:tx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3.xml><?xml version="1.0" encoding="utf-8"?>
<a:theme xmlns:a="http://schemas.openxmlformats.org/drawingml/2006/main" name="JSCP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Dデジタル教科書体">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50B8C0"/>
          </a:solidFill>
        </a:ln>
      </a:spPr>
      <a:bodyPr rtlCol="0" anchor="ctr"/>
      <a:lstStyle>
        <a:defPPr algn="ctr">
          <a:lnSpc>
            <a:spcPts val="2200"/>
          </a:lnSpc>
          <a:defRPr sz="2000" dirty="0">
            <a:solidFill>
              <a:srgbClr val="50B8C0"/>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50B8C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kumimoji="1" sz="2000" dirty="0" smtClean="0">
            <a:solidFill>
              <a:schemeClr val="tx1">
                <a:lumMod val="75000"/>
                <a:lumOff val="25000"/>
              </a:schemeClr>
            </a:solidFill>
            <a:latin typeface="+mn-ea"/>
          </a:defRPr>
        </a:defPPr>
      </a:lstStyle>
    </a:tx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4934748-d9c1-43e7-873a-8dadb8d582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5339F88AF049A45B3DC5BFAB257AEA9" ma:contentTypeVersion="15" ma:contentTypeDescription="新しいドキュメントを作成します。" ma:contentTypeScope="" ma:versionID="dad4f7558bd6b89fa59cf7a4ce045cd6">
  <xsd:schema xmlns:xsd="http://www.w3.org/2001/XMLSchema" xmlns:xs="http://www.w3.org/2001/XMLSchema" xmlns:p="http://schemas.microsoft.com/office/2006/metadata/properties" xmlns:ns3="24934748-d9c1-43e7-873a-8dadb8d58243" xmlns:ns4="b0f6aca0-8502-4a3a-97fa-3152c6808097" targetNamespace="http://schemas.microsoft.com/office/2006/metadata/properties" ma:root="true" ma:fieldsID="cc619e52ef4474fce08608a81e4120c8" ns3:_="" ns4:_="">
    <xsd:import namespace="24934748-d9c1-43e7-873a-8dadb8d58243"/>
    <xsd:import namespace="b0f6aca0-8502-4a3a-97fa-3152c68080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activity" minOccurs="0"/>
                <xsd:element ref="ns4:SharedWithUsers" minOccurs="0"/>
                <xsd:element ref="ns4:SharedWithDetails" minOccurs="0"/>
                <xsd:element ref="ns4:SharingHintHash" minOccurs="0"/>
                <xsd:element ref="ns3:MediaLengthInSeconds"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34748-d9c1-43e7-873a-8dadb8d58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f6aca0-8502-4a3a-97fa-3152c6808097"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SharingHintHash" ma:index="18"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AEE857-99A5-4FE7-B50A-13F9858119D1}">
  <ds:schemaRefs>
    <ds:schemaRef ds:uri="b0f6aca0-8502-4a3a-97fa-3152c6808097"/>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24934748-d9c1-43e7-873a-8dadb8d58243"/>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F4B3CC1-8F72-41C3-AFF3-0BFE3271EB26}">
  <ds:schemaRefs>
    <ds:schemaRef ds:uri="http://schemas.microsoft.com/sharepoint/v3/contenttype/forms"/>
  </ds:schemaRefs>
</ds:datastoreItem>
</file>

<file path=customXml/itemProps3.xml><?xml version="1.0" encoding="utf-8"?>
<ds:datastoreItem xmlns:ds="http://schemas.openxmlformats.org/officeDocument/2006/customXml" ds:itemID="{5E2193F9-ABF6-42AF-B017-0AA35867F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34748-d9c1-43e7-873a-8dadb8d58243"/>
    <ds:schemaRef ds:uri="b0f6aca0-8502-4a3a-97fa-3152c68080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1369a77-dfbc-4f7e-88e0-b4e95c92e63e}" enabled="0" method="" siteId="{51369a77-dfbc-4f7e-88e0-b4e95c92e63e}" removed="1"/>
</clbl:labelList>
</file>

<file path=docProps/app.xml><?xml version="1.0" encoding="utf-8"?>
<Properties xmlns="http://schemas.openxmlformats.org/officeDocument/2006/extended-properties" xmlns:vt="http://schemas.openxmlformats.org/officeDocument/2006/docPropsVTypes">
  <TotalTime>7326</TotalTime>
  <Words>1387</Words>
  <Application>Microsoft Office PowerPoint</Application>
  <PresentationFormat>画面に合わせる (4:3)</PresentationFormat>
  <Paragraphs>156</Paragraphs>
  <Slides>12</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12</vt:i4>
      </vt:variant>
    </vt:vector>
  </HeadingPairs>
  <TitlesOfParts>
    <vt:vector size="24" baseType="lpstr">
      <vt:lpstr>BIZ UDゴシック</vt:lpstr>
      <vt:lpstr>Meiryo UI</vt:lpstr>
      <vt:lpstr>UD デジタル 教科書体 NK-R</vt:lpstr>
      <vt:lpstr>UD デジタル 教科書体 NP-R</vt:lpstr>
      <vt:lpstr>UD デジタル 教科書体 N-R</vt:lpstr>
      <vt:lpstr>メイリオ</vt:lpstr>
      <vt:lpstr>游ゴシック</vt:lpstr>
      <vt:lpstr>Arial</vt:lpstr>
      <vt:lpstr>Wingdings</vt:lpstr>
      <vt:lpstr>2_JSCPテンプレート</vt:lpstr>
      <vt:lpstr>1_JSCPテンプレート</vt:lpstr>
      <vt:lpstr>JSCPテンプレート</vt:lpstr>
      <vt:lpstr>PowerPoint プレゼンテーション</vt:lpstr>
      <vt:lpstr>PowerPoint プレゼンテーション</vt:lpstr>
      <vt:lpstr>PowerPoint プレゼンテーション</vt:lpstr>
      <vt:lpstr>児童生徒の自殺者数</vt:lpstr>
      <vt:lpstr>高校生 １日に１人</vt:lpstr>
      <vt:lpstr>PowerPoint プレゼンテーション</vt:lpstr>
      <vt:lpstr>PowerPoint プレゼンテーション</vt:lpstr>
      <vt:lpstr>PowerPoint プレゼンテーション</vt:lpstr>
      <vt:lpstr>日本財団　第5回自殺意識全国調査 調査結果　より</vt:lpstr>
      <vt:lpstr>PowerPoint プレゼンテーション</vt:lpstr>
      <vt:lpstr>PowerPoint プレゼンテーション</vt:lpstr>
      <vt:lpstr>小学５・６年生の16％、 中学生の13％が 「直近１週間に自傷を行った」と答えており、 数％は毎日自傷をしている。  「まだ小学生・中学生だし、関係ない」 とは限らない。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松田 芳明</cp:lastModifiedBy>
  <cp:revision>1</cp:revision>
  <cp:lastPrinted>2024-04-12T02:24:58Z</cp:lastPrinted>
  <dcterms:created xsi:type="dcterms:W3CDTF">2023-02-14T01:53:36Z</dcterms:created>
  <dcterms:modified xsi:type="dcterms:W3CDTF">2025-07-29T03:01:32Z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0x010100C5339F88AF049A45B3DC5BFAB257AEA9</vt:lpwstr>
  </property>
</Properties>
</file>