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handoutMasterIdLst>
    <p:handoutMasterId r:id="rId122"/>
  </p:handoutMasterIdLst>
  <p:sldIdLst>
    <p:sldId id="528" r:id="rId2"/>
    <p:sldId id="1116" r:id="rId3"/>
    <p:sldId id="2147480377" r:id="rId4"/>
    <p:sldId id="860" r:id="rId5"/>
    <p:sldId id="1122" r:id="rId6"/>
    <p:sldId id="2147480243" r:id="rId7"/>
    <p:sldId id="2147480244" r:id="rId8"/>
    <p:sldId id="2147480270" r:id="rId9"/>
    <p:sldId id="2147480271" r:id="rId10"/>
    <p:sldId id="2147480291" r:id="rId11"/>
    <p:sldId id="2147480292" r:id="rId12"/>
    <p:sldId id="2147480293" r:id="rId13"/>
    <p:sldId id="1113" r:id="rId14"/>
    <p:sldId id="2147480126" r:id="rId15"/>
    <p:sldId id="2147480376" r:id="rId16"/>
    <p:sldId id="2147480295" r:id="rId17"/>
    <p:sldId id="900" r:id="rId18"/>
    <p:sldId id="1074" r:id="rId19"/>
    <p:sldId id="902" r:id="rId20"/>
    <p:sldId id="916" r:id="rId21"/>
    <p:sldId id="910" r:id="rId22"/>
    <p:sldId id="955" r:id="rId23"/>
    <p:sldId id="2147480290" r:id="rId24"/>
    <p:sldId id="997" r:id="rId25"/>
    <p:sldId id="998" r:id="rId26"/>
    <p:sldId id="1000" r:id="rId27"/>
    <p:sldId id="1001" r:id="rId28"/>
    <p:sldId id="1002" r:id="rId29"/>
    <p:sldId id="1003" r:id="rId30"/>
    <p:sldId id="1005" r:id="rId31"/>
    <p:sldId id="1006" r:id="rId32"/>
    <p:sldId id="1007" r:id="rId33"/>
    <p:sldId id="1012" r:id="rId34"/>
    <p:sldId id="1009" r:id="rId35"/>
    <p:sldId id="1010" r:id="rId36"/>
    <p:sldId id="1011" r:id="rId37"/>
    <p:sldId id="1004" r:id="rId38"/>
    <p:sldId id="1013" r:id="rId39"/>
    <p:sldId id="1014" r:id="rId40"/>
    <p:sldId id="1015" r:id="rId41"/>
    <p:sldId id="1017" r:id="rId42"/>
    <p:sldId id="1018" r:id="rId43"/>
    <p:sldId id="1020" r:id="rId44"/>
    <p:sldId id="1021" r:id="rId45"/>
    <p:sldId id="1022" r:id="rId46"/>
    <p:sldId id="1023" r:id="rId47"/>
    <p:sldId id="1016" r:id="rId48"/>
    <p:sldId id="999" r:id="rId49"/>
    <p:sldId id="1024" r:id="rId50"/>
    <p:sldId id="1025" r:id="rId51"/>
    <p:sldId id="1026" r:id="rId52"/>
    <p:sldId id="1029" r:id="rId53"/>
    <p:sldId id="1028" r:id="rId54"/>
    <p:sldId id="1065" r:id="rId55"/>
    <p:sldId id="1019" r:id="rId56"/>
    <p:sldId id="1030" r:id="rId57"/>
    <p:sldId id="1031" r:id="rId58"/>
    <p:sldId id="1033" r:id="rId59"/>
    <p:sldId id="1034" r:id="rId60"/>
    <p:sldId id="1035" r:id="rId61"/>
    <p:sldId id="1036" r:id="rId62"/>
    <p:sldId id="1102" r:id="rId63"/>
    <p:sldId id="1103" r:id="rId64"/>
    <p:sldId id="964" r:id="rId65"/>
    <p:sldId id="975" r:id="rId66"/>
    <p:sldId id="993" r:id="rId67"/>
    <p:sldId id="983" r:id="rId68"/>
    <p:sldId id="995" r:id="rId69"/>
    <p:sldId id="4612" r:id="rId70"/>
    <p:sldId id="4613" r:id="rId71"/>
    <p:sldId id="4614" r:id="rId72"/>
    <p:sldId id="4615" r:id="rId73"/>
    <p:sldId id="4619" r:id="rId74"/>
    <p:sldId id="4624" r:id="rId75"/>
    <p:sldId id="4625" r:id="rId76"/>
    <p:sldId id="4620" r:id="rId77"/>
    <p:sldId id="4626" r:id="rId78"/>
    <p:sldId id="4627" r:id="rId79"/>
    <p:sldId id="4628" r:id="rId80"/>
    <p:sldId id="966" r:id="rId81"/>
    <p:sldId id="1037" r:id="rId82"/>
    <p:sldId id="1041" r:id="rId83"/>
    <p:sldId id="1044" r:id="rId84"/>
    <p:sldId id="1045" r:id="rId85"/>
    <p:sldId id="1051" r:id="rId86"/>
    <p:sldId id="1047" r:id="rId87"/>
    <p:sldId id="1072" r:id="rId88"/>
    <p:sldId id="1052" r:id="rId89"/>
    <p:sldId id="1128" r:id="rId90"/>
    <p:sldId id="1039" r:id="rId91"/>
    <p:sldId id="1040" r:id="rId92"/>
    <p:sldId id="1054" r:id="rId93"/>
    <p:sldId id="1057" r:id="rId94"/>
    <p:sldId id="1058" r:id="rId95"/>
    <p:sldId id="1106" r:id="rId96"/>
    <p:sldId id="1060" r:id="rId97"/>
    <p:sldId id="1121" r:id="rId98"/>
    <p:sldId id="909" r:id="rId99"/>
    <p:sldId id="906" r:id="rId100"/>
    <p:sldId id="962" r:id="rId101"/>
    <p:sldId id="908" r:id="rId102"/>
    <p:sldId id="971" r:id="rId103"/>
    <p:sldId id="2147480398" r:id="rId104"/>
    <p:sldId id="2147480387" r:id="rId105"/>
    <p:sldId id="2147480388" r:id="rId106"/>
    <p:sldId id="2147480389" r:id="rId107"/>
    <p:sldId id="2147480390" r:id="rId108"/>
    <p:sldId id="2147480391" r:id="rId109"/>
    <p:sldId id="2147480395" r:id="rId110"/>
    <p:sldId id="2147480397" r:id="rId111"/>
    <p:sldId id="972" r:id="rId112"/>
    <p:sldId id="2147480382" r:id="rId113"/>
    <p:sldId id="1066" r:id="rId114"/>
    <p:sldId id="2147480137" r:id="rId115"/>
    <p:sldId id="4809" r:id="rId116"/>
    <p:sldId id="4810" r:id="rId117"/>
    <p:sldId id="4811" r:id="rId118"/>
    <p:sldId id="1069" r:id="rId119"/>
    <p:sldId id="1071" r:id="rId12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guide id="3" orient="horz" pos="2251" userDrawn="1">
          <p15:clr>
            <a:srgbClr val="A4A3A4"/>
          </p15:clr>
        </p15:guide>
        <p15:guide id="4" orient="horz" pos="1706" userDrawn="1">
          <p15:clr>
            <a:srgbClr val="A4A3A4"/>
          </p15:clr>
        </p15:guide>
        <p15:guide id="5" orient="horz" pos="1162" userDrawn="1">
          <p15:clr>
            <a:srgbClr val="A4A3A4"/>
          </p15:clr>
        </p15:guide>
        <p15:guide id="6" pos="536" userDrawn="1">
          <p15:clr>
            <a:srgbClr val="A4A3A4"/>
          </p15:clr>
        </p15:guide>
        <p15:guide id="7" pos="5351" userDrawn="1">
          <p15:clr>
            <a:srgbClr val="A4A3A4"/>
          </p15:clr>
        </p15:guide>
        <p15:guide id="8" pos="2796" userDrawn="1">
          <p15:clr>
            <a:srgbClr val="A4A3A4"/>
          </p15:clr>
        </p15:guide>
        <p15:guide id="9" pos="409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D4966F-4DD1-8A87-5613-9A9628EB8037}" name="田辺 季実子" initials="田辺" userId="S::tanabe.kimiko@jscp.or.jp::f6717c51-61d0-4690-9401-66076afb2f65" providerId="AD"/>
  <p188:author id="{4C7C28BD-9ED6-3A59-15B1-8FD0C876E9B3}" name="Hangai Mayumi" initials="HM" userId="40c2ad12b7d48214" providerId="Windows Live"/>
  <p188:author id="{F20D0BFF-D978-33EC-925F-1C62B2EC5CA6}" name="半谷 まゆみ" initials="ま半" userId="S::hangai.mayumi@jscp.or.jp::b551a530-9ad0-4020-8440-98bcca0ba8b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森野 嘉郎" initials="森野" lastIdx="2" clrIdx="0">
    <p:extLst>
      <p:ext uri="{19B8F6BF-5375-455C-9EA6-DF929625EA0E}">
        <p15:presenceInfo xmlns:p15="http://schemas.microsoft.com/office/powerpoint/2012/main" userId="4facda1c68b279ac" providerId="Windows Live"/>
      </p:ext>
    </p:extLst>
  </p:cmAuthor>
  <p:cmAuthor id="2" name="北爪 愛子" initials="北爪" lastIdx="4" clrIdx="1">
    <p:extLst>
      <p:ext uri="{19B8F6BF-5375-455C-9EA6-DF929625EA0E}">
        <p15:presenceInfo xmlns:p15="http://schemas.microsoft.com/office/powerpoint/2012/main" userId="北爪 愛子" providerId="None"/>
      </p:ext>
    </p:extLst>
  </p:cmAuthor>
  <p:cmAuthor id="3" name="清水 康之" initials="清水" lastIdx="4" clrIdx="2">
    <p:extLst>
      <p:ext uri="{19B8F6BF-5375-455C-9EA6-DF929625EA0E}">
        <p15:presenceInfo xmlns:p15="http://schemas.microsoft.com/office/powerpoint/2012/main" userId="S::shimizu@jscp.or.jp::3b161c57-3448-4a31-b1e5-328b4c7bf4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5461"/>
    <a:srgbClr val="64B6AC"/>
    <a:srgbClr val="DB324D"/>
    <a:srgbClr val="83CCD2"/>
    <a:srgbClr val="FED766"/>
    <a:srgbClr val="FFCC00"/>
    <a:srgbClr val="C9E8FF"/>
    <a:srgbClr val="FFFFCC"/>
    <a:srgbClr val="E7FFE7"/>
    <a:srgbClr val="F19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CE0B6-07DE-421D-971E-75F1D5C28D29}" v="4" dt="2025-06-29T23:31:17.66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20" autoAdjust="0"/>
    <p:restoredTop sz="96242" autoAdjust="0"/>
  </p:normalViewPr>
  <p:slideViewPr>
    <p:cSldViewPr>
      <p:cViewPr varScale="1">
        <p:scale>
          <a:sx n="79" d="100"/>
          <a:sy n="79" d="100"/>
        </p:scale>
        <p:origin x="1426" y="67"/>
      </p:cViewPr>
      <p:guideLst>
        <p:guide orient="horz" pos="2115"/>
        <p:guide pos="2880"/>
        <p:guide orient="horz" pos="2251"/>
        <p:guide orient="horz" pos="1706"/>
        <p:guide orient="horz" pos="1162"/>
        <p:guide pos="536"/>
        <p:guide pos="5351"/>
        <p:guide pos="2796"/>
        <p:guide pos="4094"/>
      </p:guideLst>
    </p:cSldViewPr>
  </p:slideViewPr>
  <p:outlineViewPr>
    <p:cViewPr>
      <p:scale>
        <a:sx n="33" d="100"/>
        <a:sy n="33" d="100"/>
      </p:scale>
      <p:origin x="0" y="0"/>
    </p:cViewPr>
  </p:outlineViewPr>
  <p:notesTextViewPr>
    <p:cViewPr>
      <p:scale>
        <a:sx n="3" d="2"/>
        <a:sy n="3" d="2"/>
      </p:scale>
      <p:origin x="0" y="-5"/>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128"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8/10/relationships/authors" Targe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田 芳明" userId="9969eb2e-458a-4832-a876-7bf944cac8be" providerId="ADAL" clId="{49FCE0B6-07DE-421D-971E-75F1D5C28D29}"/>
    <pc:docChg chg="addSld delSld modSld sldOrd">
      <pc:chgData name="松田 芳明" userId="9969eb2e-458a-4832-a876-7bf944cac8be" providerId="ADAL" clId="{49FCE0B6-07DE-421D-971E-75F1D5C28D29}" dt="2025-06-29T23:31:43.443" v="58" actId="2696"/>
      <pc:docMkLst>
        <pc:docMk/>
      </pc:docMkLst>
      <pc:sldChg chg="del">
        <pc:chgData name="松田 芳明" userId="9969eb2e-458a-4832-a876-7bf944cac8be" providerId="ADAL" clId="{49FCE0B6-07DE-421D-971E-75F1D5C28D29}" dt="2025-06-29T22:53:36.083" v="0" actId="2696"/>
        <pc:sldMkLst>
          <pc:docMk/>
          <pc:sldMk cId="2175289789" sldId="665"/>
        </pc:sldMkLst>
      </pc:sldChg>
      <pc:sldChg chg="del">
        <pc:chgData name="松田 芳明" userId="9969eb2e-458a-4832-a876-7bf944cac8be" providerId="ADAL" clId="{49FCE0B6-07DE-421D-971E-75F1D5C28D29}" dt="2025-06-29T22:53:36.083" v="0" actId="2696"/>
        <pc:sldMkLst>
          <pc:docMk/>
          <pc:sldMk cId="4005113809" sldId="667"/>
        </pc:sldMkLst>
      </pc:sldChg>
      <pc:sldChg chg="addSp modSp mod">
        <pc:chgData name="松田 芳明" userId="9969eb2e-458a-4832-a876-7bf944cac8be" providerId="ADAL" clId="{49FCE0B6-07DE-421D-971E-75F1D5C28D29}" dt="2025-06-29T22:58:55.882" v="42" actId="14100"/>
        <pc:sldMkLst>
          <pc:docMk/>
          <pc:sldMk cId="3633907257" sldId="888"/>
        </pc:sldMkLst>
        <pc:spChg chg="add mod">
          <ac:chgData name="松田 芳明" userId="9969eb2e-458a-4832-a876-7bf944cac8be" providerId="ADAL" clId="{49FCE0B6-07DE-421D-971E-75F1D5C28D29}" dt="2025-06-29T22:58:55.882" v="42" actId="14100"/>
          <ac:spMkLst>
            <pc:docMk/>
            <pc:sldMk cId="3633907257" sldId="888"/>
            <ac:spMk id="3" creationId="{20E6D99B-FE5C-7973-B064-670F5177DE59}"/>
          </ac:spMkLst>
        </pc:spChg>
      </pc:sldChg>
      <pc:sldChg chg="del">
        <pc:chgData name="松田 芳明" userId="9969eb2e-458a-4832-a876-7bf944cac8be" providerId="ADAL" clId="{49FCE0B6-07DE-421D-971E-75F1D5C28D29}" dt="2025-06-29T23:02:07.195" v="43" actId="2696"/>
        <pc:sldMkLst>
          <pc:docMk/>
          <pc:sldMk cId="2836585366" sldId="899"/>
        </pc:sldMkLst>
      </pc:sldChg>
      <pc:sldChg chg="del">
        <pc:chgData name="松田 芳明" userId="9969eb2e-458a-4832-a876-7bf944cac8be" providerId="ADAL" clId="{49FCE0B6-07DE-421D-971E-75F1D5C28D29}" dt="2025-06-29T23:31:19.664" v="57" actId="47"/>
        <pc:sldMkLst>
          <pc:docMk/>
          <pc:sldMk cId="1637098311" sldId="1038"/>
        </pc:sldMkLst>
      </pc:sldChg>
      <pc:sldChg chg="del">
        <pc:chgData name="松田 芳明" userId="9969eb2e-458a-4832-a876-7bf944cac8be" providerId="ADAL" clId="{49FCE0B6-07DE-421D-971E-75F1D5C28D29}" dt="2025-06-29T23:02:07.195" v="43" actId="2696"/>
        <pc:sldMkLst>
          <pc:docMk/>
          <pc:sldMk cId="1992983269" sldId="1067"/>
        </pc:sldMkLst>
      </pc:sldChg>
      <pc:sldChg chg="del">
        <pc:chgData name="松田 芳明" userId="9969eb2e-458a-4832-a876-7bf944cac8be" providerId="ADAL" clId="{49FCE0B6-07DE-421D-971E-75F1D5C28D29}" dt="2025-06-29T23:02:07.195" v="43" actId="2696"/>
        <pc:sldMkLst>
          <pc:docMk/>
          <pc:sldMk cId="3823147782" sldId="1068"/>
        </pc:sldMkLst>
      </pc:sldChg>
      <pc:sldChg chg="modSp mod">
        <pc:chgData name="松田 芳明" userId="9969eb2e-458a-4832-a876-7bf944cac8be" providerId="ADAL" clId="{49FCE0B6-07DE-421D-971E-75F1D5C28D29}" dt="2025-06-29T23:03:17.364" v="48" actId="13926"/>
        <pc:sldMkLst>
          <pc:docMk/>
          <pc:sldMk cId="853268571" sldId="1116"/>
        </pc:sldMkLst>
        <pc:spChg chg="mod">
          <ac:chgData name="松田 芳明" userId="9969eb2e-458a-4832-a876-7bf944cac8be" providerId="ADAL" clId="{49FCE0B6-07DE-421D-971E-75F1D5C28D29}" dt="2025-06-29T23:03:12.711" v="47" actId="13926"/>
          <ac:spMkLst>
            <pc:docMk/>
            <pc:sldMk cId="853268571" sldId="1116"/>
            <ac:spMk id="3" creationId="{2127D8E1-9F52-02CB-083B-3EF7477F11F5}"/>
          </ac:spMkLst>
        </pc:spChg>
        <pc:spChg chg="mod">
          <ac:chgData name="松田 芳明" userId="9969eb2e-458a-4832-a876-7bf944cac8be" providerId="ADAL" clId="{49FCE0B6-07DE-421D-971E-75F1D5C28D29}" dt="2025-06-29T23:03:17.364" v="48" actId="13926"/>
          <ac:spMkLst>
            <pc:docMk/>
            <pc:sldMk cId="853268571" sldId="1116"/>
            <ac:spMk id="6" creationId="{E5F730E9-4576-7F8A-21FE-549B8F3A5AC3}"/>
          </ac:spMkLst>
        </pc:spChg>
        <pc:picChg chg="mod">
          <ac:chgData name="松田 芳明" userId="9969eb2e-458a-4832-a876-7bf944cac8be" providerId="ADAL" clId="{49FCE0B6-07DE-421D-971E-75F1D5C28D29}" dt="2025-06-29T23:03:08.811" v="46" actId="1076"/>
          <ac:picMkLst>
            <pc:docMk/>
            <pc:sldMk cId="853268571" sldId="1116"/>
            <ac:picMk id="5" creationId="{CAF1D2CD-F2BC-3617-9018-1878C5F5F68A}"/>
          </ac:picMkLst>
        </pc:picChg>
      </pc:sldChg>
      <pc:sldChg chg="del">
        <pc:chgData name="松田 芳明" userId="9969eb2e-458a-4832-a876-7bf944cac8be" providerId="ADAL" clId="{49FCE0B6-07DE-421D-971E-75F1D5C28D29}" dt="2025-06-29T22:56:26.477" v="9" actId="2696"/>
        <pc:sldMkLst>
          <pc:docMk/>
          <pc:sldMk cId="1685249724" sldId="1117"/>
        </pc:sldMkLst>
      </pc:sldChg>
      <pc:sldChg chg="del">
        <pc:chgData name="松田 芳明" userId="9969eb2e-458a-4832-a876-7bf944cac8be" providerId="ADAL" clId="{49FCE0B6-07DE-421D-971E-75F1D5C28D29}" dt="2025-06-29T22:56:42.582" v="10" actId="2696"/>
        <pc:sldMkLst>
          <pc:docMk/>
          <pc:sldMk cId="2178209744" sldId="1127"/>
        </pc:sldMkLst>
      </pc:sldChg>
      <pc:sldChg chg="del">
        <pc:chgData name="松田 芳明" userId="9969eb2e-458a-4832-a876-7bf944cac8be" providerId="ADAL" clId="{49FCE0B6-07DE-421D-971E-75F1D5C28D29}" dt="2025-06-29T23:09:25.700" v="53" actId="2696"/>
        <pc:sldMkLst>
          <pc:docMk/>
          <pc:sldMk cId="622491175" sldId="1129"/>
        </pc:sldMkLst>
      </pc:sldChg>
      <pc:sldChg chg="del">
        <pc:chgData name="松田 芳明" userId="9969eb2e-458a-4832-a876-7bf944cac8be" providerId="ADAL" clId="{49FCE0B6-07DE-421D-971E-75F1D5C28D29}" dt="2025-06-29T23:09:25.700" v="53" actId="2696"/>
        <pc:sldMkLst>
          <pc:docMk/>
          <pc:sldMk cId="2292880247" sldId="1130"/>
        </pc:sldMkLst>
      </pc:sldChg>
      <pc:sldChg chg="add modTransition">
        <pc:chgData name="松田 芳明" userId="9969eb2e-458a-4832-a876-7bf944cac8be" providerId="ADAL" clId="{49FCE0B6-07DE-421D-971E-75F1D5C28D29}" dt="2025-06-29T23:09:06.072" v="52"/>
        <pc:sldMkLst>
          <pc:docMk/>
          <pc:sldMk cId="2495452042" sldId="4809"/>
        </pc:sldMkLst>
      </pc:sldChg>
      <pc:sldChg chg="add modTransition">
        <pc:chgData name="松田 芳明" userId="9969eb2e-458a-4832-a876-7bf944cac8be" providerId="ADAL" clId="{49FCE0B6-07DE-421D-971E-75F1D5C28D29}" dt="2025-06-29T23:09:06.072" v="52"/>
        <pc:sldMkLst>
          <pc:docMk/>
          <pc:sldMk cId="4260263133" sldId="4810"/>
        </pc:sldMkLst>
      </pc:sldChg>
      <pc:sldChg chg="add modTransition">
        <pc:chgData name="松田 芳明" userId="9969eb2e-458a-4832-a876-7bf944cac8be" providerId="ADAL" clId="{49FCE0B6-07DE-421D-971E-75F1D5C28D29}" dt="2025-06-29T23:09:06.072" v="52"/>
        <pc:sldMkLst>
          <pc:docMk/>
          <pc:sldMk cId="2853719125" sldId="4811"/>
        </pc:sldMkLst>
      </pc:sldChg>
      <pc:sldChg chg="mod modShow">
        <pc:chgData name="松田 芳明" userId="9969eb2e-458a-4832-a876-7bf944cac8be" providerId="ADAL" clId="{49FCE0B6-07DE-421D-971E-75F1D5C28D29}" dt="2025-06-29T22:54:44.033" v="4" actId="729"/>
        <pc:sldMkLst>
          <pc:docMk/>
          <pc:sldMk cId="3698134804" sldId="2147480117"/>
        </pc:sldMkLst>
      </pc:sldChg>
      <pc:sldChg chg="del">
        <pc:chgData name="松田 芳明" userId="9969eb2e-458a-4832-a876-7bf944cac8be" providerId="ADAL" clId="{49FCE0B6-07DE-421D-971E-75F1D5C28D29}" dt="2025-06-29T22:54:15.231" v="1" actId="2696"/>
        <pc:sldMkLst>
          <pc:docMk/>
          <pc:sldMk cId="2177787699" sldId="2147480121"/>
        </pc:sldMkLst>
      </pc:sldChg>
      <pc:sldChg chg="modSp mod">
        <pc:chgData name="松田 芳明" userId="9969eb2e-458a-4832-a876-7bf944cac8be" providerId="ADAL" clId="{49FCE0B6-07DE-421D-971E-75F1D5C28D29}" dt="2025-06-29T22:55:06.503" v="7" actId="14100"/>
        <pc:sldMkLst>
          <pc:docMk/>
          <pc:sldMk cId="3351646642" sldId="2147480123"/>
        </pc:sldMkLst>
        <pc:cxnChg chg="mod">
          <ac:chgData name="松田 芳明" userId="9969eb2e-458a-4832-a876-7bf944cac8be" providerId="ADAL" clId="{49FCE0B6-07DE-421D-971E-75F1D5C28D29}" dt="2025-06-29T22:55:06.503" v="7" actId="14100"/>
          <ac:cxnSpMkLst>
            <pc:docMk/>
            <pc:sldMk cId="3351646642" sldId="2147480123"/>
            <ac:cxnSpMk id="20" creationId="{5C3AE69F-4A01-ED82-5C8D-651DFC2165B1}"/>
          </ac:cxnSpMkLst>
        </pc:cxnChg>
      </pc:sldChg>
      <pc:sldChg chg="del">
        <pc:chgData name="松田 芳明" userId="9969eb2e-458a-4832-a876-7bf944cac8be" providerId="ADAL" clId="{49FCE0B6-07DE-421D-971E-75F1D5C28D29}" dt="2025-06-29T22:54:25.986" v="3" actId="2696"/>
        <pc:sldMkLst>
          <pc:docMk/>
          <pc:sldMk cId="3483012908" sldId="2147480129"/>
        </pc:sldMkLst>
      </pc:sldChg>
      <pc:sldChg chg="del">
        <pc:chgData name="松田 芳明" userId="9969eb2e-458a-4832-a876-7bf944cac8be" providerId="ADAL" clId="{49FCE0B6-07DE-421D-971E-75F1D5C28D29}" dt="2025-06-29T22:54:15.231" v="1" actId="2696"/>
        <pc:sldMkLst>
          <pc:docMk/>
          <pc:sldMk cId="3339749853" sldId="2147480133"/>
        </pc:sldMkLst>
      </pc:sldChg>
      <pc:sldChg chg="add">
        <pc:chgData name="松田 芳明" userId="9969eb2e-458a-4832-a876-7bf944cac8be" providerId="ADAL" clId="{49FCE0B6-07DE-421D-971E-75F1D5C28D29}" dt="2025-06-29T23:09:06.072" v="52"/>
        <pc:sldMkLst>
          <pc:docMk/>
          <pc:sldMk cId="3948013011" sldId="2147480137"/>
        </pc:sldMkLst>
      </pc:sldChg>
      <pc:sldChg chg="add del">
        <pc:chgData name="松田 芳明" userId="9969eb2e-458a-4832-a876-7bf944cac8be" providerId="ADAL" clId="{49FCE0B6-07DE-421D-971E-75F1D5C28D29}" dt="2025-06-29T23:10:06.204" v="55" actId="2696"/>
        <pc:sldMkLst>
          <pc:docMk/>
          <pc:sldMk cId="2085081873" sldId="2147480209"/>
        </pc:sldMkLst>
      </pc:sldChg>
      <pc:sldChg chg="add ord">
        <pc:chgData name="松田 芳明" userId="9969eb2e-458a-4832-a876-7bf944cac8be" providerId="ADAL" clId="{49FCE0B6-07DE-421D-971E-75F1D5C28D29}" dt="2025-06-29T23:08:09.537" v="51"/>
        <pc:sldMkLst>
          <pc:docMk/>
          <pc:sldMk cId="3121289785" sldId="2147480290"/>
        </pc:sldMkLst>
      </pc:sldChg>
      <pc:sldChg chg="mod modShow">
        <pc:chgData name="松田 芳明" userId="9969eb2e-458a-4832-a876-7bf944cac8be" providerId="ADAL" clId="{49FCE0B6-07DE-421D-971E-75F1D5C28D29}" dt="2025-06-29T22:54:44.033" v="4" actId="729"/>
        <pc:sldMkLst>
          <pc:docMk/>
          <pc:sldMk cId="3345714807" sldId="2147480344"/>
        </pc:sldMkLst>
      </pc:sldChg>
      <pc:sldChg chg="mod modShow">
        <pc:chgData name="松田 芳明" userId="9969eb2e-458a-4832-a876-7bf944cac8be" providerId="ADAL" clId="{49FCE0B6-07DE-421D-971E-75F1D5C28D29}" dt="2025-06-29T22:54:44.033" v="4" actId="729"/>
        <pc:sldMkLst>
          <pc:docMk/>
          <pc:sldMk cId="501387285" sldId="2147480345"/>
        </pc:sldMkLst>
      </pc:sldChg>
      <pc:sldChg chg="mod modShow">
        <pc:chgData name="松田 芳明" userId="9969eb2e-458a-4832-a876-7bf944cac8be" providerId="ADAL" clId="{49FCE0B6-07DE-421D-971E-75F1D5C28D29}" dt="2025-06-29T22:54:44.033" v="4" actId="729"/>
        <pc:sldMkLst>
          <pc:docMk/>
          <pc:sldMk cId="1256024921" sldId="2147480346"/>
        </pc:sldMkLst>
      </pc:sldChg>
      <pc:sldChg chg="del mod modShow">
        <pc:chgData name="松田 芳明" userId="9969eb2e-458a-4832-a876-7bf944cac8be" providerId="ADAL" clId="{49FCE0B6-07DE-421D-971E-75F1D5C28D29}" dt="2025-06-29T22:54:54.306" v="5" actId="2696"/>
        <pc:sldMkLst>
          <pc:docMk/>
          <pc:sldMk cId="1588543849" sldId="2147480347"/>
        </pc:sldMkLst>
      </pc:sldChg>
      <pc:sldChg chg="del">
        <pc:chgData name="松田 芳明" userId="9969eb2e-458a-4832-a876-7bf944cac8be" providerId="ADAL" clId="{49FCE0B6-07DE-421D-971E-75F1D5C28D29}" dt="2025-06-29T22:54:19.788" v="2" actId="2696"/>
        <pc:sldMkLst>
          <pc:docMk/>
          <pc:sldMk cId="231234818" sldId="2147480354"/>
        </pc:sldMkLst>
      </pc:sldChg>
      <pc:sldChg chg="del">
        <pc:chgData name="松田 芳明" userId="9969eb2e-458a-4832-a876-7bf944cac8be" providerId="ADAL" clId="{49FCE0B6-07DE-421D-971E-75F1D5C28D29}" dt="2025-06-29T22:54:15.231" v="1" actId="2696"/>
        <pc:sldMkLst>
          <pc:docMk/>
          <pc:sldMk cId="1191342112" sldId="2147480356"/>
        </pc:sldMkLst>
      </pc:sldChg>
      <pc:sldChg chg="del">
        <pc:chgData name="松田 芳明" userId="9969eb2e-458a-4832-a876-7bf944cac8be" providerId="ADAL" clId="{49FCE0B6-07DE-421D-971E-75F1D5C28D29}" dt="2025-06-29T22:53:36.083" v="0" actId="2696"/>
        <pc:sldMkLst>
          <pc:docMk/>
          <pc:sldMk cId="3430372161" sldId="2147480370"/>
        </pc:sldMkLst>
      </pc:sldChg>
      <pc:sldChg chg="del">
        <pc:chgData name="松田 芳明" userId="9969eb2e-458a-4832-a876-7bf944cac8be" providerId="ADAL" clId="{49FCE0B6-07DE-421D-971E-75F1D5C28D29}" dt="2025-06-29T23:02:12.720" v="44" actId="2696"/>
        <pc:sldMkLst>
          <pc:docMk/>
          <pc:sldMk cId="2809144872" sldId="2147480378"/>
        </pc:sldMkLst>
      </pc:sldChg>
      <pc:sldChg chg="mod modShow">
        <pc:chgData name="松田 芳明" userId="9969eb2e-458a-4832-a876-7bf944cac8be" providerId="ADAL" clId="{49FCE0B6-07DE-421D-971E-75F1D5C28D29}" dt="2025-06-29T22:54:44.033" v="4" actId="729"/>
        <pc:sldMkLst>
          <pc:docMk/>
          <pc:sldMk cId="1762912389" sldId="2147480380"/>
        </pc:sldMkLst>
      </pc:sldChg>
      <pc:sldChg chg="del">
        <pc:chgData name="松田 芳明" userId="9969eb2e-458a-4832-a876-7bf944cac8be" providerId="ADAL" clId="{49FCE0B6-07DE-421D-971E-75F1D5C28D29}" dt="2025-06-29T22:54:25.986" v="3" actId="2696"/>
        <pc:sldMkLst>
          <pc:docMk/>
          <pc:sldMk cId="2356388881" sldId="2147480381"/>
        </pc:sldMkLst>
      </pc:sldChg>
      <pc:sldChg chg="del">
        <pc:chgData name="松田 芳明" userId="9969eb2e-458a-4832-a876-7bf944cac8be" providerId="ADAL" clId="{49FCE0B6-07DE-421D-971E-75F1D5C28D29}" dt="2025-06-29T22:55:55.054" v="8" actId="2696"/>
        <pc:sldMkLst>
          <pc:docMk/>
          <pc:sldMk cId="2007429070" sldId="2147480383"/>
        </pc:sldMkLst>
      </pc:sldChg>
      <pc:sldChg chg="del">
        <pc:chgData name="松田 芳明" userId="9969eb2e-458a-4832-a876-7bf944cac8be" providerId="ADAL" clId="{49FCE0B6-07DE-421D-971E-75F1D5C28D29}" dt="2025-06-29T22:55:55.054" v="8" actId="2696"/>
        <pc:sldMkLst>
          <pc:docMk/>
          <pc:sldMk cId="3490057277" sldId="2147480384"/>
        </pc:sldMkLst>
      </pc:sldChg>
      <pc:sldChg chg="del">
        <pc:chgData name="松田 芳明" userId="9969eb2e-458a-4832-a876-7bf944cac8be" providerId="ADAL" clId="{49FCE0B6-07DE-421D-971E-75F1D5C28D29}" dt="2025-06-29T22:55:55.054" v="8" actId="2696"/>
        <pc:sldMkLst>
          <pc:docMk/>
          <pc:sldMk cId="3338595304" sldId="2147480385"/>
        </pc:sldMkLst>
      </pc:sldChg>
      <pc:sldChg chg="del">
        <pc:chgData name="松田 芳明" userId="9969eb2e-458a-4832-a876-7bf944cac8be" providerId="ADAL" clId="{49FCE0B6-07DE-421D-971E-75F1D5C28D29}" dt="2025-06-29T22:55:55.054" v="8" actId="2696"/>
        <pc:sldMkLst>
          <pc:docMk/>
          <pc:sldMk cId="3564939259" sldId="2147480386"/>
        </pc:sldMkLst>
      </pc:sldChg>
      <pc:sldChg chg="add">
        <pc:chgData name="松田 芳明" userId="9969eb2e-458a-4832-a876-7bf944cac8be" providerId="ADAL" clId="{49FCE0B6-07DE-421D-971E-75F1D5C28D29}" dt="2025-06-29T23:09:58.480" v="54"/>
        <pc:sldMkLst>
          <pc:docMk/>
          <pc:sldMk cId="1622382233" sldId="2147480398"/>
        </pc:sldMkLst>
      </pc:sldChg>
      <pc:sldChg chg="add del">
        <pc:chgData name="松田 芳明" userId="9969eb2e-458a-4832-a876-7bf944cac8be" providerId="ADAL" clId="{49FCE0B6-07DE-421D-971E-75F1D5C28D29}" dt="2025-06-29T23:31:43.443" v="58" actId="2696"/>
        <pc:sldMkLst>
          <pc:docMk/>
          <pc:sldMk cId="1172108294" sldId="214748039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小学生</c:v>
                </c:pt>
              </c:strCache>
            </c:strRef>
          </c:tx>
          <c:spPr>
            <a:solidFill>
              <a:srgbClr val="DB546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ln>
                      <a:solidFill>
                        <a:schemeClr val="bg1">
                          <a:lumMod val="50000"/>
                        </a:schemeClr>
                      </a:solidFill>
                    </a:ln>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2013</c:v>
                </c:pt>
                <c:pt idx="1">
                  <c:v> '14</c:v>
                </c:pt>
                <c:pt idx="2">
                  <c:v> '15</c:v>
                </c:pt>
                <c:pt idx="3">
                  <c:v> '16</c:v>
                </c:pt>
                <c:pt idx="4">
                  <c:v> '17</c:v>
                </c:pt>
                <c:pt idx="5">
                  <c:v> '18</c:v>
                </c:pt>
                <c:pt idx="6">
                  <c:v> '19</c:v>
                </c:pt>
                <c:pt idx="7">
                  <c:v> '20</c:v>
                </c:pt>
                <c:pt idx="8">
                  <c:v> '21</c:v>
                </c:pt>
                <c:pt idx="9">
                  <c:v> '22</c:v>
                </c:pt>
                <c:pt idx="10">
                  <c:v> '23</c:v>
                </c:pt>
                <c:pt idx="11">
                  <c:v> '24</c:v>
                </c:pt>
              </c:strCache>
            </c:strRef>
          </c:cat>
          <c:val>
            <c:numRef>
              <c:f>Sheet1!$B$4:$B$15</c:f>
              <c:numCache>
                <c:formatCode>General</c:formatCode>
                <c:ptCount val="12"/>
                <c:pt idx="0">
                  <c:v>8</c:v>
                </c:pt>
                <c:pt idx="1">
                  <c:v>18</c:v>
                </c:pt>
                <c:pt idx="2">
                  <c:v>6</c:v>
                </c:pt>
                <c:pt idx="3">
                  <c:v>12</c:v>
                </c:pt>
                <c:pt idx="4">
                  <c:v>11</c:v>
                </c:pt>
                <c:pt idx="5">
                  <c:v>7</c:v>
                </c:pt>
                <c:pt idx="6">
                  <c:v>8</c:v>
                </c:pt>
                <c:pt idx="7">
                  <c:v>14</c:v>
                </c:pt>
                <c:pt idx="8">
                  <c:v>11</c:v>
                </c:pt>
                <c:pt idx="9">
                  <c:v>17</c:v>
                </c:pt>
                <c:pt idx="10">
                  <c:v>13</c:v>
                </c:pt>
                <c:pt idx="11">
                  <c:v>15</c:v>
                </c:pt>
              </c:numCache>
            </c:numRef>
          </c:val>
          <c:extLst>
            <c:ext xmlns:c16="http://schemas.microsoft.com/office/drawing/2014/chart" uri="{C3380CC4-5D6E-409C-BE32-E72D297353CC}">
              <c16:uniqueId val="{00000000-320A-43FB-87D3-2DF5FE7C9A06}"/>
            </c:ext>
          </c:extLst>
        </c:ser>
        <c:ser>
          <c:idx val="1"/>
          <c:order val="1"/>
          <c:tx>
            <c:strRef>
              <c:f>Sheet1!$C$1</c:f>
              <c:strCache>
                <c:ptCount val="1"/>
                <c:pt idx="0">
                  <c:v>中学生</c:v>
                </c:pt>
              </c:strCache>
            </c:strRef>
          </c:tx>
          <c:spPr>
            <a:solidFill>
              <a:srgbClr val="FED7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ln>
                      <a:solidFill>
                        <a:schemeClr val="bg1">
                          <a:lumMod val="50000"/>
                        </a:schemeClr>
                      </a:solidFill>
                    </a:ln>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2013</c:v>
                </c:pt>
                <c:pt idx="1">
                  <c:v> '14</c:v>
                </c:pt>
                <c:pt idx="2">
                  <c:v> '15</c:v>
                </c:pt>
                <c:pt idx="3">
                  <c:v> '16</c:v>
                </c:pt>
                <c:pt idx="4">
                  <c:v> '17</c:v>
                </c:pt>
                <c:pt idx="5">
                  <c:v> '18</c:v>
                </c:pt>
                <c:pt idx="6">
                  <c:v> '19</c:v>
                </c:pt>
                <c:pt idx="7">
                  <c:v> '20</c:v>
                </c:pt>
                <c:pt idx="8">
                  <c:v> '21</c:v>
                </c:pt>
                <c:pt idx="9">
                  <c:v> '22</c:v>
                </c:pt>
                <c:pt idx="10">
                  <c:v> '23</c:v>
                </c:pt>
                <c:pt idx="11">
                  <c:v> '24</c:v>
                </c:pt>
              </c:strCache>
            </c:strRef>
          </c:cat>
          <c:val>
            <c:numRef>
              <c:f>Sheet1!$C$4:$C$15</c:f>
              <c:numCache>
                <c:formatCode>General</c:formatCode>
                <c:ptCount val="12"/>
                <c:pt idx="0">
                  <c:v>98</c:v>
                </c:pt>
                <c:pt idx="1">
                  <c:v>99</c:v>
                </c:pt>
                <c:pt idx="2">
                  <c:v>102</c:v>
                </c:pt>
                <c:pt idx="3">
                  <c:v>93</c:v>
                </c:pt>
                <c:pt idx="4">
                  <c:v>108</c:v>
                </c:pt>
                <c:pt idx="5">
                  <c:v>124</c:v>
                </c:pt>
                <c:pt idx="6">
                  <c:v>112</c:v>
                </c:pt>
                <c:pt idx="7">
                  <c:v>146</c:v>
                </c:pt>
                <c:pt idx="8">
                  <c:v>148</c:v>
                </c:pt>
                <c:pt idx="9">
                  <c:v>143</c:v>
                </c:pt>
                <c:pt idx="10">
                  <c:v>153</c:v>
                </c:pt>
                <c:pt idx="11">
                  <c:v>163</c:v>
                </c:pt>
              </c:numCache>
            </c:numRef>
          </c:val>
          <c:extLst>
            <c:ext xmlns:c16="http://schemas.microsoft.com/office/drawing/2014/chart" uri="{C3380CC4-5D6E-409C-BE32-E72D297353CC}">
              <c16:uniqueId val="{00000001-320A-43FB-87D3-2DF5FE7C9A06}"/>
            </c:ext>
          </c:extLst>
        </c:ser>
        <c:ser>
          <c:idx val="2"/>
          <c:order val="2"/>
          <c:tx>
            <c:strRef>
              <c:f>Sheet1!$D$1</c:f>
              <c:strCache>
                <c:ptCount val="1"/>
                <c:pt idx="0">
                  <c:v>高校生</c:v>
                </c:pt>
              </c:strCache>
            </c:strRef>
          </c:tx>
          <c:spPr>
            <a:solidFill>
              <a:srgbClr val="64B6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ln>
                      <a:solidFill>
                        <a:schemeClr val="bg1">
                          <a:lumMod val="50000"/>
                        </a:schemeClr>
                      </a:solidFill>
                    </a:ln>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2013</c:v>
                </c:pt>
                <c:pt idx="1">
                  <c:v> '14</c:v>
                </c:pt>
                <c:pt idx="2">
                  <c:v> '15</c:v>
                </c:pt>
                <c:pt idx="3">
                  <c:v> '16</c:v>
                </c:pt>
                <c:pt idx="4">
                  <c:v> '17</c:v>
                </c:pt>
                <c:pt idx="5">
                  <c:v> '18</c:v>
                </c:pt>
                <c:pt idx="6">
                  <c:v> '19</c:v>
                </c:pt>
                <c:pt idx="7">
                  <c:v> '20</c:v>
                </c:pt>
                <c:pt idx="8">
                  <c:v> '21</c:v>
                </c:pt>
                <c:pt idx="9">
                  <c:v> '22</c:v>
                </c:pt>
                <c:pt idx="10">
                  <c:v> '23</c:v>
                </c:pt>
                <c:pt idx="11">
                  <c:v> '24</c:v>
                </c:pt>
              </c:strCache>
            </c:strRef>
          </c:cat>
          <c:val>
            <c:numRef>
              <c:f>Sheet1!$D$4:$D$15</c:f>
              <c:numCache>
                <c:formatCode>General</c:formatCode>
                <c:ptCount val="12"/>
                <c:pt idx="0">
                  <c:v>214</c:v>
                </c:pt>
                <c:pt idx="1">
                  <c:v>213</c:v>
                </c:pt>
                <c:pt idx="2">
                  <c:v>241</c:v>
                </c:pt>
                <c:pt idx="3">
                  <c:v>215</c:v>
                </c:pt>
                <c:pt idx="4">
                  <c:v>238</c:v>
                </c:pt>
                <c:pt idx="5">
                  <c:v>238</c:v>
                </c:pt>
                <c:pt idx="6">
                  <c:v>279</c:v>
                </c:pt>
                <c:pt idx="7">
                  <c:v>339</c:v>
                </c:pt>
                <c:pt idx="8">
                  <c:v>314</c:v>
                </c:pt>
                <c:pt idx="9">
                  <c:v>354</c:v>
                </c:pt>
                <c:pt idx="10">
                  <c:v>347</c:v>
                </c:pt>
                <c:pt idx="11">
                  <c:v>351</c:v>
                </c:pt>
              </c:numCache>
            </c:numRef>
          </c:val>
          <c:extLst>
            <c:ext xmlns:c16="http://schemas.microsoft.com/office/drawing/2014/chart" uri="{C3380CC4-5D6E-409C-BE32-E72D297353CC}">
              <c16:uniqueId val="{00000002-320A-43FB-87D3-2DF5FE7C9A06}"/>
            </c:ext>
          </c:extLst>
        </c:ser>
        <c:dLbls>
          <c:showLegendKey val="0"/>
          <c:showVal val="1"/>
          <c:showCatName val="0"/>
          <c:showSerName val="0"/>
          <c:showPercent val="0"/>
          <c:showBubbleSize val="0"/>
        </c:dLbls>
        <c:gapWidth val="75"/>
        <c:overlap val="100"/>
        <c:axId val="465394319"/>
        <c:axId val="465407759"/>
      </c:barChart>
      <c:catAx>
        <c:axId val="465394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日本語用のフォントを使用)"/>
                <a:ea typeface="UD デジタル 教科書体 N-R" panose="02020400000000000000" pitchFamily="17" charset="-128"/>
                <a:cs typeface="+mn-cs"/>
              </a:defRPr>
            </a:pPr>
            <a:endParaRPr lang="ja-JP"/>
          </a:p>
        </c:txPr>
        <c:crossAx val="465407759"/>
        <c:crosses val="autoZero"/>
        <c:auto val="0"/>
        <c:lblAlgn val="ctr"/>
        <c:lblOffset val="100"/>
        <c:noMultiLvlLbl val="0"/>
      </c:catAx>
      <c:valAx>
        <c:axId val="465407759"/>
        <c:scaling>
          <c:orientation val="minMax"/>
          <c:max val="520"/>
          <c:min val="0"/>
        </c:scaling>
        <c:delete val="0"/>
        <c:axPos val="l"/>
        <c:numFmt formatCode="General" sourceLinked="1"/>
        <c:majorTickMark val="none"/>
        <c:minorTickMark val="none"/>
        <c:tickLblPos val="nextTo"/>
        <c:spPr>
          <a:noFill/>
          <a:ln>
            <a:solidFill>
              <a:schemeClr val="dk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465394319"/>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8B2E25E-D37D-E776-C449-D95185B40BAB}"/>
              </a:ext>
            </a:extLst>
          </p:cNvPr>
          <p:cNvSpPr>
            <a:spLocks noGrp="1"/>
          </p:cNvSpPr>
          <p:nvPr>
            <p:ph type="hdr" sz="quarter"/>
          </p:nvPr>
        </p:nvSpPr>
        <p:spPr>
          <a:xfrm>
            <a:off x="0" y="0"/>
            <a:ext cx="2949678" cy="498560"/>
          </a:xfrm>
          <a:prstGeom prst="rect">
            <a:avLst/>
          </a:prstGeom>
        </p:spPr>
        <p:txBody>
          <a:bodyPr vert="horz" lIns="62983" tIns="31491" rIns="62983" bIns="31491" rtlCol="0"/>
          <a:lstStyle>
            <a:lvl1pPr algn="l">
              <a:defRPr sz="900"/>
            </a:lvl1pPr>
          </a:lstStyle>
          <a:p>
            <a:endParaRPr kumimoji="1" lang="ja-JP" altLang="en-US"/>
          </a:p>
        </p:txBody>
      </p:sp>
      <p:sp>
        <p:nvSpPr>
          <p:cNvPr id="3" name="日付プレースホルダー 2">
            <a:extLst>
              <a:ext uri="{FF2B5EF4-FFF2-40B4-BE49-F238E27FC236}">
                <a16:creationId xmlns:a16="http://schemas.microsoft.com/office/drawing/2014/main" id="{26A1C33C-3AD7-3A1D-E510-41002F244C7F}"/>
              </a:ext>
            </a:extLst>
          </p:cNvPr>
          <p:cNvSpPr>
            <a:spLocks noGrp="1"/>
          </p:cNvSpPr>
          <p:nvPr>
            <p:ph type="dt" sz="quarter" idx="1"/>
          </p:nvPr>
        </p:nvSpPr>
        <p:spPr>
          <a:xfrm>
            <a:off x="3855348" y="0"/>
            <a:ext cx="2950765" cy="498560"/>
          </a:xfrm>
          <a:prstGeom prst="rect">
            <a:avLst/>
          </a:prstGeom>
        </p:spPr>
        <p:txBody>
          <a:bodyPr vert="horz" lIns="62983" tIns="31491" rIns="62983" bIns="31491" rtlCol="0"/>
          <a:lstStyle>
            <a:lvl1pPr algn="r">
              <a:defRPr sz="900"/>
            </a:lvl1pPr>
          </a:lstStyle>
          <a:p>
            <a:fld id="{BFF175CB-8611-4A0C-99AF-2FE8C7AF9200}" type="datetimeFigureOut">
              <a:rPr kumimoji="1" lang="ja-JP" altLang="en-US" smtClean="0"/>
              <a:t>2025/7/24</a:t>
            </a:fld>
            <a:endParaRPr kumimoji="1" lang="ja-JP" altLang="en-US"/>
          </a:p>
        </p:txBody>
      </p:sp>
      <p:sp>
        <p:nvSpPr>
          <p:cNvPr id="4" name="フッター プレースホルダー 3">
            <a:extLst>
              <a:ext uri="{FF2B5EF4-FFF2-40B4-BE49-F238E27FC236}">
                <a16:creationId xmlns:a16="http://schemas.microsoft.com/office/drawing/2014/main" id="{F35D2AAD-21EA-01AF-D13A-ABF6828AA74B}"/>
              </a:ext>
            </a:extLst>
          </p:cNvPr>
          <p:cNvSpPr>
            <a:spLocks noGrp="1"/>
          </p:cNvSpPr>
          <p:nvPr>
            <p:ph type="ftr" sz="quarter" idx="2"/>
          </p:nvPr>
        </p:nvSpPr>
        <p:spPr>
          <a:xfrm>
            <a:off x="0" y="9440781"/>
            <a:ext cx="2949678" cy="498560"/>
          </a:xfrm>
          <a:prstGeom prst="rect">
            <a:avLst/>
          </a:prstGeom>
        </p:spPr>
        <p:txBody>
          <a:bodyPr vert="horz" lIns="62983" tIns="31491" rIns="62983" bIns="31491" rtlCol="0" anchor="b"/>
          <a:lstStyle>
            <a:lvl1pPr algn="l">
              <a:defRPr sz="900"/>
            </a:lvl1pPr>
          </a:lstStyle>
          <a:p>
            <a:endParaRPr kumimoji="1" lang="ja-JP" altLang="en-US"/>
          </a:p>
        </p:txBody>
      </p:sp>
      <p:sp>
        <p:nvSpPr>
          <p:cNvPr id="5" name="スライド番号プレースホルダー 4">
            <a:extLst>
              <a:ext uri="{FF2B5EF4-FFF2-40B4-BE49-F238E27FC236}">
                <a16:creationId xmlns:a16="http://schemas.microsoft.com/office/drawing/2014/main" id="{C171C438-CF73-89B0-1614-098AD22D6A3E}"/>
              </a:ext>
            </a:extLst>
          </p:cNvPr>
          <p:cNvSpPr>
            <a:spLocks noGrp="1"/>
          </p:cNvSpPr>
          <p:nvPr>
            <p:ph type="sldNum" sz="quarter" idx="3"/>
          </p:nvPr>
        </p:nvSpPr>
        <p:spPr>
          <a:xfrm>
            <a:off x="3855348" y="9440781"/>
            <a:ext cx="2950765" cy="498560"/>
          </a:xfrm>
          <a:prstGeom prst="rect">
            <a:avLst/>
          </a:prstGeom>
        </p:spPr>
        <p:txBody>
          <a:bodyPr vert="horz" lIns="62983" tIns="31491" rIns="62983" bIns="31491" rtlCol="0" anchor="b"/>
          <a:lstStyle>
            <a:lvl1pPr algn="r">
              <a:defRPr sz="900"/>
            </a:lvl1pPr>
          </a:lstStyle>
          <a:p>
            <a:fld id="{45EE791B-BDA4-47DE-ADC6-718D8CE6D928}" type="slidenum">
              <a:rPr kumimoji="1" lang="ja-JP" altLang="en-US" smtClean="0"/>
              <a:t>‹#›</a:t>
            </a:fld>
            <a:endParaRPr kumimoji="1" lang="ja-JP" altLang="en-US"/>
          </a:p>
        </p:txBody>
      </p:sp>
    </p:spTree>
    <p:extLst>
      <p:ext uri="{BB962C8B-B14F-4D97-AF65-F5344CB8AC3E}">
        <p14:creationId xmlns:p14="http://schemas.microsoft.com/office/powerpoint/2010/main" val="2997234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10"/>
            <a:ext cx="2949575" cy="498475"/>
          </a:xfrm>
          <a:prstGeom prst="rect">
            <a:avLst/>
          </a:prstGeom>
        </p:spPr>
        <p:txBody>
          <a:bodyPr vert="horz" lIns="91362" tIns="45681" rIns="91362" bIns="4568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9" y="10"/>
            <a:ext cx="2949575" cy="498475"/>
          </a:xfrm>
          <a:prstGeom prst="rect">
            <a:avLst/>
          </a:prstGeom>
        </p:spPr>
        <p:txBody>
          <a:bodyPr vert="horz" lIns="91362" tIns="45681" rIns="91362" bIns="45681" rtlCol="0"/>
          <a:lstStyle>
            <a:lvl1pPr algn="r">
              <a:defRPr sz="1200"/>
            </a:lvl1pPr>
          </a:lstStyle>
          <a:p>
            <a:fld id="{ADCCB229-EFEB-4624-9DE9-842ED4B4318F}" type="datetimeFigureOut">
              <a:rPr kumimoji="1" lang="ja-JP" altLang="en-US" smtClean="0"/>
              <a:t>2025/7/24</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362" tIns="45681" rIns="91362" bIns="45681" rtlCol="0" anchor="ctr"/>
          <a:lstStyle/>
          <a:p>
            <a:endParaRPr lang="ja-JP" altLang="en-US"/>
          </a:p>
        </p:txBody>
      </p:sp>
      <p:sp>
        <p:nvSpPr>
          <p:cNvPr id="5" name="ノート プレースホルダー 4"/>
          <p:cNvSpPr>
            <a:spLocks noGrp="1"/>
          </p:cNvSpPr>
          <p:nvPr>
            <p:ph type="body" sz="quarter" idx="3"/>
          </p:nvPr>
        </p:nvSpPr>
        <p:spPr>
          <a:xfrm>
            <a:off x="681038" y="4783150"/>
            <a:ext cx="5445126" cy="3913187"/>
          </a:xfrm>
          <a:prstGeom prst="rect">
            <a:avLst/>
          </a:prstGeom>
        </p:spPr>
        <p:txBody>
          <a:bodyPr vert="horz" lIns="91362" tIns="45681" rIns="91362" bIns="4568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9440873"/>
            <a:ext cx="2949575" cy="498475"/>
          </a:xfrm>
          <a:prstGeom prst="rect">
            <a:avLst/>
          </a:prstGeom>
        </p:spPr>
        <p:txBody>
          <a:bodyPr vert="horz" lIns="91362" tIns="45681" rIns="91362" bIns="4568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9" y="9440873"/>
            <a:ext cx="2949575" cy="498475"/>
          </a:xfrm>
          <a:prstGeom prst="rect">
            <a:avLst/>
          </a:prstGeom>
        </p:spPr>
        <p:txBody>
          <a:bodyPr vert="horz" lIns="91362" tIns="45681" rIns="91362" bIns="45681" rtlCol="0" anchor="b"/>
          <a:lstStyle>
            <a:lvl1pPr algn="r">
              <a:defRPr sz="1200"/>
            </a:lvl1pPr>
          </a:lstStyle>
          <a:p>
            <a:fld id="{5956B0C1-2C1D-4B9E-A829-A8B0C45D2256}" type="slidenum">
              <a:rPr kumimoji="1" lang="ja-JP" altLang="en-US" smtClean="0"/>
              <a:t>‹#›</a:t>
            </a:fld>
            <a:endParaRPr kumimoji="1" lang="ja-JP" altLang="en-US"/>
          </a:p>
        </p:txBody>
      </p:sp>
    </p:spTree>
    <p:extLst>
      <p:ext uri="{BB962C8B-B14F-4D97-AF65-F5344CB8AC3E}">
        <p14:creationId xmlns:p14="http://schemas.microsoft.com/office/powerpoint/2010/main" val="18255176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ncchd.go.jp/center/activity/covid19_kodomo/report/CxC7_repo.pdf"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私は、一般社団法人＿いのち支える自殺対策推進センター</a:t>
            </a:r>
            <a:endParaRPr kumimoji="1" lang="en-US" altLang="ja-JP" dirty="0"/>
          </a:p>
          <a:p>
            <a:r>
              <a:rPr kumimoji="1" lang="ja-JP" altLang="en-US" dirty="0"/>
              <a:t>こども・若者自殺対策室の李紀慧と申します。</a:t>
            </a:r>
            <a:endParaRPr kumimoji="1" lang="en-US" altLang="ja-JP" dirty="0"/>
          </a:p>
          <a:p>
            <a:endParaRPr kumimoji="1" lang="en-US" altLang="ja-JP" dirty="0"/>
          </a:p>
          <a:p>
            <a:endParaRPr kumimoji="1" lang="en-US" altLang="ja-JP" dirty="0"/>
          </a:p>
          <a:p>
            <a:r>
              <a:rPr kumimoji="1" lang="ja-JP" altLang="en-US" dirty="0"/>
              <a:t>当センターは、厚生労働大臣　指定法人として　「誰も　自殺に追い込まれることのない社会　を創る」ことを目指し、</a:t>
            </a:r>
            <a:endParaRPr kumimoji="1" lang="en-US" altLang="ja-JP" dirty="0"/>
          </a:p>
          <a:p>
            <a:r>
              <a:rPr kumimoji="1" lang="ja-JP" altLang="en-US" dirty="0"/>
              <a:t>自治体等と　連携をしながら　様々な自殺対策を　推進しています。</a:t>
            </a:r>
            <a:endParaRPr kumimoji="1"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1751151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r>
              <a:rPr kumimoji="1" lang="ja-JP" altLang="en-US" sz="1050" dirty="0"/>
              <a:t>厚生労働省が毎年発行している「自殺対策白書」から、年齢階級別の死因順位の表をご紹介します。</a:t>
            </a:r>
            <a:endParaRPr kumimoji="1" lang="en-US" altLang="ja-JP" sz="1050" dirty="0"/>
          </a:p>
          <a:p>
            <a:pPr marL="0" indent="0">
              <a:buFont typeface="Arial" panose="020B0604020202020204" pitchFamily="34" charset="0"/>
              <a:buNone/>
            </a:pPr>
            <a:r>
              <a:rPr kumimoji="1" lang="ja-JP" altLang="en-US" sz="1050" dirty="0"/>
              <a:t>オレンジ色の枠で囲んでいる部分、</a:t>
            </a:r>
            <a:r>
              <a:rPr kumimoji="1" lang="en-US" altLang="ja-JP" sz="1050" dirty="0"/>
              <a:t>10</a:t>
            </a:r>
            <a:r>
              <a:rPr kumimoji="1" lang="ja-JP" altLang="en-US" sz="1050" dirty="0"/>
              <a:t>～</a:t>
            </a:r>
            <a:r>
              <a:rPr kumimoji="1" lang="en-US" altLang="ja-JP" sz="1050" dirty="0"/>
              <a:t>14</a:t>
            </a:r>
            <a:r>
              <a:rPr kumimoji="1" lang="ja-JP" altLang="en-US" sz="1050" dirty="0"/>
              <a:t>歳と、</a:t>
            </a:r>
            <a:r>
              <a:rPr kumimoji="1" lang="en-US" altLang="ja-JP" sz="1050" dirty="0"/>
              <a:t>15</a:t>
            </a:r>
            <a:r>
              <a:rPr kumimoji="1" lang="ja-JP" altLang="en-US" sz="1050" dirty="0"/>
              <a:t>～</a:t>
            </a:r>
            <a:r>
              <a:rPr kumimoji="1" lang="en-US" altLang="ja-JP" sz="1050" dirty="0"/>
              <a:t>19</a:t>
            </a:r>
            <a:r>
              <a:rPr kumimoji="1" lang="ja-JP" altLang="en-US" sz="1050" dirty="0"/>
              <a:t>歳では、「悪性新生物」や「不慮の事故」を大きく引き離して</a:t>
            </a:r>
            <a:endParaRPr kumimoji="1" lang="en-US" altLang="ja-JP" sz="1050" dirty="0"/>
          </a:p>
          <a:p>
            <a:pPr marL="0" indent="0">
              <a:buFont typeface="Arial" panose="020B0604020202020204" pitchFamily="34" charset="0"/>
              <a:buNone/>
            </a:pPr>
            <a:r>
              <a:rPr kumimoji="1" lang="ja-JP" altLang="en-US" sz="1050" dirty="0"/>
              <a:t>「自殺」が死因の第一位になっていることが分かります。</a:t>
            </a:r>
            <a:endParaRPr kumimoji="1" lang="en-US" altLang="ja-JP" sz="1050" dirty="0"/>
          </a:p>
          <a:p>
            <a:pPr marL="0" indent="0">
              <a:buFont typeface="Arial" panose="020B0604020202020204" pitchFamily="34" charset="0"/>
              <a:buNone/>
            </a:pPr>
            <a:endParaRPr kumimoji="1" lang="en-US" altLang="ja-JP" sz="1050" dirty="0"/>
          </a:p>
          <a:p>
            <a:pPr marL="0" indent="0">
              <a:buFont typeface="Arial" panose="020B0604020202020204" pitchFamily="34" charset="0"/>
              <a:buNone/>
            </a:pPr>
            <a:r>
              <a:rPr kumimoji="1" lang="ja-JP" altLang="en-US" sz="1050" dirty="0"/>
              <a:t>死亡数をみると、１日に平均２人以上、</a:t>
            </a:r>
            <a:r>
              <a:rPr kumimoji="1" lang="en-US" altLang="ja-JP" sz="1050" dirty="0"/>
              <a:t>10</a:t>
            </a:r>
            <a:r>
              <a:rPr kumimoji="1" lang="ja-JP" altLang="en-US" sz="1050" dirty="0"/>
              <a:t>代のこどもが自殺でいのちを落としていることも分かります。</a:t>
            </a:r>
            <a:endParaRPr kumimoji="1" lang="en-US" altLang="ja-JP" sz="1050" dirty="0"/>
          </a:p>
          <a:p>
            <a:pPr marL="0" indent="0">
              <a:buFont typeface="Arial" panose="020B0604020202020204" pitchFamily="34" charset="0"/>
              <a:buNone/>
            </a:pPr>
            <a:endParaRPr kumimoji="1" lang="en-US" altLang="ja-JP" sz="1050" dirty="0"/>
          </a:p>
        </p:txBody>
      </p:sp>
      <p:sp>
        <p:nvSpPr>
          <p:cNvPr id="4" name="スライド番号プレースホルダー 3"/>
          <p:cNvSpPr>
            <a:spLocks noGrp="1"/>
          </p:cNvSpPr>
          <p:nvPr>
            <p:ph type="sldNum" sz="quarter" idx="5"/>
          </p:nvPr>
        </p:nvSpPr>
        <p:spPr/>
        <p:txBody>
          <a:bodyPr/>
          <a:lstStyle/>
          <a:p>
            <a:fld id="{5956B0C1-2C1D-4B9E-A829-A8B0C45D2256}" type="slidenum">
              <a:rPr kumimoji="1" lang="ja-JP" altLang="en-US" smtClean="0"/>
              <a:t>14</a:t>
            </a:fld>
            <a:endParaRPr kumimoji="1" lang="ja-JP" altLang="en-US"/>
          </a:p>
        </p:txBody>
      </p:sp>
    </p:spTree>
    <p:extLst>
      <p:ext uri="{BB962C8B-B14F-4D97-AF65-F5344CB8AC3E}">
        <p14:creationId xmlns:p14="http://schemas.microsoft.com/office/powerpoint/2010/main" val="391260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BDE1D-F439-6D41-4548-D7A1528363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A3A326D-40AA-8149-0939-A6702A086B5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5EC801F-EFB9-209F-D26F-99895655CEEC}"/>
              </a:ext>
            </a:extLst>
          </p:cNvPr>
          <p:cNvSpPr>
            <a:spLocks noGrp="1"/>
          </p:cNvSpPr>
          <p:nvPr>
            <p:ph type="body" idx="1"/>
          </p:nvPr>
        </p:nvSpPr>
        <p:spPr/>
        <p:txBody>
          <a:bodyPr/>
          <a:lstStyle/>
          <a:p>
            <a:r>
              <a:rPr kumimoji="1" lang="ja-JP" altLang="en-US" dirty="0"/>
              <a:t>例えば、かつて東アジアの練炭自殺、東南アジアの農薬自殺、エストニアのウォッカ乱用などが、自殺者数増加の主な要因となり、これらの販売を制限して自殺が減少したことがわかっている。近年の子どもに関して言えば、過量服薬（オーバードーズ）や自傷行為（リストカット）の増加が指摘されている。</a:t>
            </a:r>
          </a:p>
          <a:p>
            <a:endParaRPr kumimoji="1" lang="ja-JP" altLang="en-US" dirty="0"/>
          </a:p>
        </p:txBody>
      </p:sp>
    </p:spTree>
    <p:extLst>
      <p:ext uri="{BB962C8B-B14F-4D97-AF65-F5344CB8AC3E}">
        <p14:creationId xmlns:p14="http://schemas.microsoft.com/office/powerpoint/2010/main" val="582495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B7223-3141-4D1C-E901-62EBABE82E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F3469C4-F5EA-D2CD-0F74-9539EA69F945}"/>
              </a:ext>
            </a:extLst>
          </p:cNvPr>
          <p:cNvSpPr>
            <a:spLocks noGrp="1" noRot="1" noChangeAspect="1"/>
          </p:cNvSpPr>
          <p:nvPr>
            <p:ph type="sldImg"/>
          </p:nvPr>
        </p:nvSpPr>
        <p:spPr>
          <a:xfrm>
            <a:off x="1406525" y="649288"/>
            <a:ext cx="4289425" cy="3216275"/>
          </a:xfrm>
        </p:spPr>
      </p:sp>
      <p:sp>
        <p:nvSpPr>
          <p:cNvPr id="3" name="ノート プレースホルダー 2">
            <a:extLst>
              <a:ext uri="{FF2B5EF4-FFF2-40B4-BE49-F238E27FC236}">
                <a16:creationId xmlns:a16="http://schemas.microsoft.com/office/drawing/2014/main" id="{1527E841-3C89-2206-4AF6-6905A5AA8E94}"/>
              </a:ext>
            </a:extLst>
          </p:cNvPr>
          <p:cNvSpPr>
            <a:spLocks noGrp="1"/>
          </p:cNvSpPr>
          <p:nvPr>
            <p:ph type="body" idx="1"/>
          </p:nvPr>
        </p:nvSpPr>
        <p:spPr/>
        <p:txBody>
          <a:bodyPr/>
          <a:lstStyle/>
          <a:p>
            <a:r>
              <a:rPr kumimoji="1" lang="ja-JP" altLang="en-US" dirty="0"/>
              <a:t>こちらは、令和</a:t>
            </a:r>
            <a:r>
              <a:rPr kumimoji="1" lang="ja-JP" altLang="en-US" u="sng" dirty="0"/>
              <a:t>５</a:t>
            </a:r>
            <a:r>
              <a:rPr kumimoji="1" lang="ja-JP" altLang="en-US" dirty="0"/>
              <a:t>年の警察庁／自殺統計における、自殺の原因・動機を調査した結果になります。</a:t>
            </a:r>
            <a:endParaRPr lang="en-US" altLang="ja-JP" sz="1900" dirty="0">
              <a:latin typeface="Meiryo UI" panose="020B0604030504040204" pitchFamily="50" charset="-128"/>
              <a:ea typeface="Meiryo UI" panose="020B0604030504040204" pitchFamily="50" charset="-128"/>
            </a:endParaRPr>
          </a:p>
          <a:p>
            <a:pPr defTabSz="990570">
              <a:defRPr/>
            </a:pPr>
            <a:r>
              <a:rPr lang="ja-JP" altLang="en-US" dirty="0"/>
              <a:t>この統計では、自殺した方の原因・動機を最大４つ（令和３年までは３つ）まで選択できるようになっています。</a:t>
            </a:r>
          </a:p>
          <a:p>
            <a:r>
              <a:rPr lang="ja-JP" altLang="en-US" dirty="0"/>
              <a:t>それは、自殺の背景には　複数の要因がある　と指摘されており、単純に　何か一つの原因で　死を選ぶわけではない　と言われています。</a:t>
            </a:r>
            <a:endParaRPr kumimoji="1" lang="en-US" altLang="ja-JP" dirty="0"/>
          </a:p>
          <a:p>
            <a:r>
              <a:rPr kumimoji="1" lang="ja-JP" altLang="en-US" dirty="0"/>
              <a:t>学校の児童生徒の　自殺関連行動についても、同じように　複数の原因・動機が　絡み合っている　と考えられます。</a:t>
            </a:r>
            <a:endParaRPr kumimoji="1" lang="en-US" altLang="ja-JP" dirty="0"/>
          </a:p>
          <a:p>
            <a:r>
              <a:rPr kumimoji="1" lang="ja-JP" altLang="en-US" dirty="0"/>
              <a:t>小中高校生においては、学校問題が　非常に高い数値となっています。</a:t>
            </a:r>
            <a:endParaRPr kumimoji="1" lang="en-US" altLang="ja-JP" dirty="0"/>
          </a:p>
          <a:p>
            <a:r>
              <a:rPr kumimoji="1" lang="ja-JP" altLang="en-US" dirty="0"/>
              <a:t>ついで、健康問題、家庭問題と続き、</a:t>
            </a:r>
            <a:endParaRPr kumimoji="1" lang="en-US" altLang="ja-JP" dirty="0"/>
          </a:p>
          <a:p>
            <a:r>
              <a:rPr kumimoji="1" lang="ja-JP" altLang="en-US" dirty="0"/>
              <a:t>不詳　が４番目に多い　という結果になっています。</a:t>
            </a:r>
            <a:endParaRPr kumimoji="1" lang="en-US" altLang="ja-JP" dirty="0"/>
          </a:p>
          <a:p>
            <a:r>
              <a:rPr kumimoji="1" lang="ja-JP" altLang="en-US" dirty="0"/>
              <a:t>誰にも相談することもできずに、死を選んでしまった子供たちが多くいるという、悲しい現実があると、捉えることができます。</a:t>
            </a:r>
            <a:endParaRPr kumimoji="1" lang="en-US" altLang="ja-JP" dirty="0"/>
          </a:p>
        </p:txBody>
      </p:sp>
      <p:sp>
        <p:nvSpPr>
          <p:cNvPr id="4" name="スライド番号プレースホルダー 3">
            <a:extLst>
              <a:ext uri="{FF2B5EF4-FFF2-40B4-BE49-F238E27FC236}">
                <a16:creationId xmlns:a16="http://schemas.microsoft.com/office/drawing/2014/main" id="{FAC5C061-A533-DF34-A93D-E567D61DEF73}"/>
              </a:ext>
            </a:extLst>
          </p:cNvPr>
          <p:cNvSpPr>
            <a:spLocks noGrp="1"/>
          </p:cNvSpPr>
          <p:nvPr>
            <p:ph type="sldNum" sz="quarter" idx="5"/>
          </p:nvPr>
        </p:nvSpPr>
        <p:spPr/>
        <p:txBody>
          <a:bodyPr/>
          <a:lstStyle/>
          <a:p>
            <a:fld id="{5956B0C1-2C1D-4B9E-A829-A8B0C45D2256}" type="slidenum">
              <a:rPr lang="ja-JP" altLang="en-US" smtClean="0"/>
              <a:pPr/>
              <a:t>16</a:t>
            </a:fld>
            <a:endParaRPr lang="ja-JP" altLang="en-US" dirty="0"/>
          </a:p>
        </p:txBody>
      </p:sp>
    </p:spTree>
    <p:extLst>
      <p:ext uri="{BB962C8B-B14F-4D97-AF65-F5344CB8AC3E}">
        <p14:creationId xmlns:p14="http://schemas.microsoft.com/office/powerpoint/2010/main" val="3383061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つまり、年間</a:t>
            </a:r>
            <a:r>
              <a:rPr kumimoji="1" lang="en-US" altLang="ja-JP" dirty="0"/>
              <a:t>500</a:t>
            </a:r>
            <a:r>
              <a:rPr kumimoji="1" lang="ja-JP" altLang="en-US" dirty="0"/>
              <a:t>人に及ぶ児童や生徒の　自殺者の中には、</a:t>
            </a:r>
          </a:p>
          <a:p>
            <a:r>
              <a:rPr kumimoji="1" lang="ja-JP" altLang="en-US" dirty="0"/>
              <a:t>死ぬほど苦しみながら、それを　誰にも　打ち明けられない　ままに</a:t>
            </a:r>
          </a:p>
          <a:p>
            <a:r>
              <a:rPr kumimoji="1" lang="ja-JP" altLang="en-US" dirty="0"/>
              <a:t>自殺を　選ばざるを　得ない　状況で　亡くなっている　子どもたちが　いるということです。</a:t>
            </a:r>
            <a:endParaRPr kumimoji="1" lang="en-US" altLang="ja-JP" dirty="0"/>
          </a:p>
          <a:p>
            <a:endParaRPr kumimoji="1" lang="en-US" altLang="ja-JP" dirty="0"/>
          </a:p>
          <a:p>
            <a:r>
              <a:rPr kumimoji="1" lang="ja-JP" altLang="en-US" dirty="0"/>
              <a:t>このことは、今日のお話の前提　にもなりますので、ぜひ　心にとめて　おいて　いただけたらと思います。</a:t>
            </a:r>
            <a:endParaRPr kumimoji="1" lang="en-US" altLang="ja-JP" dirty="0"/>
          </a:p>
        </p:txBody>
      </p:sp>
    </p:spTree>
    <p:extLst>
      <p:ext uri="{BB962C8B-B14F-4D97-AF65-F5344CB8AC3E}">
        <p14:creationId xmlns:p14="http://schemas.microsoft.com/office/powerpoint/2010/main" val="1904127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＜編集点＞</a:t>
            </a:r>
            <a:endParaRPr kumimoji="1" lang="en-US" altLang="ja-JP" dirty="0"/>
          </a:p>
          <a:p>
            <a:r>
              <a:rPr kumimoji="1" lang="ja-JP" altLang="en-US" dirty="0"/>
              <a:t>右下への目次の追加</a:t>
            </a:r>
            <a:endParaRPr kumimoji="1" lang="en-US" altLang="ja-JP" dirty="0"/>
          </a:p>
          <a:p>
            <a:endParaRPr kumimoji="1" lang="en-US" altLang="ja-JP" dirty="0"/>
          </a:p>
          <a:p>
            <a:r>
              <a:rPr kumimoji="1" lang="ja-JP" altLang="en-US" dirty="0"/>
              <a:t>ここで、今回の　研修タイトル　にもなっていますが、「ゲートキーパー」　という言葉を　ご存知でしょうか。</a:t>
            </a:r>
          </a:p>
        </p:txBody>
      </p:sp>
    </p:spTree>
    <p:extLst>
      <p:ext uri="{BB962C8B-B14F-4D97-AF65-F5344CB8AC3E}">
        <p14:creationId xmlns:p14="http://schemas.microsoft.com/office/powerpoint/2010/main" val="3137909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「ゲートキーパー」とは、</a:t>
            </a:r>
            <a:endParaRPr kumimoji="1" lang="en-US" altLang="ja-JP" dirty="0"/>
          </a:p>
          <a:p>
            <a:r>
              <a:rPr kumimoji="1" lang="ja-JP" altLang="en-US" dirty="0"/>
              <a:t>自殺の　リスクを抱えている人に　気付き、適切に　関わることの　できる人、のことです。</a:t>
            </a:r>
            <a:endParaRPr kumimoji="1" lang="en-US" altLang="ja-JP" dirty="0"/>
          </a:p>
          <a:p>
            <a:endParaRPr kumimoji="1" lang="en-US" altLang="ja-JP" dirty="0"/>
          </a:p>
          <a:p>
            <a:r>
              <a:rPr kumimoji="1" lang="ja-JP" altLang="en-US" dirty="0"/>
              <a:t>では、どんな人が　「ゲートキーパー」になれる　と思いますか？</a:t>
            </a:r>
            <a:endParaRPr kumimoji="1" lang="en-US" altLang="ja-JP" dirty="0"/>
          </a:p>
          <a:p>
            <a:r>
              <a:rPr kumimoji="1" lang="ja-JP" altLang="en-US" dirty="0"/>
              <a:t>・・・</a:t>
            </a:r>
            <a:endParaRPr kumimoji="1" lang="en-US" altLang="ja-JP" dirty="0"/>
          </a:p>
          <a:p>
            <a:endParaRPr kumimoji="1" lang="en-US" altLang="ja-JP" dirty="0"/>
          </a:p>
        </p:txBody>
      </p:sp>
    </p:spTree>
    <p:extLst>
      <p:ext uri="{BB962C8B-B14F-4D97-AF65-F5344CB8AC3E}">
        <p14:creationId xmlns:p14="http://schemas.microsoft.com/office/powerpoint/2010/main" val="413316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ですが、「あれ？　様子が　変だな」と　気づき、そこで　行動を起こすことは、大切な　第一歩です。</a:t>
            </a:r>
            <a:endParaRPr kumimoji="1" lang="en-US" altLang="ja-JP" dirty="0"/>
          </a:p>
          <a:p>
            <a:r>
              <a:rPr kumimoji="1" lang="ja-JP" altLang="en-US" dirty="0"/>
              <a:t>誰にも　打ち明けられずに　一人で　悩んでいる子どもを　救うためには、</a:t>
            </a:r>
            <a:endParaRPr kumimoji="1" lang="en-US" altLang="ja-JP" dirty="0"/>
          </a:p>
          <a:p>
            <a:r>
              <a:rPr kumimoji="1" lang="ja-JP" altLang="en-US" dirty="0"/>
              <a:t>誰かが　気づき　行動することが　必要で、その　「誰か」になれるのは、あなた　かもしれません。</a:t>
            </a:r>
            <a:endParaRPr kumimoji="1" lang="en-US" altLang="ja-JP" dirty="0"/>
          </a:p>
          <a:p>
            <a:endParaRPr kumimoji="1" lang="ja-JP" altLang="en-US" dirty="0"/>
          </a:p>
        </p:txBody>
      </p:sp>
    </p:spTree>
    <p:extLst>
      <p:ext uri="{BB962C8B-B14F-4D97-AF65-F5344CB8AC3E}">
        <p14:creationId xmlns:p14="http://schemas.microsoft.com/office/powerpoint/2010/main" val="781344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ということで、この　研修の　到達地点は　こちらです。</a:t>
            </a:r>
            <a:endParaRPr kumimoji="1" lang="en-US" altLang="ja-JP" dirty="0"/>
          </a:p>
          <a:p>
            <a:endParaRPr kumimoji="1" lang="en-US" altLang="ja-JP" dirty="0"/>
          </a:p>
          <a:p>
            <a:r>
              <a:rPr kumimoji="1" lang="ja-JP" altLang="en-US" dirty="0"/>
              <a:t>まず、生徒が　負担を抱えている、そのサインに　気付くこと。</a:t>
            </a:r>
            <a:endParaRPr kumimoji="1" lang="en-US" altLang="ja-JP" dirty="0"/>
          </a:p>
          <a:p>
            <a:r>
              <a:rPr kumimoji="1" lang="ja-JP" altLang="en-US" dirty="0"/>
              <a:t>気づいたら、しっかり　寄りそうこと。</a:t>
            </a:r>
            <a:endParaRPr kumimoji="1" lang="en-US" altLang="ja-JP" dirty="0"/>
          </a:p>
          <a:p>
            <a:r>
              <a:rPr kumimoji="1" lang="ja-JP" altLang="en-US" dirty="0"/>
              <a:t>そして、適切な支援に　つなぐこと。</a:t>
            </a:r>
            <a:endParaRPr kumimoji="1" lang="en-US" altLang="ja-JP" dirty="0"/>
          </a:p>
          <a:p>
            <a:endParaRPr kumimoji="1" lang="en-US" altLang="ja-JP" dirty="0"/>
          </a:p>
          <a:p>
            <a:r>
              <a:rPr kumimoji="1" lang="ja-JP" altLang="en-US" dirty="0"/>
              <a:t>この３つを、これまでより　自信をもって　実践できるように　なることが、目標です。</a:t>
            </a:r>
            <a:endParaRPr kumimoji="1" lang="en-US" altLang="ja-JP" dirty="0"/>
          </a:p>
          <a:p>
            <a:endParaRPr kumimoji="1" lang="en-US" altLang="ja-JP" dirty="0"/>
          </a:p>
          <a:p>
            <a:r>
              <a:rPr kumimoji="1" lang="ja-JP" altLang="en-US" dirty="0"/>
              <a:t>ちなみに、３つめの　「支援につなぐ」は、「支援する」とは　異なります。</a:t>
            </a:r>
            <a:endParaRPr kumimoji="1" lang="en-US" altLang="ja-JP" dirty="0"/>
          </a:p>
          <a:p>
            <a:r>
              <a:rPr kumimoji="1" lang="ja-JP" altLang="en-US" dirty="0"/>
              <a:t>生徒を　支援する　ところまで、先生が　おひとりで　背負う必要は　まったく　ありません。</a:t>
            </a:r>
            <a:endParaRPr kumimoji="1" lang="en-US" altLang="ja-JP" dirty="0"/>
          </a:p>
          <a:p>
            <a:r>
              <a:rPr kumimoji="1" lang="ja-JP" altLang="en-US" dirty="0"/>
              <a:t>むしろ、ひとりで　背負わずに、必ず　チームに　つなぐ、というのが　大切な　ポイント　になります。</a:t>
            </a:r>
            <a:endParaRPr kumimoji="1" lang="en-US" altLang="ja-JP" dirty="0"/>
          </a:p>
        </p:txBody>
      </p:sp>
    </p:spTree>
    <p:extLst>
      <p:ext uri="{BB962C8B-B14F-4D97-AF65-F5344CB8AC3E}">
        <p14:creationId xmlns:p14="http://schemas.microsoft.com/office/powerpoint/2010/main" val="783842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＊目標＊開始～</a:t>
            </a:r>
            <a:r>
              <a:rPr kumimoji="1" lang="en-US" altLang="ja-JP" dirty="0"/>
              <a:t>40</a:t>
            </a:r>
            <a:r>
              <a:rPr kumimoji="1" lang="ja-JP" altLang="en-US" dirty="0"/>
              <a:t>分</a:t>
            </a:r>
            <a:endParaRPr kumimoji="1" lang="en-US" altLang="ja-JP" dirty="0"/>
          </a:p>
          <a:p>
            <a:r>
              <a:rPr kumimoji="1" lang="ja-JP" altLang="en-US" dirty="0"/>
              <a:t>（</a:t>
            </a:r>
            <a:r>
              <a:rPr kumimoji="1" lang="en-US" altLang="ja-JP" dirty="0"/>
              <a:t>11:05</a:t>
            </a:r>
            <a:r>
              <a:rPr kumimoji="1" lang="ja-JP" altLang="en-US" dirty="0"/>
              <a:t>）</a:t>
            </a:r>
          </a:p>
          <a:p>
            <a:pPr defTabSz="629830">
              <a:defRPr/>
            </a:pPr>
            <a:endParaRPr kumimoji="1" lang="en-US" altLang="ja-JP" dirty="0"/>
          </a:p>
          <a:p>
            <a:pPr defTabSz="629830">
              <a:defRPr/>
            </a:pPr>
            <a:r>
              <a:rPr kumimoji="1" lang="ja-JP" altLang="en-US" dirty="0"/>
              <a:t>２つめのケースは、「自傷行為」です。</a:t>
            </a:r>
          </a:p>
          <a:p>
            <a:endParaRPr kumimoji="1" lang="ja-JP" altLang="en-US" dirty="0"/>
          </a:p>
        </p:txBody>
      </p:sp>
    </p:spTree>
    <p:extLst>
      <p:ext uri="{BB962C8B-B14F-4D97-AF65-F5344CB8AC3E}">
        <p14:creationId xmlns:p14="http://schemas.microsoft.com/office/powerpoint/2010/main" val="3095975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こちらは、救急搬送人員データから　</a:t>
            </a:r>
            <a:r>
              <a:rPr kumimoji="1" lang="en-US" altLang="ja-JP" dirty="0"/>
              <a:t>『</a:t>
            </a:r>
            <a:r>
              <a:rPr kumimoji="1" lang="ja-JP" altLang="en-US" dirty="0"/>
              <a:t>自尊行為による搬送事案の推移</a:t>
            </a:r>
            <a:r>
              <a:rPr kumimoji="1" lang="en-US" altLang="ja-JP" dirty="0"/>
              <a:t>』</a:t>
            </a:r>
            <a:r>
              <a:rPr kumimoji="1" lang="ja-JP" altLang="en-US" dirty="0"/>
              <a:t>をあらわしたグラフです。</a:t>
            </a:r>
            <a:endParaRPr kumimoji="1" lang="en-US" altLang="ja-JP" dirty="0"/>
          </a:p>
          <a:p>
            <a:r>
              <a:rPr kumimoji="1" lang="ja-JP" altLang="en-US" dirty="0"/>
              <a:t>このデータからも、ここ数年での増加を確認することが出来ます。</a:t>
            </a:r>
          </a:p>
        </p:txBody>
      </p:sp>
      <p:sp>
        <p:nvSpPr>
          <p:cNvPr id="4" name="スライド番号プレースホルダー 3"/>
          <p:cNvSpPr>
            <a:spLocks noGrp="1"/>
          </p:cNvSpPr>
          <p:nvPr>
            <p:ph type="sldNum" sz="quarter" idx="5"/>
          </p:nvPr>
        </p:nvSpPr>
        <p:spPr/>
        <p:txBody>
          <a:bodyPr/>
          <a:lstStyle/>
          <a:p>
            <a:fld id="{5956B0C1-2C1D-4B9E-A829-A8B0C45D2256}" type="slidenum">
              <a:rPr kumimoji="1" lang="ja-JP" altLang="en-US" smtClean="0"/>
              <a:t>23</a:t>
            </a:fld>
            <a:endParaRPr kumimoji="1" lang="ja-JP" altLang="en-US"/>
          </a:p>
        </p:txBody>
      </p:sp>
    </p:spTree>
    <p:extLst>
      <p:ext uri="{BB962C8B-B14F-4D97-AF65-F5344CB8AC3E}">
        <p14:creationId xmlns:p14="http://schemas.microsoft.com/office/powerpoint/2010/main" val="1087022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今日は、教職員の先生がたのための、ゲートキーパー研修です。</a:t>
            </a:r>
            <a:endParaRPr kumimoji="1" lang="en-US" altLang="ja-JP" dirty="0"/>
          </a:p>
          <a:p>
            <a:r>
              <a:rPr kumimoji="1" lang="ja-JP" altLang="en-US" dirty="0"/>
              <a:t>昨今　子どもの自殺は　深刻となっており、</a:t>
            </a:r>
            <a:endParaRPr kumimoji="1" lang="en-US" altLang="ja-JP" dirty="0"/>
          </a:p>
          <a:p>
            <a:r>
              <a:rPr kumimoji="1" lang="ja-JP" altLang="en-US" dirty="0"/>
              <a:t>日々　子どもたちと接している先生方にとっても　無視できない話題かと思います。</a:t>
            </a:r>
            <a:endParaRPr kumimoji="1" lang="en-US" altLang="ja-JP" dirty="0"/>
          </a:p>
          <a:p>
            <a:endParaRPr kumimoji="1" lang="en-US" altLang="ja-JP" dirty="0"/>
          </a:p>
          <a:p>
            <a:r>
              <a:rPr kumimoji="1" lang="ja-JP" altLang="en-US" dirty="0"/>
              <a:t>今日扱う内容は、自殺、といったテーマで</a:t>
            </a:r>
            <a:endParaRPr kumimoji="1" lang="en-US" altLang="ja-JP" dirty="0"/>
          </a:p>
          <a:p>
            <a:r>
              <a:rPr kumimoji="1" lang="ja-JP" altLang="en-US" dirty="0"/>
              <a:t>人によっては受けることがしんどい方もいらっしゃると思います。～</a:t>
            </a:r>
            <a:endParaRPr kumimoji="1" lang="en-US" altLang="ja-JP" dirty="0"/>
          </a:p>
          <a:p>
            <a:endParaRPr kumimoji="1" lang="en-US" altLang="ja-JP" dirty="0"/>
          </a:p>
          <a:p>
            <a:endParaRPr kumimoji="1" lang="en-US" altLang="ja-JP" dirty="0"/>
          </a:p>
          <a:p>
            <a:r>
              <a:rPr kumimoji="1" lang="ja-JP" altLang="en-US" dirty="0"/>
              <a:t>今日みなさんにお配りした配布資料は、</a:t>
            </a:r>
            <a:endParaRPr kumimoji="1" lang="en-US" altLang="ja-JP" dirty="0"/>
          </a:p>
          <a:p>
            <a:r>
              <a:rPr kumimoji="1" lang="ja-JP" altLang="en-US" dirty="0"/>
              <a:t>ネタバレになってしまうこともあるので、</a:t>
            </a:r>
            <a:endParaRPr kumimoji="1" lang="en-US" altLang="ja-JP" dirty="0"/>
          </a:p>
          <a:p>
            <a:r>
              <a:rPr kumimoji="1" lang="ja-JP" altLang="en-US" dirty="0"/>
              <a:t>スクリーンのほうをみていただければと思います。</a:t>
            </a:r>
          </a:p>
        </p:txBody>
      </p:sp>
    </p:spTree>
    <p:extLst>
      <p:ext uri="{BB962C8B-B14F-4D97-AF65-F5344CB8AC3E}">
        <p14:creationId xmlns:p14="http://schemas.microsoft.com/office/powerpoint/2010/main" val="3174504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＜編集点＞</a:t>
            </a:r>
            <a:endParaRPr kumimoji="1" lang="en-US" altLang="ja-JP" dirty="0"/>
          </a:p>
          <a:p>
            <a:r>
              <a:rPr kumimoji="1" lang="ja-JP" altLang="en-US" dirty="0"/>
              <a:t>年齢：中学２年生→小学６年生</a:t>
            </a:r>
            <a:endParaRPr kumimoji="1" lang="en-US" altLang="ja-JP" dirty="0"/>
          </a:p>
          <a:p>
            <a:endParaRPr kumimoji="1" lang="en-US" altLang="ja-JP" dirty="0"/>
          </a:p>
          <a:p>
            <a:r>
              <a:rPr kumimoji="1" lang="en-US" altLang="ja-JP" dirty="0"/>
              <a:t>C</a:t>
            </a:r>
            <a:r>
              <a:rPr kumimoji="1" lang="ja-JP" altLang="en-US" dirty="0"/>
              <a:t>さんは、自傷行為をしている　らしいとのことでした。</a:t>
            </a:r>
            <a:endParaRPr kumimoji="1" lang="en-US" altLang="ja-JP" dirty="0"/>
          </a:p>
        </p:txBody>
      </p:sp>
    </p:spTree>
    <p:extLst>
      <p:ext uri="{BB962C8B-B14F-4D97-AF65-F5344CB8AC3E}">
        <p14:creationId xmlns:p14="http://schemas.microsoft.com/office/powerpoint/2010/main" val="146271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en-US" altLang="ja-JP" dirty="0"/>
              <a:t>C</a:t>
            </a:r>
            <a:r>
              <a:rPr kumimoji="1" lang="ja-JP" altLang="en-US" dirty="0"/>
              <a:t>さんは　こんな子です。</a:t>
            </a:r>
            <a:endParaRPr kumimoji="1" lang="en-US" altLang="ja-JP" dirty="0"/>
          </a:p>
          <a:p>
            <a:r>
              <a:rPr kumimoji="1" lang="ja-JP" altLang="en-US" dirty="0"/>
              <a:t>出席状況は　以前も　今も　良好です。</a:t>
            </a:r>
            <a:endParaRPr kumimoji="1" lang="en-US" altLang="ja-JP" dirty="0"/>
          </a:p>
          <a:p>
            <a:r>
              <a:rPr kumimoji="1" lang="ja-JP" altLang="en-US" dirty="0"/>
              <a:t>思い返すと、直近の提出物が少し丁寧さにかけ、なげやりなかんじがありました。</a:t>
            </a:r>
            <a:endParaRPr kumimoji="1" lang="en-US" altLang="ja-JP" dirty="0"/>
          </a:p>
          <a:p>
            <a:r>
              <a:rPr kumimoji="1" lang="ja-JP" altLang="en-US" dirty="0"/>
              <a:t>明朗快活なタイプで、学級委員や　運動クラブに所属しています。</a:t>
            </a:r>
            <a:endParaRPr kumimoji="1" lang="en-US" altLang="ja-JP" dirty="0"/>
          </a:p>
          <a:p>
            <a:r>
              <a:rPr kumimoji="1" lang="ja-JP" altLang="en-US" dirty="0"/>
              <a:t>これまでに　学校で認知できている　家庭問題等は　特に　ありません。</a:t>
            </a:r>
            <a:endParaRPr kumimoji="1" lang="en-US" altLang="ja-JP" dirty="0"/>
          </a:p>
          <a:p>
            <a:r>
              <a:rPr kumimoji="1" lang="ja-JP" altLang="en-US" dirty="0"/>
              <a:t>身だしなみは　よく整っていますが、いつも　長袖を　着ています。</a:t>
            </a:r>
          </a:p>
        </p:txBody>
      </p:sp>
    </p:spTree>
    <p:extLst>
      <p:ext uri="{BB962C8B-B14F-4D97-AF65-F5344CB8AC3E}">
        <p14:creationId xmlns:p14="http://schemas.microsoft.com/office/powerpoint/2010/main" val="3892921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＜編集点＞</a:t>
            </a:r>
            <a:endParaRPr kumimoji="1" lang="en-US" altLang="ja-JP" dirty="0"/>
          </a:p>
          <a:p>
            <a:r>
              <a:rPr kumimoji="1" lang="ja-JP" altLang="en-US" dirty="0"/>
              <a:t>部活動後→クラブ活動後</a:t>
            </a:r>
            <a:endParaRPr kumimoji="1" lang="en-US" altLang="ja-JP" dirty="0"/>
          </a:p>
          <a:p>
            <a:endParaRPr kumimoji="1" lang="en-US" altLang="ja-JP" dirty="0"/>
          </a:p>
          <a:p>
            <a:endParaRPr kumimoji="1" lang="en-US" altLang="ja-JP" dirty="0"/>
          </a:p>
          <a:p>
            <a:r>
              <a:rPr kumimoji="1" lang="ja-JP" altLang="en-US" dirty="0"/>
              <a:t>では、今先生方があげてくださった、</a:t>
            </a:r>
            <a:endParaRPr kumimoji="1" lang="en-US" altLang="ja-JP" dirty="0"/>
          </a:p>
          <a:p>
            <a:r>
              <a:rPr kumimoji="1" lang="ja-JP" altLang="en-US" dirty="0"/>
              <a:t>ここには載っていない情報もアンテナにいれながら、</a:t>
            </a:r>
            <a:endParaRPr kumimoji="1" lang="en-US" altLang="ja-JP" dirty="0"/>
          </a:p>
          <a:p>
            <a:r>
              <a:rPr kumimoji="1" lang="ja-JP" altLang="en-US" dirty="0"/>
              <a:t>面談に入っていきましょう。</a:t>
            </a:r>
            <a:endParaRPr kumimoji="1" lang="en-US" altLang="ja-JP" dirty="0"/>
          </a:p>
          <a:p>
            <a:endParaRPr kumimoji="1" lang="en-US" altLang="ja-JP" dirty="0"/>
          </a:p>
          <a:p>
            <a:r>
              <a:rPr kumimoji="1" lang="ja-JP" altLang="en-US" dirty="0"/>
              <a:t>自傷している　という他の生徒からの　情報を受けて、さっそく、</a:t>
            </a:r>
            <a:r>
              <a:rPr kumimoji="1" lang="en-US" altLang="ja-JP" dirty="0"/>
              <a:t>C</a:t>
            </a:r>
            <a:r>
              <a:rPr kumimoji="1" lang="ja-JP" altLang="en-US" dirty="0"/>
              <a:t>さんのクラブ活動後に　話をする機会を　もつことに　しました。</a:t>
            </a:r>
            <a:endParaRPr kumimoji="1" lang="en-US" altLang="ja-JP" dirty="0"/>
          </a:p>
        </p:txBody>
      </p:sp>
    </p:spTree>
    <p:extLst>
      <p:ext uri="{BB962C8B-B14F-4D97-AF65-F5344CB8AC3E}">
        <p14:creationId xmlns:p14="http://schemas.microsoft.com/office/powerpoint/2010/main" val="2029755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面談に　入る前に、面談の　ゴール、目標を　確認します。</a:t>
            </a:r>
            <a:endParaRPr kumimoji="1" lang="en-US" altLang="ja-JP" dirty="0"/>
          </a:p>
          <a:p>
            <a:r>
              <a:rPr kumimoji="1" lang="ja-JP" altLang="en-US" dirty="0"/>
              <a:t>・心配していることを　伝える</a:t>
            </a:r>
            <a:endParaRPr kumimoji="1" lang="en-US" altLang="ja-JP" dirty="0"/>
          </a:p>
          <a:p>
            <a:r>
              <a:rPr kumimoji="1" lang="ja-JP" altLang="en-US" dirty="0"/>
              <a:t>・自傷行為について　たずねる</a:t>
            </a:r>
            <a:endParaRPr kumimoji="1" lang="en-US" altLang="ja-JP" dirty="0"/>
          </a:p>
          <a:p>
            <a:r>
              <a:rPr kumimoji="1" lang="ja-JP" altLang="en-US" dirty="0"/>
              <a:t>・緊急度を評価し、適切な　支援につなぐ</a:t>
            </a:r>
            <a:endParaRPr kumimoji="1" lang="en-US" altLang="ja-JP" dirty="0"/>
          </a:p>
          <a:p>
            <a:r>
              <a:rPr kumimoji="1" lang="ja-JP" altLang="en-US" dirty="0"/>
              <a:t>これを　目指します。</a:t>
            </a:r>
            <a:endParaRPr kumimoji="1" lang="en-US" altLang="ja-JP" dirty="0"/>
          </a:p>
        </p:txBody>
      </p:sp>
    </p:spTree>
    <p:extLst>
      <p:ext uri="{BB962C8B-B14F-4D97-AF65-F5344CB8AC3E}">
        <p14:creationId xmlns:p14="http://schemas.microsoft.com/office/powerpoint/2010/main" val="3070757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t>
            </a:r>
            <a:r>
              <a:rPr kumimoji="1" lang="ja-JP" altLang="en-US" dirty="0"/>
              <a:t>さんと　面談を　スタートします。</a:t>
            </a:r>
            <a:endParaRPr kumimoji="1" lang="en-US" altLang="ja-JP" dirty="0"/>
          </a:p>
          <a:p>
            <a:r>
              <a:rPr kumimoji="1" lang="ja-JP" altLang="en-US" dirty="0"/>
              <a:t>「急に　呼び出して　ごめんね、最近クラブ活動はどう？」　とあなたから　話しかけますが、</a:t>
            </a:r>
            <a:endParaRPr kumimoji="1" lang="en-US" altLang="ja-JP" dirty="0"/>
          </a:p>
          <a:p>
            <a:r>
              <a:rPr kumimoji="1" lang="ja-JP" altLang="en-US" dirty="0"/>
              <a:t>「別に　ふつう　です」とのこと。</a:t>
            </a:r>
            <a:endParaRPr kumimoji="1" lang="en-US" altLang="ja-JP" dirty="0"/>
          </a:p>
        </p:txBody>
      </p:sp>
    </p:spTree>
    <p:extLst>
      <p:ext uri="{BB962C8B-B14F-4D97-AF65-F5344CB8AC3E}">
        <p14:creationId xmlns:p14="http://schemas.microsoft.com/office/powerpoint/2010/main" val="3770706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ふだん通りに　見え、本人も　ふだん通りだ　と返答していますが、どのように　切り出したら　よいでしょうか。</a:t>
            </a:r>
            <a:endParaRPr kumimoji="1" lang="en-US" altLang="ja-JP" dirty="0"/>
          </a:p>
          <a:p>
            <a:pPr marL="157457" indent="-157457">
              <a:buAutoNum type="arabicPeriod"/>
            </a:pPr>
            <a:r>
              <a:rPr kumimoji="1" lang="ja-JP" altLang="en-US" dirty="0"/>
              <a:t>何か　困っていることは　ない？</a:t>
            </a:r>
            <a:endParaRPr kumimoji="1" lang="en-US" altLang="ja-JP" dirty="0"/>
          </a:p>
          <a:p>
            <a:pPr marL="157457" indent="-157457">
              <a:buAutoNum type="arabicPeriod"/>
            </a:pPr>
            <a:r>
              <a:rPr kumimoji="1" lang="ja-JP" altLang="en-US" dirty="0"/>
              <a:t>もしかして　リストカットを　しているのかなと　心配しているよ</a:t>
            </a:r>
            <a:endParaRPr kumimoji="1" lang="en-US" altLang="ja-JP" dirty="0"/>
          </a:p>
          <a:p>
            <a:pPr marL="157457" indent="-157457">
              <a:buAutoNum type="arabicPeriod"/>
            </a:pPr>
            <a:r>
              <a:rPr kumimoji="1" lang="ja-JP" altLang="en-US" dirty="0"/>
              <a:t>こないだのテストが　少し　良くなかったから、何かあったのかな　と心配しているよ</a:t>
            </a:r>
            <a:endParaRPr kumimoji="1" lang="en-US" altLang="ja-JP" dirty="0"/>
          </a:p>
          <a:p>
            <a:endParaRPr kumimoji="1" lang="en-US" altLang="ja-JP" dirty="0"/>
          </a:p>
          <a:p>
            <a:r>
              <a:rPr kumimoji="1" lang="ja-JP" altLang="en-US" dirty="0"/>
              <a:t>ひとつ選んで、みてください。</a:t>
            </a:r>
            <a:endParaRPr kumimoji="1" lang="en-US" altLang="ja-JP" dirty="0"/>
          </a:p>
          <a:p>
            <a:endParaRPr kumimoji="1" lang="en-US" altLang="ja-JP" dirty="0"/>
          </a:p>
          <a:p>
            <a:r>
              <a:rPr kumimoji="1" lang="ja-JP" altLang="en-US" dirty="0"/>
              <a:t>それでは１つずつ見ていきましょう。</a:t>
            </a:r>
          </a:p>
        </p:txBody>
      </p:sp>
    </p:spTree>
    <p:extLst>
      <p:ext uri="{BB962C8B-B14F-4D97-AF65-F5344CB8AC3E}">
        <p14:creationId xmlns:p14="http://schemas.microsoft.com/office/powerpoint/2010/main" val="2161855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１番の「なにか　困っていることは　ない？」</a:t>
            </a:r>
            <a:endParaRPr kumimoji="1" lang="en-US" altLang="ja-JP" dirty="0"/>
          </a:p>
        </p:txBody>
      </p:sp>
    </p:spTree>
    <p:extLst>
      <p:ext uri="{BB962C8B-B14F-4D97-AF65-F5344CB8AC3E}">
        <p14:creationId xmlns:p14="http://schemas.microsoft.com/office/powerpoint/2010/main" val="1825944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オープンクエスチョンですね。</a:t>
            </a:r>
            <a:endParaRPr kumimoji="1" lang="en-US" altLang="ja-JP" dirty="0"/>
          </a:p>
          <a:p>
            <a:endParaRPr kumimoji="1" lang="en-US" altLang="ja-JP" dirty="0"/>
          </a:p>
          <a:p>
            <a:r>
              <a:rPr kumimoji="1" lang="ja-JP" altLang="en-US" dirty="0"/>
              <a:t>シチュエーションによっては　問題ない　のですが、</a:t>
            </a:r>
            <a:endParaRPr kumimoji="1" lang="en-US" altLang="ja-JP" dirty="0"/>
          </a:p>
          <a:p>
            <a:r>
              <a:rPr kumimoji="1" lang="ja-JP" altLang="en-US" dirty="0"/>
              <a:t>今回は　このように　尋ねても　おそらく　「別にないです」　と言われてしまうし、</a:t>
            </a:r>
            <a:endParaRPr kumimoji="1" lang="en-US" altLang="ja-JP" dirty="0"/>
          </a:p>
          <a:p>
            <a:r>
              <a:rPr kumimoji="1" lang="ja-JP" altLang="en-US" dirty="0"/>
              <a:t>なぜ　急に　こんなことを　聞くのだろう</a:t>
            </a:r>
            <a:r>
              <a:rPr kumimoji="1" lang="en-US" altLang="ja-JP" dirty="0"/>
              <a:t>…</a:t>
            </a:r>
            <a:r>
              <a:rPr kumimoji="1" lang="ja-JP" altLang="en-US" dirty="0"/>
              <a:t>と思われて　しまいそうです。</a:t>
            </a:r>
            <a:endParaRPr kumimoji="1" lang="en-US" altLang="ja-JP" dirty="0"/>
          </a:p>
          <a:p>
            <a:endParaRPr kumimoji="1" lang="en-US" altLang="ja-JP" dirty="0"/>
          </a:p>
        </p:txBody>
      </p:sp>
    </p:spTree>
    <p:extLst>
      <p:ext uri="{BB962C8B-B14F-4D97-AF65-F5344CB8AC3E}">
        <p14:creationId xmlns:p14="http://schemas.microsoft.com/office/powerpoint/2010/main" val="3463312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番目の　「もしかして　リストカット　をしている　のではと　心配しているよ」</a:t>
            </a:r>
            <a:endParaRPr kumimoji="1" lang="en-US" altLang="ja-JP" dirty="0"/>
          </a:p>
        </p:txBody>
      </p:sp>
    </p:spTree>
    <p:extLst>
      <p:ext uri="{BB962C8B-B14F-4D97-AF65-F5344CB8AC3E}">
        <p14:creationId xmlns:p14="http://schemas.microsoft.com/office/powerpoint/2010/main" val="872509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　確かに　この　面談の目標は　自傷なので、これが　本題なのですが、さすがに　唐突かな　と思います。</a:t>
            </a:r>
            <a:endParaRPr kumimoji="1" lang="en-US" altLang="ja-JP" dirty="0"/>
          </a:p>
          <a:p>
            <a:r>
              <a:rPr kumimoji="1" lang="ja-JP" altLang="en-US" dirty="0"/>
              <a:t>実際に　見ていないのに、リストカット　という言葉を出し、それを　心配している　というのは、拒否されやすい　でしょう。</a:t>
            </a:r>
            <a:endParaRPr kumimoji="1" lang="en-US" altLang="ja-JP" dirty="0"/>
          </a:p>
          <a:p>
            <a:endParaRPr kumimoji="1" lang="en-US" altLang="ja-JP" dirty="0"/>
          </a:p>
        </p:txBody>
      </p:sp>
    </p:spTree>
    <p:extLst>
      <p:ext uri="{BB962C8B-B14F-4D97-AF65-F5344CB8AC3E}">
        <p14:creationId xmlns:p14="http://schemas.microsoft.com/office/powerpoint/2010/main" val="74642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9E913-EB5E-FA16-C0D7-D7E64F3914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D227B9-7D17-27FD-A438-907FA9E02F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7D16AB-EACF-D693-29B1-A37C8EEF7B91}"/>
              </a:ext>
            </a:extLst>
          </p:cNvPr>
          <p:cNvSpPr>
            <a:spLocks noGrp="1"/>
          </p:cNvSpPr>
          <p:nvPr>
            <p:ph type="body" idx="1"/>
          </p:nvPr>
        </p:nvSpPr>
        <p:spPr/>
        <p:txBody>
          <a:bodyPr/>
          <a:lstStyle/>
          <a:p>
            <a:r>
              <a:rPr kumimoji="1" lang="ja-JP" altLang="en-US" dirty="0"/>
              <a:t>これから、３つの　ケース・スタディ　を行いますが、その前に。</a:t>
            </a:r>
            <a:endParaRPr kumimoji="1" lang="en-US" altLang="ja-JP" dirty="0"/>
          </a:p>
          <a:p>
            <a:r>
              <a:rPr kumimoji="1" lang="ja-JP" altLang="en-US" dirty="0"/>
              <a:t>もしかしたら、ご視聴して　いただいている先生方の中には、次のようなことが　あてはまる先生も、いらっしゃる　かもしれません。</a:t>
            </a:r>
            <a:endParaRPr kumimoji="1" lang="en-US" altLang="ja-JP" dirty="0"/>
          </a:p>
          <a:p>
            <a:r>
              <a:rPr kumimoji="1" lang="ja-JP" altLang="en-US" dirty="0"/>
              <a:t>・自分の　担任していた　生徒が　自殺した、あるいは　自殺未遂をした</a:t>
            </a:r>
            <a:endParaRPr kumimoji="1" lang="en-US" altLang="ja-JP" dirty="0"/>
          </a:p>
          <a:p>
            <a:r>
              <a:rPr kumimoji="1" lang="ja-JP" altLang="en-US" dirty="0"/>
              <a:t>・担任　ではなくとも、自分の　学校の生徒が　自殺や　自殺未遂をした</a:t>
            </a:r>
            <a:endParaRPr kumimoji="1" lang="en-US" altLang="ja-JP" dirty="0"/>
          </a:p>
          <a:p>
            <a:r>
              <a:rPr kumimoji="1" lang="ja-JP" altLang="en-US" dirty="0"/>
              <a:t>・あるいは、生徒では　ないけれども、身近な人が　自殺や　自殺未遂をした</a:t>
            </a:r>
            <a:endParaRPr kumimoji="1" lang="en-US" altLang="ja-JP" dirty="0"/>
          </a:p>
          <a:p>
            <a:endParaRPr kumimoji="1" lang="en-US" altLang="ja-JP" dirty="0"/>
          </a:p>
          <a:p>
            <a:r>
              <a:rPr kumimoji="1" lang="ja-JP" altLang="en-US" dirty="0"/>
              <a:t>この研修では、生徒の　自殺のリスク　に気づき、適切に　関わるスキル　を習得して　いただきます。</a:t>
            </a:r>
            <a:endParaRPr kumimoji="1" lang="en-US" altLang="ja-JP" dirty="0"/>
          </a:p>
          <a:p>
            <a:r>
              <a:rPr kumimoji="1" lang="ja-JP" altLang="en-US" dirty="0"/>
              <a:t>もしかしたら、「あの時　自分が　こうしていれば、違ったかも　しれない</a:t>
            </a:r>
            <a:r>
              <a:rPr kumimoji="1" lang="en-US" altLang="ja-JP" dirty="0"/>
              <a:t>…</a:t>
            </a:r>
            <a:r>
              <a:rPr kumimoji="1" lang="ja-JP" altLang="en-US" dirty="0"/>
              <a:t>」と　思うこと、</a:t>
            </a:r>
            <a:endParaRPr kumimoji="1" lang="en-US" altLang="ja-JP" dirty="0"/>
          </a:p>
          <a:p>
            <a:r>
              <a:rPr kumimoji="1" lang="ja-JP" altLang="en-US" dirty="0"/>
              <a:t>聞きたく　なかった　と思うようなことも　出てくるかもしれません。</a:t>
            </a:r>
            <a:endParaRPr kumimoji="1" lang="en-US" altLang="ja-JP" dirty="0"/>
          </a:p>
          <a:p>
            <a:endParaRPr kumimoji="1" lang="en-US" altLang="ja-JP" dirty="0"/>
          </a:p>
          <a:p>
            <a:r>
              <a:rPr kumimoji="1" lang="ja-JP" altLang="en-US" dirty="0"/>
              <a:t>私たちが　どれだけ　努力しても　防げない　自殺は　あります。</a:t>
            </a:r>
            <a:endParaRPr kumimoji="1" lang="en-US" altLang="ja-JP" dirty="0"/>
          </a:p>
          <a:p>
            <a:r>
              <a:rPr kumimoji="1" lang="ja-JP" altLang="en-US" dirty="0"/>
              <a:t>精神科医や　カウンセラー　といった専門家ですら、防げない　自殺も、決して　少なくありません。</a:t>
            </a:r>
            <a:endParaRPr kumimoji="1" lang="en-US" altLang="ja-JP" dirty="0"/>
          </a:p>
          <a:p>
            <a:r>
              <a:rPr kumimoji="1" lang="ja-JP" altLang="en-US" dirty="0"/>
              <a:t>もしも　これまで、あるいは　これから先に、身近な人を　自殺で亡くすこと　があっても、自分を　責めないでください。</a:t>
            </a:r>
            <a:endParaRPr kumimoji="1" lang="en-US" altLang="ja-JP" dirty="0"/>
          </a:p>
          <a:p>
            <a:endParaRPr kumimoji="1" lang="en-US" altLang="ja-JP" dirty="0"/>
          </a:p>
          <a:p>
            <a:r>
              <a:rPr kumimoji="1" lang="ja-JP" altLang="en-US" dirty="0"/>
              <a:t>一方で、いまの話と　少し　矛盾して　聞こえる　かもしれませんが、</a:t>
            </a:r>
            <a:endParaRPr kumimoji="1" lang="en-US" altLang="ja-JP" dirty="0"/>
          </a:p>
          <a:p>
            <a:r>
              <a:rPr kumimoji="1" lang="ja-JP" altLang="en-US" dirty="0"/>
              <a:t>いま、そして　これから先に、あなたの生徒や　あなたの学校　の生徒、あるいは　周りの誰かで</a:t>
            </a:r>
            <a:endParaRPr kumimoji="1" lang="en-US" altLang="ja-JP" dirty="0"/>
          </a:p>
          <a:p>
            <a:r>
              <a:rPr kumimoji="1" lang="ja-JP" altLang="en-US" dirty="0"/>
              <a:t>自殺に　追い込まれない　ようにする　ために、先生方の　お力を　ぜひ貸して　いただきたいと　思っています。</a:t>
            </a:r>
            <a:endParaRPr kumimoji="1" lang="en-US" altLang="ja-JP" dirty="0"/>
          </a:p>
          <a:p>
            <a:endParaRPr kumimoji="1" lang="en-US" altLang="ja-JP" dirty="0"/>
          </a:p>
          <a:p>
            <a:pPr defTabSz="629830">
              <a:defRPr/>
            </a:pPr>
            <a:r>
              <a:rPr kumimoji="1" lang="ja-JP" altLang="en-US" dirty="0"/>
              <a:t>話を聞いて　いて　しんどい気持ちに　なったときは、どうか　遠慮なく休憩　していただいて　構いません。</a:t>
            </a:r>
            <a:endParaRPr kumimoji="1" lang="en-US" altLang="ja-JP" dirty="0"/>
          </a:p>
          <a:p>
            <a:pPr defTabSz="629830">
              <a:defRPr/>
            </a:pPr>
            <a:r>
              <a:rPr kumimoji="1" lang="ja-JP" altLang="en-US" dirty="0"/>
              <a:t>どうか　ご無理のないように、よろしくお願いいたします。</a:t>
            </a:r>
            <a:endParaRPr kumimoji="1" lang="en-US" altLang="ja-JP" dirty="0"/>
          </a:p>
        </p:txBody>
      </p:sp>
    </p:spTree>
    <p:extLst>
      <p:ext uri="{BB962C8B-B14F-4D97-AF65-F5344CB8AC3E}">
        <p14:creationId xmlns:p14="http://schemas.microsoft.com/office/powerpoint/2010/main" val="3149502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３つめ「こないだのテストが　少し　良くなかったから、何か　あったのかなと　心配しているよ」。</a:t>
            </a:r>
            <a:endParaRPr kumimoji="1" lang="en-US" altLang="ja-JP" dirty="0"/>
          </a:p>
          <a:p>
            <a:r>
              <a:rPr kumimoji="1" lang="ja-JP" altLang="en-US" dirty="0"/>
              <a:t>これは　どうでしょうか。</a:t>
            </a:r>
            <a:endParaRPr kumimoji="1" lang="en-US" altLang="ja-JP" dirty="0"/>
          </a:p>
        </p:txBody>
      </p:sp>
    </p:spTree>
    <p:extLst>
      <p:ext uri="{BB962C8B-B14F-4D97-AF65-F5344CB8AC3E}">
        <p14:creationId xmlns:p14="http://schemas.microsoft.com/office/powerpoint/2010/main" val="410541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629830">
              <a:defRPr/>
            </a:pPr>
            <a:r>
              <a:rPr kumimoji="1" lang="ja-JP" altLang="en-US" dirty="0"/>
              <a:t>こちらは、実際に　観察できた様子、客観的な　エピソードに基づいて　話を　切り出せています。</a:t>
            </a:r>
            <a:endParaRPr kumimoji="1" lang="en-US" altLang="ja-JP" dirty="0"/>
          </a:p>
          <a:p>
            <a:pPr defTabSz="629830">
              <a:defRPr/>
            </a:pPr>
            <a:r>
              <a:rPr kumimoji="1" lang="ja-JP" altLang="en-US" dirty="0"/>
              <a:t>また、その　客観的な　エピソードに　基づいて、「私が」　心配している　のだと、</a:t>
            </a:r>
            <a:endParaRPr kumimoji="1" lang="en-US" altLang="ja-JP" dirty="0"/>
          </a:p>
          <a:p>
            <a:pPr defTabSz="629830">
              <a:defRPr/>
            </a:pPr>
            <a:r>
              <a:rPr kumimoji="1" lang="ja-JP" altLang="en-US" dirty="0"/>
              <a:t>あくまで　 </a:t>
            </a:r>
            <a:r>
              <a:rPr kumimoji="1" lang="en-US" altLang="ja-JP" dirty="0"/>
              <a:t>I message</a:t>
            </a:r>
            <a:r>
              <a:rPr kumimoji="1" lang="ja-JP" altLang="en-US" dirty="0"/>
              <a:t>　</a:t>
            </a:r>
            <a:r>
              <a:rPr kumimoji="1" lang="en-US" altLang="ja-JP" dirty="0"/>
              <a:t> </a:t>
            </a:r>
            <a:r>
              <a:rPr kumimoji="1" lang="ja-JP" altLang="en-US" dirty="0"/>
              <a:t>で伝えているので、拒絶されにくい　切り出し方　と言えます。</a:t>
            </a:r>
            <a:endParaRPr kumimoji="1" lang="en-US" altLang="ja-JP" dirty="0"/>
          </a:p>
          <a:p>
            <a:pPr defTabSz="629830">
              <a:defRPr/>
            </a:pPr>
            <a:r>
              <a:rPr kumimoji="1" lang="ja-JP" altLang="en-US" dirty="0"/>
              <a:t>自傷行為の話　に　もっていくための　ワンクッションとして、こういった　切り出し方は　有効です。</a:t>
            </a:r>
            <a:endParaRPr kumimoji="1" lang="en-US" altLang="ja-JP" dirty="0"/>
          </a:p>
          <a:p>
            <a:endParaRPr kumimoji="1" lang="en-US" altLang="ja-JP" dirty="0"/>
          </a:p>
        </p:txBody>
      </p:sp>
    </p:spTree>
    <p:extLst>
      <p:ext uri="{BB962C8B-B14F-4D97-AF65-F5344CB8AC3E}">
        <p14:creationId xmlns:p14="http://schemas.microsoft.com/office/powerpoint/2010/main" val="2395792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繊細な話題に　入るときのコツ　をまとめて　おきます。</a:t>
            </a:r>
            <a:endParaRPr kumimoji="1" lang="en-US" altLang="ja-JP" dirty="0"/>
          </a:p>
          <a:p>
            <a:r>
              <a:rPr kumimoji="1" lang="ja-JP" altLang="en-US" dirty="0"/>
              <a:t>話を　切り出すときには、気になる　言動について、客観的に、かつ　具体的　に話すことが　大切です。</a:t>
            </a:r>
            <a:endParaRPr kumimoji="1" lang="en-US" altLang="ja-JP" dirty="0"/>
          </a:p>
          <a:p>
            <a:endParaRPr kumimoji="1" lang="en-US" altLang="ja-JP" dirty="0"/>
          </a:p>
          <a:p>
            <a:r>
              <a:rPr kumimoji="1" lang="ja-JP" altLang="en-US" dirty="0"/>
              <a:t>今日の１つめのケースでは、作文に　「死にたい」　と書いて　ありましたので、そのことを　話しました。</a:t>
            </a:r>
            <a:endParaRPr kumimoji="1" lang="en-US" altLang="ja-JP" dirty="0"/>
          </a:p>
          <a:p>
            <a:r>
              <a:rPr kumimoji="1" lang="ja-JP" altLang="en-US" dirty="0"/>
              <a:t>いまのケースでは、友人を　通して知った　「自傷をしている」　という情報は ありますが、</a:t>
            </a:r>
            <a:endParaRPr kumimoji="1" lang="en-US" altLang="ja-JP" dirty="0"/>
          </a:p>
          <a:p>
            <a:r>
              <a:rPr kumimoji="1" lang="ja-JP" altLang="en-US" dirty="0"/>
              <a:t>あなたがそれを　目撃したわけではなく、また、本人も　長袖で隠しているので、これを　持ち出すのは　難しいです。</a:t>
            </a:r>
            <a:endParaRPr kumimoji="1" lang="en-US" altLang="ja-JP" dirty="0"/>
          </a:p>
          <a:p>
            <a:endParaRPr kumimoji="1" lang="en-US" altLang="ja-JP" dirty="0"/>
          </a:p>
          <a:p>
            <a:r>
              <a:rPr kumimoji="1" lang="ja-JP" altLang="en-US" dirty="0"/>
              <a:t>今回は 提出物を 例に とりましたが、話題は なんでもいい と思います。</a:t>
            </a:r>
            <a:endParaRPr kumimoji="1" lang="en-US" altLang="ja-JP" dirty="0"/>
          </a:p>
          <a:p>
            <a:r>
              <a:rPr kumimoji="1" lang="ja-JP" altLang="en-US" dirty="0"/>
              <a:t>客観的な エピソードが 小さなもの であっても、その 小さな変化に 気付き、</a:t>
            </a:r>
            <a:r>
              <a:rPr kumimoji="1" lang="en-US" altLang="ja-JP" dirty="0"/>
              <a:t>I</a:t>
            </a:r>
            <a:r>
              <a:rPr kumimoji="1" lang="ja-JP" altLang="en-US" dirty="0"/>
              <a:t>、私が 心配している ということを伝えることは、この後の 繊細な話 をしていくための 重要なステップ になります。</a:t>
            </a:r>
            <a:endParaRPr kumimoji="1" lang="en-US" altLang="ja-JP" dirty="0"/>
          </a:p>
        </p:txBody>
      </p:sp>
    </p:spTree>
    <p:extLst>
      <p:ext uri="{BB962C8B-B14F-4D97-AF65-F5344CB8AC3E}">
        <p14:creationId xmlns:p14="http://schemas.microsoft.com/office/powerpoint/2010/main" val="1243065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ということで、先ほどの 問題は、</a:t>
            </a:r>
            <a:r>
              <a:rPr kumimoji="1" lang="en-US" altLang="ja-JP" dirty="0"/>
              <a:t>3</a:t>
            </a:r>
            <a:r>
              <a:rPr kumimoji="1" lang="ja-JP" altLang="en-US" dirty="0"/>
              <a:t>番が 最適と考えられます。</a:t>
            </a:r>
            <a:endParaRPr kumimoji="1" lang="en-US" altLang="ja-JP" dirty="0"/>
          </a:p>
          <a:p>
            <a:endParaRPr kumimoji="1" lang="ja-JP" altLang="en-US" dirty="0"/>
          </a:p>
        </p:txBody>
      </p:sp>
    </p:spTree>
    <p:extLst>
      <p:ext uri="{BB962C8B-B14F-4D97-AF65-F5344CB8AC3E}">
        <p14:creationId xmlns:p14="http://schemas.microsoft.com/office/powerpoint/2010/main" val="3903834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実際の会話 に戻りましょう。</a:t>
            </a:r>
            <a:endParaRPr kumimoji="1" lang="en-US" altLang="ja-JP" dirty="0"/>
          </a:p>
          <a:p>
            <a:endParaRPr kumimoji="1" lang="en-US" altLang="ja-JP" dirty="0"/>
          </a:p>
          <a:p>
            <a:r>
              <a:rPr kumimoji="1" lang="ja-JP" altLang="en-US" dirty="0"/>
              <a:t>「最近 なんだか 集中できない」 という答えが 返ってきました。</a:t>
            </a:r>
            <a:endParaRPr kumimoji="1" lang="en-US" altLang="ja-JP" dirty="0"/>
          </a:p>
        </p:txBody>
      </p:sp>
    </p:spTree>
    <p:extLst>
      <p:ext uri="{BB962C8B-B14F-4D97-AF65-F5344CB8AC3E}">
        <p14:creationId xmlns:p14="http://schemas.microsoft.com/office/powerpoint/2010/main" val="2814556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最近 集中できない、という返事を 受けて、</a:t>
            </a:r>
            <a:endParaRPr kumimoji="1" lang="en-US" altLang="ja-JP" dirty="0"/>
          </a:p>
          <a:p>
            <a:r>
              <a:rPr kumimoji="1" lang="ja-JP" altLang="en-US" dirty="0"/>
              <a:t>「なにか ストレスが あるのかな？」 というように 会話を 続けます。</a:t>
            </a:r>
            <a:endParaRPr kumimoji="1" lang="en-US" altLang="ja-JP" dirty="0"/>
          </a:p>
          <a:p>
            <a:endParaRPr kumimoji="1" lang="en-US" altLang="ja-JP" dirty="0"/>
          </a:p>
          <a:p>
            <a:r>
              <a:rPr kumimoji="1" lang="ja-JP" altLang="en-US" dirty="0"/>
              <a:t>今度は、「親と うまく いっていない かも」 という返事が かえってきました。</a:t>
            </a:r>
            <a:endParaRPr kumimoji="1" lang="en-US" altLang="ja-JP" dirty="0"/>
          </a:p>
        </p:txBody>
      </p:sp>
    </p:spTree>
    <p:extLst>
      <p:ext uri="{BB962C8B-B14F-4D97-AF65-F5344CB8AC3E}">
        <p14:creationId xmlns:p14="http://schemas.microsoft.com/office/powerpoint/2010/main" val="2842366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t>
            </a:r>
            <a:r>
              <a:rPr kumimoji="1" lang="ja-JP" altLang="en-US" dirty="0"/>
              <a:t>さんから 少し 話が ひきだせた ところで、次に どのように 「リストカット」の 本題に 進めたらよいでしょうか。</a:t>
            </a:r>
            <a:endParaRPr kumimoji="1" lang="en-US" altLang="ja-JP" dirty="0"/>
          </a:p>
          <a:p>
            <a:r>
              <a:rPr kumimoji="1" lang="ja-JP" altLang="en-US" dirty="0"/>
              <a:t>ひとつ選んで、みてください。</a:t>
            </a:r>
            <a:endParaRPr kumimoji="1" lang="en-US" altLang="ja-JP" dirty="0"/>
          </a:p>
          <a:p>
            <a:endParaRPr kumimoji="1" lang="en-US" altLang="ja-JP" dirty="0"/>
          </a:p>
          <a:p>
            <a:r>
              <a:rPr kumimoji="1" lang="ja-JP" altLang="en-US" dirty="0"/>
              <a:t>それでは、順番に みていきましょう。</a:t>
            </a:r>
          </a:p>
        </p:txBody>
      </p:sp>
    </p:spTree>
    <p:extLst>
      <p:ext uri="{BB962C8B-B14F-4D97-AF65-F5344CB8AC3E}">
        <p14:creationId xmlns:p14="http://schemas.microsoft.com/office/powerpoint/2010/main" val="3126356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１番、「</a:t>
            </a:r>
            <a:r>
              <a:rPr kumimoji="1" lang="en-US" altLang="ja-JP" dirty="0"/>
              <a:t>B</a:t>
            </a:r>
            <a:r>
              <a:rPr kumimoji="1" lang="ja-JP" altLang="en-US" dirty="0"/>
              <a:t>さんから リストカット をしている と聞いて 心配しているよ」</a:t>
            </a:r>
            <a:endParaRPr kumimoji="1" lang="en-US" altLang="ja-JP" dirty="0"/>
          </a:p>
        </p:txBody>
      </p:sp>
    </p:spTree>
    <p:extLst>
      <p:ext uri="{BB962C8B-B14F-4D97-AF65-F5344CB8AC3E}">
        <p14:creationId xmlns:p14="http://schemas.microsoft.com/office/powerpoint/2010/main" val="3530143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　要注意、避けたい　選択肢です。</a:t>
            </a:r>
            <a:endParaRPr kumimoji="1" lang="en-US" altLang="ja-JP" dirty="0"/>
          </a:p>
          <a:p>
            <a:r>
              <a:rPr kumimoji="1" lang="en-US" altLang="ja-JP" dirty="0"/>
              <a:t>B</a:t>
            </a:r>
            <a:r>
              <a:rPr kumimoji="1" lang="ja-JP" altLang="en-US" dirty="0"/>
              <a:t>さんから　聞いたと　言うのは、</a:t>
            </a:r>
            <a:r>
              <a:rPr kumimoji="1" lang="en-US" altLang="ja-JP" dirty="0"/>
              <a:t>B</a:t>
            </a:r>
            <a:r>
              <a:rPr kumimoji="1" lang="ja-JP" altLang="en-US" dirty="0"/>
              <a:t>さんへの　配慮がないので、</a:t>
            </a:r>
            <a:r>
              <a:rPr kumimoji="1" lang="en-US" altLang="ja-JP" dirty="0"/>
              <a:t>NG</a:t>
            </a:r>
            <a:r>
              <a:rPr kumimoji="1" lang="ja-JP" altLang="en-US" dirty="0"/>
              <a:t>です。</a:t>
            </a:r>
            <a:endParaRPr kumimoji="1" lang="en-US" altLang="ja-JP" dirty="0"/>
          </a:p>
          <a:p>
            <a:r>
              <a:rPr kumimoji="1" lang="ja-JP" altLang="en-US" dirty="0"/>
              <a:t>仮に　</a:t>
            </a:r>
            <a:r>
              <a:rPr kumimoji="1" lang="en-US" altLang="ja-JP" dirty="0"/>
              <a:t>B</a:t>
            </a:r>
            <a:r>
              <a:rPr kumimoji="1" lang="ja-JP" altLang="en-US" dirty="0"/>
              <a:t>さんの名前をださずに、「他の子から　聞いたんだけど</a:t>
            </a:r>
            <a:r>
              <a:rPr kumimoji="1" lang="en-US" altLang="ja-JP" dirty="0"/>
              <a:t>…</a:t>
            </a:r>
            <a:r>
              <a:rPr kumimoji="1" lang="ja-JP" altLang="en-US" dirty="0"/>
              <a:t>」　というのも、あまり　お薦めしません。</a:t>
            </a:r>
            <a:endParaRPr kumimoji="1" lang="en-US" altLang="ja-JP" dirty="0"/>
          </a:p>
          <a:p>
            <a:r>
              <a:rPr kumimoji="1" lang="ja-JP" altLang="en-US" dirty="0"/>
              <a:t>その子の名前　を出さなくても、誰だか　分かってしまう　可能性が　高いからです。</a:t>
            </a:r>
            <a:endParaRPr kumimoji="1" lang="en-US" altLang="ja-JP" dirty="0"/>
          </a:p>
          <a:p>
            <a:r>
              <a:rPr kumimoji="1" lang="ja-JP" altLang="en-US" dirty="0"/>
              <a:t>友だちに裏切られた　という感情は　マイナスに働く可能性　があるので、このような　アプローチは　避けたいところです。</a:t>
            </a:r>
            <a:endParaRPr kumimoji="1" lang="en-US" altLang="ja-JP" dirty="0"/>
          </a:p>
        </p:txBody>
      </p:sp>
    </p:spTree>
    <p:extLst>
      <p:ext uri="{BB962C8B-B14F-4D97-AF65-F5344CB8AC3E}">
        <p14:creationId xmlns:p14="http://schemas.microsoft.com/office/powerpoint/2010/main" val="2842913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２番、「そんな状況なら　自分を　傷つけたく　なるよね」</a:t>
            </a:r>
            <a:endParaRPr kumimoji="1" lang="en-US" altLang="ja-JP" dirty="0"/>
          </a:p>
        </p:txBody>
      </p:sp>
    </p:spTree>
    <p:extLst>
      <p:ext uri="{BB962C8B-B14F-4D97-AF65-F5344CB8AC3E}">
        <p14:creationId xmlns:p14="http://schemas.microsoft.com/office/powerpoint/2010/main" val="74749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はじめに</a:t>
            </a:r>
            <a:r>
              <a:rPr kumimoji="1" lang="en-US" altLang="ja-JP" dirty="0"/>
              <a:t>…</a:t>
            </a:r>
            <a:endParaRPr kumimoji="1" lang="ja-JP" altLang="en-US" dirty="0"/>
          </a:p>
        </p:txBody>
      </p:sp>
    </p:spTree>
    <p:extLst>
      <p:ext uri="{BB962C8B-B14F-4D97-AF65-F5344CB8AC3E}">
        <p14:creationId xmlns:p14="http://schemas.microsoft.com/office/powerpoint/2010/main" val="1855827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共感しているように　聞こえますが、それ以前に「あなたが　自傷行為をしている」　ことを前提　にしているので、あまり　良いとはいえません。</a:t>
            </a:r>
            <a:endParaRPr kumimoji="1" lang="en-US" altLang="ja-JP" dirty="0"/>
          </a:p>
          <a:p>
            <a:r>
              <a:rPr kumimoji="1" lang="ja-JP" altLang="en-US" dirty="0"/>
              <a:t>自傷行為を　頭ごなしに　否定するのは　良くないですが、このように　過度に　肯定するのも　ふさわしくありません。</a:t>
            </a:r>
            <a:endParaRPr kumimoji="1" lang="en-US" altLang="ja-JP" dirty="0"/>
          </a:p>
        </p:txBody>
      </p:sp>
    </p:spTree>
    <p:extLst>
      <p:ext uri="{BB962C8B-B14F-4D97-AF65-F5344CB8AC3E}">
        <p14:creationId xmlns:p14="http://schemas.microsoft.com/office/powerpoint/2010/main" val="3796030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３つめ、「自分を　傷つけることで、しんどい気持ちを　紛らそう　とする人もいるんだけど</a:t>
            </a:r>
            <a:r>
              <a:rPr kumimoji="1" lang="en-US" altLang="ja-JP" dirty="0"/>
              <a:t>…</a:t>
            </a:r>
            <a:r>
              <a:rPr kumimoji="1" lang="ja-JP" altLang="en-US" dirty="0"/>
              <a:t>」</a:t>
            </a:r>
            <a:endParaRPr kumimoji="1" lang="en-US" altLang="ja-JP" dirty="0"/>
          </a:p>
        </p:txBody>
      </p:sp>
    </p:spTree>
    <p:extLst>
      <p:ext uri="{BB962C8B-B14F-4D97-AF65-F5344CB8AC3E}">
        <p14:creationId xmlns:p14="http://schemas.microsoft.com/office/powerpoint/2010/main" val="154303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このあと、「自分を　傷つけたくなることも　あるのかな？」　のように続けることで、</a:t>
            </a:r>
            <a:endParaRPr kumimoji="1" lang="en-US" altLang="ja-JP" dirty="0"/>
          </a:p>
          <a:p>
            <a:r>
              <a:rPr kumimoji="1" lang="ja-JP" altLang="en-US" dirty="0"/>
              <a:t>自傷行為について　話してもいいんだよ、という　メッセージを　伝えること　ができるので、最適な　選択肢と言えます。</a:t>
            </a:r>
            <a:endParaRPr kumimoji="1" lang="en-US" altLang="ja-JP" dirty="0"/>
          </a:p>
          <a:p>
            <a:r>
              <a:rPr kumimoji="1" lang="ja-JP" altLang="en-US" dirty="0"/>
              <a:t>あなたが　どうかは　分からないけど、一般論として　同じようなことで　悩んでいる人もいる　ということを　伝えることは、</a:t>
            </a:r>
            <a:endParaRPr kumimoji="1" lang="en-US" altLang="ja-JP" dirty="0"/>
          </a:p>
          <a:p>
            <a:r>
              <a:rPr kumimoji="1" lang="ja-JP" altLang="en-US" dirty="0"/>
              <a:t>孤独感を　和らげること　にもなります。</a:t>
            </a:r>
            <a:endParaRPr kumimoji="1" lang="en-US" altLang="ja-JP" dirty="0"/>
          </a:p>
          <a:p>
            <a:endParaRPr kumimoji="1" lang="en-US" altLang="ja-JP" dirty="0"/>
          </a:p>
          <a:p>
            <a:r>
              <a:rPr kumimoji="1" lang="ja-JP" altLang="en-US" dirty="0"/>
              <a:t>「自傷は　アピール行為だ」、「かまってちゃん」　と誤解されている方　も多いのですが、</a:t>
            </a:r>
            <a:endParaRPr kumimoji="1" lang="en-US" altLang="ja-JP" dirty="0"/>
          </a:p>
          <a:p>
            <a:r>
              <a:rPr kumimoji="1" lang="ja-JP" altLang="en-US" dirty="0"/>
              <a:t>実際には、誰にも　言えずに　こっそり　自傷して　しんどさを　紛らわしている子も　多いと言われています。</a:t>
            </a:r>
            <a:endParaRPr kumimoji="1" lang="en-US" altLang="ja-JP" dirty="0"/>
          </a:p>
          <a:p>
            <a:r>
              <a:rPr kumimoji="1" lang="ja-JP" altLang="en-US" dirty="0"/>
              <a:t>今回のケースでは　事前に　友人からの情報　があったので、Ｃさんの　自傷行為について　ほぼ　確信をもって　面談に臨んでいる設定　ですが、</a:t>
            </a:r>
            <a:endParaRPr kumimoji="1" lang="en-US" altLang="ja-JP" dirty="0"/>
          </a:p>
          <a:p>
            <a:r>
              <a:rPr kumimoji="1" lang="ja-JP" altLang="en-US" dirty="0"/>
              <a:t>そのような　場合でなくとも、つまり、「自傷しているかも」といったケースでも、</a:t>
            </a:r>
            <a:endParaRPr kumimoji="1" lang="en-US" altLang="ja-JP" dirty="0"/>
          </a:p>
          <a:p>
            <a:r>
              <a:rPr kumimoji="1" lang="ja-JP" altLang="en-US" dirty="0"/>
              <a:t>自傷行為について　「話してもいいんだよ」　というメッセージを　伝えることは　大切です。</a:t>
            </a:r>
            <a:endParaRPr kumimoji="1" lang="en-US" altLang="ja-JP" dirty="0"/>
          </a:p>
        </p:txBody>
      </p:sp>
    </p:spTree>
    <p:extLst>
      <p:ext uri="{BB962C8B-B14F-4D97-AF65-F5344CB8AC3E}">
        <p14:creationId xmlns:p14="http://schemas.microsoft.com/office/powerpoint/2010/main" val="3555894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ということで、先ほどのクイズは　３番を　正解としたい　と思います。</a:t>
            </a:r>
          </a:p>
        </p:txBody>
      </p:sp>
    </p:spTree>
    <p:extLst>
      <p:ext uri="{BB962C8B-B14F-4D97-AF65-F5344CB8AC3E}">
        <p14:creationId xmlns:p14="http://schemas.microsoft.com/office/powerpoint/2010/main" val="1788139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今日の前半で、</a:t>
            </a:r>
            <a:r>
              <a:rPr kumimoji="1" lang="en-US" altLang="ja-JP" dirty="0"/>
              <a:t>TALK</a:t>
            </a:r>
            <a:r>
              <a:rPr kumimoji="1" lang="ja-JP" altLang="en-US" dirty="0"/>
              <a:t>の原則　を紹介しました。</a:t>
            </a:r>
            <a:endParaRPr kumimoji="1" lang="en-US" altLang="ja-JP" dirty="0"/>
          </a:p>
          <a:p>
            <a:r>
              <a:rPr kumimoji="1" lang="ja-JP" altLang="en-US" dirty="0"/>
              <a:t>大事なことなので　もう一度　おさらいをさせてください。</a:t>
            </a:r>
            <a:endParaRPr kumimoji="1" lang="en-US" altLang="ja-JP" dirty="0"/>
          </a:p>
          <a:p>
            <a:r>
              <a:rPr kumimoji="1" lang="ja-JP" altLang="en-US" dirty="0"/>
              <a:t>・</a:t>
            </a:r>
            <a:r>
              <a:rPr kumimoji="1" lang="en-US" altLang="ja-JP" dirty="0"/>
              <a:t>Tell</a:t>
            </a:r>
            <a:r>
              <a:rPr kumimoji="1" lang="ja-JP" altLang="en-US" dirty="0"/>
              <a:t>：言葉に出して　心配していることを　伝える</a:t>
            </a:r>
            <a:endParaRPr kumimoji="1" lang="en-US" altLang="ja-JP" dirty="0"/>
          </a:p>
          <a:p>
            <a:r>
              <a:rPr kumimoji="1" lang="ja-JP" altLang="en-US" dirty="0"/>
              <a:t>・</a:t>
            </a:r>
            <a:r>
              <a:rPr kumimoji="1" lang="en-US" altLang="ja-JP" dirty="0"/>
              <a:t>Ask</a:t>
            </a:r>
            <a:r>
              <a:rPr kumimoji="1" lang="ja-JP" altLang="en-US" dirty="0"/>
              <a:t>：死にたい気持ちについて　率直に聞く</a:t>
            </a:r>
            <a:endParaRPr kumimoji="1" lang="en-US" altLang="ja-JP" dirty="0"/>
          </a:p>
          <a:p>
            <a:r>
              <a:rPr kumimoji="1" lang="ja-JP" altLang="en-US" dirty="0"/>
              <a:t>・</a:t>
            </a:r>
            <a:r>
              <a:rPr kumimoji="1" lang="en-US" altLang="ja-JP" dirty="0"/>
              <a:t>Listen</a:t>
            </a:r>
            <a:r>
              <a:rPr kumimoji="1" lang="ja-JP" altLang="en-US" dirty="0"/>
              <a:t>：絶望的な気持ちを　傾聴する</a:t>
            </a:r>
            <a:endParaRPr kumimoji="1" lang="en-US" altLang="ja-JP" dirty="0"/>
          </a:p>
          <a:p>
            <a:r>
              <a:rPr kumimoji="1" lang="ja-JP" altLang="en-US" dirty="0"/>
              <a:t>・</a:t>
            </a:r>
            <a:r>
              <a:rPr kumimoji="1" lang="en-US" altLang="ja-JP" dirty="0"/>
              <a:t>Keep Safe</a:t>
            </a:r>
            <a:r>
              <a:rPr kumimoji="1" lang="ja-JP" altLang="en-US" dirty="0"/>
              <a:t>：安全を　確保する</a:t>
            </a:r>
            <a:endParaRPr kumimoji="1" lang="en-US" altLang="ja-JP" dirty="0"/>
          </a:p>
          <a:p>
            <a:r>
              <a:rPr kumimoji="1" lang="ja-JP" altLang="en-US" dirty="0"/>
              <a:t>の頭文字で</a:t>
            </a:r>
            <a:r>
              <a:rPr kumimoji="1" lang="en-US" altLang="ja-JP" dirty="0"/>
              <a:t>TALK</a:t>
            </a:r>
            <a:r>
              <a:rPr kumimoji="1" lang="ja-JP" altLang="en-US" dirty="0"/>
              <a:t>、でした。</a:t>
            </a:r>
          </a:p>
        </p:txBody>
      </p:sp>
    </p:spTree>
    <p:extLst>
      <p:ext uri="{BB962C8B-B14F-4D97-AF65-F5344CB8AC3E}">
        <p14:creationId xmlns:p14="http://schemas.microsoft.com/office/powerpoint/2010/main" val="3974523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今日の前半で、</a:t>
            </a:r>
            <a:r>
              <a:rPr kumimoji="1" lang="en-US" altLang="ja-JP" dirty="0"/>
              <a:t>TALK</a:t>
            </a:r>
            <a:r>
              <a:rPr kumimoji="1" lang="ja-JP" altLang="en-US" dirty="0"/>
              <a:t>の原則　を紹介しました。</a:t>
            </a:r>
            <a:endParaRPr kumimoji="1" lang="en-US" altLang="ja-JP" dirty="0"/>
          </a:p>
          <a:p>
            <a:endParaRPr kumimoji="1" lang="en-US" altLang="ja-JP" dirty="0"/>
          </a:p>
          <a:p>
            <a:r>
              <a:rPr kumimoji="1" lang="en-US" altLang="ja-JP" dirty="0"/>
              <a:t>Ask</a:t>
            </a:r>
            <a:r>
              <a:rPr kumimoji="1" lang="ja-JP" altLang="en-US" dirty="0"/>
              <a:t>のところで、「死にたい気持ち」とありますが、自傷行為　についても同様に、率直に　聞いて大丈夫です。</a:t>
            </a:r>
            <a:endParaRPr kumimoji="1" lang="en-US" altLang="ja-JP" dirty="0"/>
          </a:p>
          <a:p>
            <a:r>
              <a:rPr kumimoji="1" lang="ja-JP" altLang="en-US" dirty="0"/>
              <a:t>自傷や　自殺について　話しても、その行動が　促進されることはない　とされています。</a:t>
            </a:r>
            <a:endParaRPr kumimoji="1" lang="en-US" altLang="ja-JP" dirty="0"/>
          </a:p>
          <a:p>
            <a:endParaRPr kumimoji="1" lang="ja-JP" altLang="en-US" dirty="0"/>
          </a:p>
        </p:txBody>
      </p:sp>
    </p:spTree>
    <p:extLst>
      <p:ext uri="{BB962C8B-B14F-4D97-AF65-F5344CB8AC3E}">
        <p14:creationId xmlns:p14="http://schemas.microsoft.com/office/powerpoint/2010/main" val="3303477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rPr>
              <a:t>TALK</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rPr>
              <a:t>の原則　にのっとり、「自分を傷つけることで、しんどい気持ちを　紛らそうとする人も　いるんだけど</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rPr>
              <a:t>と前置きを　しながら、「自分を　傷つけたくなることも　あるのかな？」　</a:t>
            </a:r>
            <a:r>
              <a:rPr kumimoji="1" lang="ja-JP" altLang="en-US" dirty="0"/>
              <a:t>と尋ねてみることにします。</a:t>
            </a:r>
            <a:endParaRPr kumimoji="1" lang="en-US" altLang="ja-JP" dirty="0"/>
          </a:p>
          <a:p>
            <a:pPr>
              <a:lnSpc>
                <a:spcPct val="150000"/>
              </a:lnSpc>
            </a:pPr>
            <a:r>
              <a:rPr kumimoji="1" lang="ja-JP" altLang="en-US" dirty="0"/>
              <a:t>すると、</a:t>
            </a:r>
            <a:r>
              <a:rPr kumimoji="1" lang="en-US" altLang="ja-JP" dirty="0"/>
              <a:t>C</a:t>
            </a:r>
            <a:r>
              <a:rPr kumimoji="1" lang="ja-JP" altLang="en-US" dirty="0"/>
              <a:t>さんは　ちょっと驚いた様子　でしたが、黙って　うなずきました！</a:t>
            </a:r>
            <a:endParaRPr kumimoji="1" lang="en-US" altLang="ja-JP" dirty="0"/>
          </a:p>
          <a:p>
            <a:endParaRPr kumimoji="1" lang="en-US" altLang="ja-JP" dirty="0"/>
          </a:p>
          <a:p>
            <a:r>
              <a:rPr kumimoji="1" lang="ja-JP" altLang="en-US" dirty="0"/>
              <a:t>自傷行為について　率直に聞いたとき、生徒が　本当のことを答えられない　こともあると思います。</a:t>
            </a:r>
            <a:endParaRPr kumimoji="1" lang="en-US" altLang="ja-JP" dirty="0"/>
          </a:p>
          <a:p>
            <a:pPr defTabSz="629830">
              <a:defRPr/>
            </a:pPr>
            <a:r>
              <a:rPr kumimoji="1" lang="ja-JP" altLang="en-US" dirty="0"/>
              <a:t>ここで　ぜひ　覚えておいて　いただきたいのですが、「自分を　傷つけたくなることも　あるのか？」　という質問は、</a:t>
            </a:r>
            <a:endParaRPr kumimoji="1" lang="en-US" altLang="ja-JP" dirty="0"/>
          </a:p>
          <a:p>
            <a:pPr defTabSz="629830">
              <a:defRPr/>
            </a:pPr>
            <a:r>
              <a:rPr kumimoji="1" lang="ja-JP" altLang="en-US" dirty="0"/>
              <a:t>その　生徒が　自傷をしているか　していないかを　白黒つけることよりも、</a:t>
            </a:r>
            <a:endParaRPr kumimoji="1" lang="en-US" altLang="ja-JP" dirty="0"/>
          </a:p>
          <a:p>
            <a:pPr defTabSz="629830">
              <a:defRPr/>
            </a:pPr>
            <a:r>
              <a:rPr kumimoji="1" lang="ja-JP" altLang="en-US" dirty="0"/>
              <a:t>生徒の　「しんどい」気持ち　に寄りそうことが</a:t>
            </a:r>
            <a:endParaRPr kumimoji="1" lang="en-US" altLang="ja-JP" dirty="0"/>
          </a:p>
          <a:p>
            <a:pPr defTabSz="629830">
              <a:defRPr/>
            </a:pPr>
            <a:r>
              <a:rPr kumimoji="1" lang="ja-JP" altLang="en-US" dirty="0"/>
              <a:t>一番の目的です。</a:t>
            </a:r>
            <a:endParaRPr kumimoji="1" lang="en-US" altLang="ja-JP" dirty="0"/>
          </a:p>
          <a:p>
            <a:endParaRPr kumimoji="1" lang="en-US" altLang="ja-JP" dirty="0"/>
          </a:p>
          <a:p>
            <a:r>
              <a:rPr kumimoji="1" lang="ja-JP" altLang="en-US" dirty="0"/>
              <a:t>実際には　自傷をしている　のに「していない」　と答えたとしても、</a:t>
            </a:r>
            <a:endParaRPr kumimoji="1" lang="en-US" altLang="ja-JP" dirty="0"/>
          </a:p>
          <a:p>
            <a:r>
              <a:rPr kumimoji="1" lang="ja-JP" altLang="en-US" dirty="0"/>
              <a:t>そのことについて　その場で　しつこく確認したり、</a:t>
            </a:r>
            <a:endParaRPr kumimoji="1" lang="en-US" altLang="ja-JP" dirty="0"/>
          </a:p>
          <a:p>
            <a:r>
              <a:rPr kumimoji="1" lang="ja-JP" altLang="en-US" dirty="0"/>
              <a:t>誤りを　正させよう　としたりするのは　逆効果です。</a:t>
            </a:r>
            <a:endParaRPr kumimoji="1" lang="en-US" altLang="ja-JP" dirty="0"/>
          </a:p>
          <a:p>
            <a:endParaRPr kumimoji="1" lang="en-US" altLang="ja-JP" dirty="0"/>
          </a:p>
          <a:p>
            <a:r>
              <a:rPr kumimoji="1" lang="ja-JP" altLang="en-US" dirty="0"/>
              <a:t>心配している　ということ、自傷について　話してもいいんだよ　というメッセージを　伝えることを　優先できるといいですね。</a:t>
            </a:r>
            <a:endParaRPr kumimoji="1" lang="en-US" altLang="ja-JP" dirty="0"/>
          </a:p>
        </p:txBody>
      </p:sp>
    </p:spTree>
    <p:extLst>
      <p:ext uri="{BB962C8B-B14F-4D97-AF65-F5344CB8AC3E}">
        <p14:creationId xmlns:p14="http://schemas.microsoft.com/office/powerpoint/2010/main" val="1592494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　ケースでは、</a:t>
            </a:r>
            <a:r>
              <a:rPr kumimoji="1" lang="en-US" altLang="ja-JP" dirty="0"/>
              <a:t>C</a:t>
            </a:r>
            <a:r>
              <a:rPr kumimoji="1" lang="ja-JP" altLang="en-US" dirty="0"/>
              <a:t>さんは　自傷をしていることを　告白してくれました。</a:t>
            </a:r>
            <a:endParaRPr kumimoji="1" lang="en-US" altLang="ja-JP" dirty="0"/>
          </a:p>
          <a:p>
            <a:r>
              <a:rPr kumimoji="1" lang="ja-JP" altLang="en-US" dirty="0"/>
              <a:t>そのこと自体が　とても　勇気のいることなので、話してくれたことを　十分に　ねぎらうことは　大切です。</a:t>
            </a:r>
            <a:endParaRPr kumimoji="1" lang="en-US" altLang="ja-JP" dirty="0"/>
          </a:p>
          <a:p>
            <a:r>
              <a:rPr kumimoji="1" lang="ja-JP" altLang="en-US" dirty="0"/>
              <a:t>そうした後で、どんな　言葉を　かけたら　よいでしょうか？</a:t>
            </a:r>
            <a:endParaRPr kumimoji="1"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92616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自傷している人　に対して</a:t>
            </a:r>
            <a:r>
              <a:rPr kumimoji="1" lang="en-US" altLang="ja-JP" dirty="0"/>
              <a:t>NG</a:t>
            </a:r>
            <a:r>
              <a:rPr kumimoji="1" lang="ja-JP" altLang="en-US" dirty="0"/>
              <a:t>とされるセリフが　いくつかあります。</a:t>
            </a:r>
            <a:endParaRPr kumimoji="1" lang="en-US" altLang="ja-JP" dirty="0"/>
          </a:p>
          <a:p>
            <a:r>
              <a:rPr kumimoji="1" lang="ja-JP" altLang="en-US" dirty="0"/>
              <a:t>「あなたが傷つけると　私の心も痛い（だからやめて）」</a:t>
            </a:r>
            <a:endParaRPr kumimoji="1" lang="en-US" altLang="ja-JP" dirty="0"/>
          </a:p>
          <a:p>
            <a:r>
              <a:rPr kumimoji="1" lang="ja-JP" altLang="en-US" dirty="0"/>
              <a:t>「親からもらった体を　大切にしなさい」</a:t>
            </a:r>
            <a:endParaRPr kumimoji="1" lang="en-US" altLang="ja-JP" dirty="0"/>
          </a:p>
          <a:p>
            <a:r>
              <a:rPr kumimoji="1" lang="ja-JP" altLang="en-US" dirty="0"/>
              <a:t>「リストカットは　絶対にやめなさい」</a:t>
            </a:r>
            <a:endParaRPr kumimoji="1" lang="en-US" altLang="ja-JP" dirty="0"/>
          </a:p>
          <a:p>
            <a:r>
              <a:rPr kumimoji="1" lang="ja-JP" altLang="en-US" dirty="0"/>
              <a:t>自傷という行為を　早くやめてほしい　と思い、良かれと思って　でてきやすい　セリフですが、こういった　声かけは、逆効果です。</a:t>
            </a:r>
            <a:endParaRPr kumimoji="1" lang="en-US" altLang="ja-JP" dirty="0"/>
          </a:p>
          <a:p>
            <a:r>
              <a:rPr kumimoji="1" lang="ja-JP" altLang="en-US" dirty="0"/>
              <a:t>あくまで、行為そのものの　背景にある、その子の　しんどい気持ち、心の負担　によりそいながら、一緒に　解決策を　探していくことが　求められます。</a:t>
            </a:r>
          </a:p>
        </p:txBody>
      </p:sp>
    </p:spTree>
    <p:extLst>
      <p:ext uri="{BB962C8B-B14F-4D97-AF65-F5344CB8AC3E}">
        <p14:creationId xmlns:p14="http://schemas.microsoft.com/office/powerpoint/2010/main" val="7373314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よって、先ほどの　質問は、３番が正解でした。</a:t>
            </a:r>
          </a:p>
        </p:txBody>
      </p:sp>
    </p:spTree>
    <p:extLst>
      <p:ext uri="{BB962C8B-B14F-4D97-AF65-F5344CB8AC3E}">
        <p14:creationId xmlns:p14="http://schemas.microsoft.com/office/powerpoint/2010/main" val="2705253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「厚生労働省　自殺の統計」より作成</a:t>
            </a:r>
            <a:endParaRPr kumimoji="1" lang="en-US" altLang="ja-JP" dirty="0"/>
          </a:p>
          <a:p>
            <a:endParaRPr kumimoji="1" lang="en-US" altLang="ja-JP" dirty="0"/>
          </a:p>
          <a:p>
            <a:r>
              <a:rPr kumimoji="1" lang="ja-JP" altLang="en-US" dirty="0"/>
              <a:t>このグラフは、各年に　自殺で　亡くなった　児童生徒、小学生から高校生までの　人数を　表したものです。</a:t>
            </a:r>
            <a:endParaRPr kumimoji="1" lang="en-US" altLang="ja-JP" dirty="0"/>
          </a:p>
          <a:p>
            <a:r>
              <a:rPr kumimoji="1" lang="ja-JP" altLang="en-US" dirty="0"/>
              <a:t>新型コロナウイルス流行が起きた　</a:t>
            </a:r>
            <a:r>
              <a:rPr kumimoji="1" lang="en-US" altLang="ja-JP" dirty="0"/>
              <a:t>2020</a:t>
            </a:r>
            <a:r>
              <a:rPr kumimoji="1" lang="ja-JP" altLang="en-US" dirty="0"/>
              <a:t>年よりも前から、増加傾向にあり、</a:t>
            </a:r>
            <a:endParaRPr kumimoji="1" lang="en-US" altLang="ja-JP" dirty="0"/>
          </a:p>
          <a:p>
            <a:r>
              <a:rPr kumimoji="1" lang="en-US" altLang="ja-JP" dirty="0"/>
              <a:t>2020</a:t>
            </a:r>
            <a:r>
              <a:rPr kumimoji="1" lang="ja-JP" altLang="en-US" dirty="0"/>
              <a:t>年に大きく増加、</a:t>
            </a:r>
            <a:r>
              <a:rPr kumimoji="1" lang="en-US" altLang="ja-JP" dirty="0"/>
              <a:t>2021</a:t>
            </a:r>
            <a:r>
              <a:rPr kumimoji="1" lang="ja-JP" altLang="en-US" dirty="0"/>
              <a:t>年も高どまりし、</a:t>
            </a:r>
            <a:r>
              <a:rPr kumimoji="1" lang="en-US" altLang="ja-JP" dirty="0"/>
              <a:t>2022</a:t>
            </a:r>
            <a:r>
              <a:rPr kumimoji="1" lang="ja-JP" altLang="en-US" dirty="0"/>
              <a:t>年には、過去最高の　</a:t>
            </a:r>
            <a:r>
              <a:rPr kumimoji="1" lang="en-US" altLang="ja-JP" dirty="0"/>
              <a:t>514</a:t>
            </a:r>
            <a:r>
              <a:rPr kumimoji="1" lang="ja-JP" altLang="en-US" dirty="0"/>
              <a:t>名の　</a:t>
            </a:r>
            <a:r>
              <a:rPr kumimoji="1" lang="en-US" altLang="ja-JP" dirty="0"/>
              <a:t>2023</a:t>
            </a:r>
            <a:r>
              <a:rPr kumimoji="1" lang="ja-JP" altLang="en-US" dirty="0"/>
              <a:t>年には、</a:t>
            </a:r>
            <a:r>
              <a:rPr kumimoji="1" lang="en-US" altLang="ja-JP" dirty="0"/>
              <a:t>513</a:t>
            </a:r>
            <a:r>
              <a:rPr kumimoji="1" lang="ja-JP" altLang="en-US" dirty="0"/>
              <a:t>名の　児童生徒が　自殺で亡くなりました。</a:t>
            </a:r>
            <a:endParaRPr kumimoji="1" lang="en-US" altLang="ja-JP" dirty="0"/>
          </a:p>
          <a:p>
            <a:endParaRPr kumimoji="1" lang="en-US" altLang="ja-JP" dirty="0"/>
          </a:p>
          <a:p>
            <a:r>
              <a:rPr kumimoji="1" lang="ja-JP" altLang="en-US" dirty="0"/>
              <a:t>日本の子供たちは、身体的な健康については　世界でも　トップクラスですが、</a:t>
            </a:r>
            <a:endParaRPr kumimoji="1" lang="en-US" altLang="ja-JP" dirty="0"/>
          </a:p>
          <a:p>
            <a:r>
              <a:rPr kumimoji="1" lang="ja-JP" altLang="en-US" dirty="0"/>
              <a:t>精神的な健康　については　むしろ悪いことが　知られています。</a:t>
            </a:r>
            <a:endParaRPr kumimoji="1" lang="en-US" altLang="ja-JP" dirty="0"/>
          </a:p>
          <a:p>
            <a:r>
              <a:rPr kumimoji="1" lang="en-US" altLang="ja-JP" dirty="0"/>
              <a:t>10</a:t>
            </a:r>
            <a:r>
              <a:rPr kumimoji="1" lang="ja-JP" altLang="en-US" dirty="0"/>
              <a:t>代の子どもの　死因の第一位が　「自殺」という、悲しい状況に　なっています。</a:t>
            </a:r>
          </a:p>
          <a:p>
            <a:endParaRPr kumimoji="1" lang="en-US" altLang="ja-JP" dirty="0"/>
          </a:p>
          <a:p>
            <a:endParaRPr kumimoji="1" lang="en-US" altLang="ja-JP" dirty="0"/>
          </a:p>
          <a:p>
            <a:r>
              <a:rPr kumimoji="1" lang="ja-JP" altLang="en-US" dirty="0"/>
              <a:t>小中高校生での自殺者数をみてみると、</a:t>
            </a:r>
            <a:endParaRPr kumimoji="1" lang="en-US" altLang="ja-JP" dirty="0"/>
          </a:p>
          <a:p>
            <a:r>
              <a:rPr kumimoji="1" lang="ja-JP" altLang="en-US" dirty="0"/>
              <a:t>小学生でも、昨年は</a:t>
            </a:r>
            <a:r>
              <a:rPr kumimoji="1" lang="en-US" altLang="ja-JP" dirty="0"/>
              <a:t>13</a:t>
            </a:r>
            <a:r>
              <a:rPr kumimoji="1" lang="ja-JP" altLang="en-US" dirty="0"/>
              <a:t>人、一昨年は</a:t>
            </a:r>
            <a:r>
              <a:rPr kumimoji="1" lang="en-US" altLang="ja-JP" dirty="0"/>
              <a:t>17</a:t>
            </a:r>
            <a:r>
              <a:rPr kumimoji="1" lang="ja-JP" altLang="en-US" dirty="0"/>
              <a:t>人の自殺者がでており、</a:t>
            </a:r>
            <a:endParaRPr kumimoji="1" lang="en-US" altLang="ja-JP" dirty="0"/>
          </a:p>
          <a:p>
            <a:r>
              <a:rPr kumimoji="1" lang="ja-JP" altLang="en-US" dirty="0"/>
              <a:t>毎年</a:t>
            </a:r>
            <a:r>
              <a:rPr kumimoji="1" lang="en-US" altLang="ja-JP" dirty="0"/>
              <a:t>15</a:t>
            </a:r>
            <a:r>
              <a:rPr kumimoji="1" lang="ja-JP" altLang="en-US" dirty="0"/>
              <a:t>人前後の自殺者数がでていることがわかります。</a:t>
            </a:r>
          </a:p>
          <a:p>
            <a:endParaRPr kumimoji="1" lang="en-US" altLang="ja-JP" dirty="0"/>
          </a:p>
          <a:p>
            <a:r>
              <a:rPr kumimoji="1" lang="en-US" altLang="ja-JP" dirty="0"/>
              <a:t>2013</a:t>
            </a:r>
            <a:r>
              <a:rPr kumimoji="1" lang="ja-JP" altLang="en-US" dirty="0"/>
              <a:t>年のときは</a:t>
            </a:r>
            <a:endParaRPr kumimoji="1" lang="en-US" altLang="ja-JP" dirty="0"/>
          </a:p>
          <a:p>
            <a:r>
              <a:rPr kumimoji="1" lang="ja-JP" altLang="en-US" dirty="0"/>
              <a:t>高校生２１４名、中学生</a:t>
            </a:r>
            <a:r>
              <a:rPr kumimoji="1" lang="en-US" altLang="ja-JP" dirty="0"/>
              <a:t>98</a:t>
            </a:r>
            <a:r>
              <a:rPr kumimoji="1" lang="ja-JP" altLang="en-US" dirty="0"/>
              <a:t>名、小学生８名</a:t>
            </a:r>
            <a:endParaRPr kumimoji="1" lang="en-US" altLang="ja-JP" dirty="0"/>
          </a:p>
          <a:p>
            <a:r>
              <a:rPr kumimoji="1" lang="ja-JP" altLang="en-US" dirty="0"/>
              <a:t>昨年は</a:t>
            </a:r>
            <a:endParaRPr kumimoji="1" lang="en-US" altLang="ja-JP" dirty="0"/>
          </a:p>
          <a:p>
            <a:r>
              <a:rPr kumimoji="1" lang="ja-JP" altLang="en-US" dirty="0"/>
              <a:t>高校生</a:t>
            </a:r>
            <a:r>
              <a:rPr kumimoji="1" lang="en-US" altLang="ja-JP" dirty="0"/>
              <a:t>34</a:t>
            </a:r>
            <a:r>
              <a:rPr kumimoji="1" lang="ja-JP" altLang="en-US" dirty="0"/>
              <a:t>７名、中学生</a:t>
            </a:r>
            <a:r>
              <a:rPr kumimoji="1" lang="en-US" altLang="ja-JP" dirty="0"/>
              <a:t>153</a:t>
            </a:r>
            <a:r>
              <a:rPr kumimoji="1" lang="ja-JP" altLang="en-US" dirty="0"/>
              <a:t>名、小学生１３名</a:t>
            </a:r>
            <a:endParaRPr kumimoji="1" lang="en-US" altLang="ja-JP" dirty="0"/>
          </a:p>
        </p:txBody>
      </p:sp>
    </p:spTree>
    <p:extLst>
      <p:ext uri="{BB962C8B-B14F-4D97-AF65-F5344CB8AC3E}">
        <p14:creationId xmlns:p14="http://schemas.microsoft.com/office/powerpoint/2010/main" val="3534556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自傷と向き合う心構えと対応について。</a:t>
            </a:r>
            <a:endParaRPr kumimoji="1" lang="en-US" altLang="ja-JP" dirty="0"/>
          </a:p>
          <a:p>
            <a:r>
              <a:rPr kumimoji="1" lang="ja-JP" altLang="en-US" dirty="0"/>
              <a:t>まず、心構えについてなのですが、</a:t>
            </a:r>
            <a:endParaRPr kumimoji="1" lang="en-US" altLang="ja-JP" dirty="0"/>
          </a:p>
          <a:p>
            <a:endParaRPr kumimoji="1" lang="en-US" altLang="ja-JP" dirty="0"/>
          </a:p>
          <a:p>
            <a:r>
              <a:rPr kumimoji="1" lang="ja-JP" altLang="en-US" dirty="0"/>
              <a:t>「自傷は、すぐに　自分で　コントロール　できるものでは　ない」ということを、本人も、周囲も、理解して　おくことは大切です。</a:t>
            </a:r>
            <a:endParaRPr kumimoji="1" lang="en-US" altLang="ja-JP" dirty="0"/>
          </a:p>
          <a:p>
            <a:r>
              <a:rPr kumimoji="1" lang="ja-JP" altLang="en-US" dirty="0"/>
              <a:t>自傷してはダメだよ、と一方的に　言ってしまうと、コントロールできずに　自傷してしまったときに、</a:t>
            </a:r>
            <a:endParaRPr kumimoji="1" lang="en-US" altLang="ja-JP" dirty="0"/>
          </a:p>
          <a:p>
            <a:r>
              <a:rPr kumimoji="1" lang="ja-JP" altLang="en-US" dirty="0"/>
              <a:t>本人は　ますます　誰にも言えなくなり、自責の念から　逆に　エスカレートしてしまう　こともあります。</a:t>
            </a:r>
            <a:endParaRPr kumimoji="1" lang="en-US" altLang="ja-JP" dirty="0"/>
          </a:p>
          <a:p>
            <a:r>
              <a:rPr kumimoji="1" lang="ja-JP" altLang="en-US" dirty="0"/>
              <a:t>「すぐに　自分で　コントロール　できるものではない　けれど、コントロールする方法　について　一緒に　考えていこう」　という風に　伝えるのがよいでしょう。</a:t>
            </a:r>
            <a:endParaRPr kumimoji="1" lang="en-US" altLang="ja-JP" dirty="0"/>
          </a:p>
          <a:p>
            <a:r>
              <a:rPr kumimoji="1" lang="ja-JP" altLang="en-US" dirty="0"/>
              <a:t>実際、どんなに適切なケアをしても、残念ながら、自傷はすぐにはおさまりません。</a:t>
            </a:r>
            <a:endParaRPr kumimoji="1" lang="en-US" altLang="ja-JP" dirty="0"/>
          </a:p>
          <a:p>
            <a:r>
              <a:rPr kumimoji="1" lang="ja-JP" altLang="en-US" dirty="0"/>
              <a:t>コントロール　できるように　なる場合も、だんだん　頻度が減っていく、その過程のなかでも　波があるのが　普通です。</a:t>
            </a:r>
            <a:endParaRPr kumimoji="1" lang="en-US" altLang="ja-JP" dirty="0"/>
          </a:p>
          <a:p>
            <a:endParaRPr kumimoji="1" lang="en-US" altLang="ja-JP" dirty="0"/>
          </a:p>
          <a:p>
            <a:r>
              <a:rPr kumimoji="1" lang="ja-JP" altLang="en-US" dirty="0"/>
              <a:t>ケアをする人も　人間なので、一生懸命　かかわろうとすれば　するほど、「私が　こんなに　頑張っているのに、また　自傷するなんて」と、</a:t>
            </a:r>
            <a:endParaRPr kumimoji="1" lang="en-US" altLang="ja-JP" dirty="0"/>
          </a:p>
          <a:p>
            <a:r>
              <a:rPr kumimoji="1" lang="ja-JP" altLang="en-US" dirty="0"/>
              <a:t>失望したり、イライラしたり　してしまうことが　あるかもしれません。</a:t>
            </a:r>
            <a:endParaRPr kumimoji="1" lang="en-US" altLang="ja-JP" dirty="0"/>
          </a:p>
          <a:p>
            <a:r>
              <a:rPr kumimoji="1" lang="ja-JP" altLang="en-US" dirty="0"/>
              <a:t>そんなときは　ぜひ、「すぐに　自分で　コントロール　できるものではない」　ということを　思い出してください。</a:t>
            </a:r>
            <a:endParaRPr kumimoji="1" lang="en-US" altLang="ja-JP" dirty="0"/>
          </a:p>
          <a:p>
            <a:endParaRPr kumimoji="1" lang="en-US" altLang="ja-JP" dirty="0"/>
          </a:p>
          <a:p>
            <a:r>
              <a:rPr kumimoji="1" lang="ja-JP" altLang="en-US" dirty="0"/>
              <a:t>自傷の頻度が　一時的に　増えたり　減ったり　することに　一喜一憂するのではなく、</a:t>
            </a:r>
            <a:endParaRPr kumimoji="1" lang="en-US" altLang="ja-JP" dirty="0"/>
          </a:p>
          <a:p>
            <a:r>
              <a:rPr kumimoji="1" lang="ja-JP" altLang="en-US" dirty="0"/>
              <a:t>一貫して　「自傷行為を　責めない」「自傷してしまったときは　その背景の　しんどさに　寄りそう」ことが大切です。</a:t>
            </a:r>
            <a:endParaRPr kumimoji="1" lang="en-US" altLang="ja-JP" dirty="0"/>
          </a:p>
          <a:p>
            <a:endParaRPr kumimoji="1" lang="en-US" altLang="ja-JP" dirty="0"/>
          </a:p>
          <a:p>
            <a:r>
              <a:rPr kumimoji="1" lang="ja-JP" altLang="en-US" dirty="0"/>
              <a:t>🌟</a:t>
            </a:r>
            <a:endParaRPr kumimoji="1" lang="en-US" altLang="ja-JP" dirty="0"/>
          </a:p>
          <a:p>
            <a:r>
              <a:rPr kumimoji="1" lang="ja-JP" altLang="en-US" dirty="0"/>
              <a:t>具体的に</a:t>
            </a:r>
            <a:r>
              <a:rPr kumimoji="1" lang="en-US" altLang="ja-JP" dirty="0"/>
              <a:t>C</a:t>
            </a:r>
            <a:r>
              <a:rPr kumimoji="1" lang="ja-JP" altLang="en-US" dirty="0"/>
              <a:t>さんの場合、どう対応するかというと、</a:t>
            </a:r>
            <a:endParaRPr kumimoji="1" lang="en-US" altLang="ja-JP" dirty="0"/>
          </a:p>
          <a:p>
            <a:r>
              <a:rPr kumimoji="1" lang="ja-JP" altLang="en-US" dirty="0"/>
              <a:t>「また　切ってしまっても　責めたりしないよ、手当をするから　声をかけてね」　といった声かけもよいでしょう。</a:t>
            </a:r>
            <a:endParaRPr kumimoji="1" lang="en-US" altLang="ja-JP" dirty="0"/>
          </a:p>
          <a:p>
            <a:endParaRPr kumimoji="1" lang="en-US" altLang="ja-JP" dirty="0"/>
          </a:p>
          <a:p>
            <a:r>
              <a:rPr kumimoji="1" lang="ja-JP" altLang="en-US" dirty="0"/>
              <a:t>また、別の先生が　たまたま　自傷に気付いて、本人を　問いただしてしまう　というトラブルは　絶対に　避けなくてはいけません。</a:t>
            </a:r>
            <a:endParaRPr kumimoji="1" lang="en-US" altLang="ja-JP" dirty="0"/>
          </a:p>
          <a:p>
            <a:r>
              <a:rPr kumimoji="1" lang="ja-JP" altLang="en-US" dirty="0"/>
              <a:t>自傷行為についても、校内で　しっかり、適切に　情報共有しておくことが　大切です。</a:t>
            </a:r>
            <a:endParaRPr kumimoji="1" lang="en-US" altLang="ja-JP" dirty="0"/>
          </a:p>
          <a:p>
            <a:r>
              <a:rPr kumimoji="1" lang="ja-JP" altLang="en-US" dirty="0"/>
              <a:t>できれば、生徒が　心を許して話せる相手が、校内に　複数いると　安心です。</a:t>
            </a:r>
            <a:endParaRPr kumimoji="1" lang="en-US" altLang="ja-JP" dirty="0"/>
          </a:p>
        </p:txBody>
      </p:sp>
    </p:spTree>
    <p:extLst>
      <p:ext uri="{BB962C8B-B14F-4D97-AF65-F5344CB8AC3E}">
        <p14:creationId xmlns:p14="http://schemas.microsoft.com/office/powerpoint/2010/main" val="1723139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自傷をしている人　への対応のポイントが　わかりやすい資料（３分）　があります。</a:t>
            </a:r>
            <a:endParaRPr kumimoji="1" lang="en-US" altLang="ja-JP" dirty="0"/>
          </a:p>
          <a:p>
            <a:r>
              <a:rPr kumimoji="1" lang="ja-JP" altLang="en-US" dirty="0"/>
              <a:t>国立成育医療研究センター　が作成した　動画と　リーフレットで、同センターの</a:t>
            </a:r>
            <a:r>
              <a:rPr kumimoji="1" lang="en-US" altLang="ja-JP" dirty="0"/>
              <a:t>HP</a:t>
            </a:r>
            <a:r>
              <a:rPr kumimoji="1" lang="ja-JP" altLang="en-US" dirty="0"/>
              <a:t>からアクセスできます。</a:t>
            </a:r>
            <a:endParaRPr kumimoji="1" lang="en-US" altLang="ja-JP" dirty="0"/>
          </a:p>
          <a:p>
            <a:r>
              <a:rPr kumimoji="1" lang="ja-JP" altLang="en-US" dirty="0"/>
              <a:t>自傷をしている　生徒本人や　保護者への説明　の際にも　使用できますので、右上の</a:t>
            </a:r>
            <a:r>
              <a:rPr kumimoji="1" lang="en-US" altLang="ja-JP" dirty="0"/>
              <a:t>QR</a:t>
            </a:r>
            <a:r>
              <a:rPr kumimoji="1" lang="ja-JP" altLang="en-US" dirty="0"/>
              <a:t>コードから　ぜひ、お時間のあるときに　見てみてください。</a:t>
            </a:r>
          </a:p>
          <a:p>
            <a:endParaRPr kumimoji="1" lang="en-US" altLang="ja-JP" dirty="0"/>
          </a:p>
        </p:txBody>
      </p:sp>
    </p:spTree>
    <p:extLst>
      <p:ext uri="{BB962C8B-B14F-4D97-AF65-F5344CB8AC3E}">
        <p14:creationId xmlns:p14="http://schemas.microsoft.com/office/powerpoint/2010/main" val="30650987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さて、ケースに戻ります。</a:t>
            </a:r>
            <a:endParaRPr kumimoji="1" lang="en-US" altLang="ja-JP" dirty="0"/>
          </a:p>
          <a:p>
            <a:r>
              <a:rPr kumimoji="1" lang="ja-JP" altLang="en-US" dirty="0"/>
              <a:t>あなたの　適切な寄りそい　のお陰で、リストカットのことを　話をしてくれた　</a:t>
            </a:r>
            <a:r>
              <a:rPr kumimoji="1" lang="en-US" altLang="ja-JP" dirty="0"/>
              <a:t>C</a:t>
            </a:r>
            <a:r>
              <a:rPr kumimoji="1" lang="ja-JP" altLang="en-US" dirty="0"/>
              <a:t>さんでしたが、「リストカットのことは　親には　内緒に　してください」と言っています。</a:t>
            </a:r>
            <a:endParaRPr kumimoji="1" lang="en-US" altLang="ja-JP" dirty="0"/>
          </a:p>
          <a:p>
            <a:r>
              <a:rPr kumimoji="1" lang="ja-JP" altLang="en-US" dirty="0"/>
              <a:t>さて、どうしたら　よいでしょうか。</a:t>
            </a:r>
            <a:endParaRPr kumimoji="1" lang="en-US" altLang="ja-JP" dirty="0"/>
          </a:p>
        </p:txBody>
      </p:sp>
    </p:spTree>
    <p:extLst>
      <p:ext uri="{BB962C8B-B14F-4D97-AF65-F5344CB8AC3E}">
        <p14:creationId xmlns:p14="http://schemas.microsoft.com/office/powerpoint/2010/main" val="797238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親には　自傷のことを　知られたくない。そういわれたら、どうしますか？</a:t>
            </a:r>
            <a:endParaRPr kumimoji="1" lang="en-US" altLang="ja-JP" dirty="0"/>
          </a:p>
          <a:p>
            <a:pPr marL="162999" indent="-162999">
              <a:buAutoNum type="arabicPeriod"/>
            </a:pPr>
            <a:r>
              <a:rPr kumimoji="1" lang="ja-JP" altLang="en-US" dirty="0"/>
              <a:t>生徒の希望　を尊重し、親には伝えない</a:t>
            </a:r>
            <a:endParaRPr kumimoji="1" lang="en-US" altLang="ja-JP" dirty="0"/>
          </a:p>
          <a:p>
            <a:pPr marL="162999" indent="-162999">
              <a:buAutoNum type="arabicPeriod"/>
            </a:pPr>
            <a:r>
              <a:rPr kumimoji="1" lang="ja-JP" altLang="en-US" dirty="0"/>
              <a:t>生徒には　「親には言わない」と約束し、保護者には　そのことも含めて、つまり、生徒が自傷をしていること、それを　親御さんに知られたくない　と言っていることを　全部伝える</a:t>
            </a:r>
            <a:endParaRPr kumimoji="1" lang="en-US" altLang="ja-JP" dirty="0"/>
          </a:p>
          <a:p>
            <a:pPr marL="162999" indent="-162999">
              <a:buAutoNum type="arabicPeriod"/>
            </a:pPr>
            <a:r>
              <a:rPr kumimoji="1" lang="ja-JP" altLang="en-US" dirty="0"/>
              <a:t>生徒が　「親に　知られたくない」　と思っている背景や　理由を聞き出し、本人の　了承を得たうえで　保護者に伝える</a:t>
            </a:r>
            <a:endParaRPr kumimoji="1"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33382106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結果的に　１番や２番を選択せざるを得ない　場合もあるかもしれませんが、第一に　選択すべきは　３番</a:t>
            </a:r>
            <a:endParaRPr kumimoji="1" lang="en-US" altLang="ja-JP" dirty="0"/>
          </a:p>
          <a:p>
            <a:r>
              <a:rPr kumimoji="1" lang="ja-JP" altLang="en-US" dirty="0"/>
              <a:t>「親に　知られたくない」　と言っている背景を　聞き出し、本人の了承　を得たうえで　保護者に　伝えるように　努める、です。</a:t>
            </a:r>
            <a:endParaRPr kumimoji="1" lang="en-US" altLang="ja-JP" dirty="0"/>
          </a:p>
          <a:p>
            <a:endParaRPr kumimoji="1" lang="ja-JP" altLang="en-US" dirty="0"/>
          </a:p>
        </p:txBody>
      </p:sp>
    </p:spTree>
    <p:extLst>
      <p:ext uri="{BB962C8B-B14F-4D97-AF65-F5344CB8AC3E}">
        <p14:creationId xmlns:p14="http://schemas.microsoft.com/office/powerpoint/2010/main" val="9551120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生徒が　「親に　知られたくない」　と言うのは　よくあることですが、このとき　生徒が　恐れているのは　保護者の反応です。</a:t>
            </a:r>
            <a:endParaRPr kumimoji="1" lang="en-US" altLang="ja-JP" dirty="0"/>
          </a:p>
          <a:p>
            <a:r>
              <a:rPr kumimoji="1" lang="ja-JP" altLang="en-US" dirty="0"/>
              <a:t>子どもの自傷を　知らされたときの　保護者の対応には、大きく分けて２つのタイプ、「過剰　反応タイプ」　と　「過小　反応タイプ」　があります。</a:t>
            </a:r>
            <a:endParaRPr kumimoji="1" lang="en-US" altLang="ja-JP" dirty="0"/>
          </a:p>
          <a:p>
            <a:r>
              <a:rPr kumimoji="1" lang="ja-JP" altLang="en-US" dirty="0"/>
              <a:t>「過剰　反応タイプ」には　その中にも　大きく分けて　２つの反応があり、</a:t>
            </a:r>
            <a:endParaRPr kumimoji="1" lang="en-US" altLang="ja-JP" dirty="0"/>
          </a:p>
          <a:p>
            <a:r>
              <a:rPr kumimoji="1" lang="ja-JP" altLang="en-US" dirty="0"/>
              <a:t>１つは、「何バカなことを　やっているの、リストカットなんて　今すぐに　やめなさい！」　といった　頭ごなしの叱責。</a:t>
            </a:r>
            <a:endParaRPr kumimoji="1" lang="en-US" altLang="ja-JP" dirty="0"/>
          </a:p>
          <a:p>
            <a:r>
              <a:rPr kumimoji="1" lang="ja-JP" altLang="en-US" dirty="0"/>
              <a:t>もうひとつは、「こうなったのは、親である　自分がダメだからだ</a:t>
            </a:r>
            <a:r>
              <a:rPr kumimoji="1" lang="en-US" altLang="ja-JP" dirty="0"/>
              <a:t>…</a:t>
            </a:r>
            <a:r>
              <a:rPr kumimoji="1" lang="ja-JP" altLang="en-US" dirty="0"/>
              <a:t>」　と保護者自身が　過度に自責したり　混乱したり　してしまう場合。</a:t>
            </a:r>
            <a:endParaRPr kumimoji="1" lang="en-US" altLang="ja-JP" dirty="0"/>
          </a:p>
          <a:p>
            <a:r>
              <a:rPr kumimoji="1" lang="ja-JP" altLang="en-US" dirty="0"/>
              <a:t>「過小　反応タイプ」というのは、「リストカットしてるのは　気づいていました。どうせ　誰かの　真似をしたり、関心を　惹こうとして　やっているので、放っておくのが　一番いい」　といった反応を　示すパターンです。</a:t>
            </a:r>
            <a:endParaRPr kumimoji="1" lang="en-US" altLang="ja-JP" dirty="0"/>
          </a:p>
          <a:p>
            <a:r>
              <a:rPr kumimoji="1" lang="ja-JP" altLang="en-US" dirty="0"/>
              <a:t>それぞれ　まったく　異なるタイプですが、どれも、当の生徒を　深く傷つけて　しまいます。</a:t>
            </a:r>
            <a:endParaRPr kumimoji="1" lang="en-US" altLang="ja-JP" dirty="0"/>
          </a:p>
          <a:p>
            <a:endParaRPr kumimoji="1" lang="en-US" altLang="ja-JP" dirty="0"/>
          </a:p>
          <a:p>
            <a:r>
              <a:rPr kumimoji="1" lang="ja-JP" altLang="en-US" dirty="0"/>
              <a:t>しかし、保護者と情報共有し、保護者が　適切に関わってくれるなら、生徒のサポートが　増えるので　大きなメリットになります。</a:t>
            </a:r>
            <a:endParaRPr kumimoji="1" lang="en-US" altLang="ja-JP" dirty="0"/>
          </a:p>
          <a:p>
            <a:r>
              <a:rPr kumimoji="1" lang="ja-JP" altLang="en-US" dirty="0"/>
              <a:t>「親には　言わないで　ほしい」　という生徒には、どうして　そう思うのか、保護者の　どんな反応や　対応を　恐れているのか　を聞いてみる　ことが大切です。</a:t>
            </a:r>
            <a:endParaRPr kumimoji="1" lang="en-US" altLang="ja-JP" dirty="0"/>
          </a:p>
        </p:txBody>
      </p:sp>
    </p:spTree>
    <p:extLst>
      <p:ext uri="{BB962C8B-B14F-4D97-AF65-F5344CB8AC3E}">
        <p14:creationId xmlns:p14="http://schemas.microsoft.com/office/powerpoint/2010/main" val="1614190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保護者に　伝える際の　ポイントとしては、</a:t>
            </a:r>
            <a:endParaRPr kumimoji="1" lang="en-US" altLang="ja-JP" dirty="0"/>
          </a:p>
          <a:p>
            <a:r>
              <a:rPr kumimoji="1" lang="ja-JP" altLang="en-US" dirty="0"/>
              <a:t>まず、自傷は　自殺企図とは　異なります。死ぬほどつらい気持ちの延長として、生きたくて、していることがあります。</a:t>
            </a:r>
            <a:endParaRPr kumimoji="1" lang="en-US" altLang="ja-JP" dirty="0"/>
          </a:p>
          <a:p>
            <a:r>
              <a:rPr kumimoji="1" lang="ja-JP" altLang="en-US" dirty="0"/>
              <a:t>また、一般の方が　しばしば思うような、いわゆる　「アピール的な　行動」ではない　ことを伝えます。</a:t>
            </a:r>
            <a:endParaRPr kumimoji="1" lang="en-US" altLang="ja-JP" dirty="0"/>
          </a:p>
          <a:p>
            <a:r>
              <a:rPr kumimoji="1" lang="ja-JP" altLang="en-US" dirty="0"/>
              <a:t>自傷行為自体が　何らかの　</a:t>
            </a:r>
            <a:r>
              <a:rPr kumimoji="1" lang="en-US" altLang="ja-JP" dirty="0"/>
              <a:t>SOS</a:t>
            </a:r>
            <a:r>
              <a:rPr kumimoji="1" lang="ja-JP" altLang="en-US" dirty="0"/>
              <a:t>のサイン　と考えられ、その生徒が　大きな心の負担　を抱えている可能性が　たかいこと、</a:t>
            </a:r>
            <a:endParaRPr kumimoji="1" lang="en-US" altLang="ja-JP" dirty="0"/>
          </a:p>
          <a:p>
            <a:r>
              <a:rPr kumimoji="1" lang="ja-JP" altLang="en-US" dirty="0"/>
              <a:t>そして、そのサインを無視すれば、　将来的に　自殺にも　つながりかねない　ことを伝えます。</a:t>
            </a:r>
            <a:endParaRPr kumimoji="1" lang="en-US" altLang="ja-JP" dirty="0"/>
          </a:p>
          <a:p>
            <a:endParaRPr kumimoji="1" lang="en-US" altLang="ja-JP" dirty="0"/>
          </a:p>
          <a:p>
            <a:r>
              <a:rPr kumimoji="1" lang="ja-JP" altLang="en-US" dirty="0"/>
              <a:t>これらは　すべて　お伝えしたほうが　よい内容ですが、先ほど　お話した　保護者のタイプによって、この中の　どれに　特に重点を置いて　話すべきかは　異なってきます。</a:t>
            </a:r>
            <a:endParaRPr kumimoji="1" lang="en-US" altLang="ja-JP" dirty="0"/>
          </a:p>
          <a:p>
            <a:r>
              <a:rPr kumimoji="1" lang="ja-JP" altLang="en-US" dirty="0"/>
              <a:t>それぞれのケースで、保護者に　どう話をするか、生徒自身と　事前に　作戦会議ができると　よいですね。</a:t>
            </a:r>
            <a:endParaRPr kumimoji="1" lang="en-US" altLang="ja-JP" dirty="0"/>
          </a:p>
        </p:txBody>
      </p:sp>
    </p:spTree>
    <p:extLst>
      <p:ext uri="{BB962C8B-B14F-4D97-AF65-F5344CB8AC3E}">
        <p14:creationId xmlns:p14="http://schemas.microsoft.com/office/powerpoint/2010/main" val="4492397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子どもの　自傷行為について　保護者に伝えるのは、しばしば　とてもエネルギーのいる　仕事です。</a:t>
            </a:r>
            <a:endParaRPr kumimoji="1" lang="en-US" altLang="ja-JP" dirty="0"/>
          </a:p>
          <a:p>
            <a:r>
              <a:rPr kumimoji="1" lang="ja-JP" altLang="en-US" dirty="0"/>
              <a:t>生徒との　信頼関係を　崩さないためにも、先ほど　お話したような　作戦会議を行い、生徒同席のもとで　保護者に　伝えるのが　望ましいでしょう。</a:t>
            </a:r>
            <a:endParaRPr kumimoji="1" lang="en-US" altLang="ja-JP" dirty="0"/>
          </a:p>
          <a:p>
            <a:r>
              <a:rPr kumimoji="1" lang="ja-JP" altLang="en-US" dirty="0"/>
              <a:t>場合によっては、まず　母親だけに話して　理解を得て、環境を整えてから　でないと　父親に話せない　ということも　あるかもしれません。</a:t>
            </a:r>
            <a:endParaRPr kumimoji="1" lang="en-US" altLang="ja-JP" dirty="0"/>
          </a:p>
          <a:p>
            <a:r>
              <a:rPr kumimoji="1" lang="ja-JP" altLang="en-US" dirty="0"/>
              <a:t>時間も　労力もかかる　かもしれませんが、うまく　関係者・支援者を増やして　いくことが大切です。</a:t>
            </a:r>
            <a:endParaRPr kumimoji="1" lang="en-US" altLang="ja-JP" dirty="0"/>
          </a:p>
        </p:txBody>
      </p:sp>
    </p:spTree>
    <p:extLst>
      <p:ext uri="{BB962C8B-B14F-4D97-AF65-F5344CB8AC3E}">
        <p14:creationId xmlns:p14="http://schemas.microsoft.com/office/powerpoint/2010/main" val="3353073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ここまで、生徒と　相談したうえで　保護者に伝える　という前提で　話をしてきましたが、</a:t>
            </a:r>
            <a:endParaRPr kumimoji="1" lang="en-US" altLang="ja-JP" dirty="0"/>
          </a:p>
          <a:p>
            <a:r>
              <a:rPr kumimoji="1" lang="ja-JP" altLang="en-US" dirty="0"/>
              <a:t>残念ながら　実際には　保護者に伝えない　という選択をせざるを得ない　こともあります。</a:t>
            </a:r>
            <a:endParaRPr kumimoji="1" lang="en-US" altLang="ja-JP" dirty="0"/>
          </a:p>
          <a:p>
            <a:endParaRPr kumimoji="1" lang="en-US" altLang="ja-JP" dirty="0"/>
          </a:p>
          <a:p>
            <a:r>
              <a:rPr kumimoji="1" lang="ja-JP" altLang="en-US" dirty="0"/>
              <a:t>先生方が　自傷や　自殺の危機を　察知した場合には、原則として、生徒との信頼関係　を保ちながら　保護者とも　情報共有すること　を考えなくてはいけません。</a:t>
            </a:r>
            <a:endParaRPr kumimoji="1" lang="en-US" altLang="ja-JP" dirty="0"/>
          </a:p>
          <a:p>
            <a:r>
              <a:rPr kumimoji="1" lang="ja-JP" altLang="en-US" dirty="0"/>
              <a:t>もし　その生徒の　家庭に課題がある　場合には、先に　それを解決してから　伝えることになります。</a:t>
            </a:r>
            <a:endParaRPr kumimoji="1" lang="en-US" altLang="ja-JP" dirty="0"/>
          </a:p>
          <a:p>
            <a:r>
              <a:rPr kumimoji="1" lang="ja-JP" altLang="en-US" dirty="0"/>
              <a:t>しかし、もしも　自殺危機が　差し迫っており、保護者に伝えた場合に　適切なサポートが期待できない、あるいは　むしろ　事態が悪化する　可能性がある場合　もあります。</a:t>
            </a:r>
            <a:endParaRPr kumimoji="1" lang="en-US" altLang="ja-JP" dirty="0"/>
          </a:p>
          <a:p>
            <a:r>
              <a:rPr kumimoji="1" lang="ja-JP" altLang="en-US" dirty="0"/>
              <a:t>そんなときには</a:t>
            </a:r>
            <a:r>
              <a:rPr kumimoji="1" lang="en-US" altLang="ja-JP" dirty="0"/>
              <a:t>…</a:t>
            </a:r>
          </a:p>
          <a:p>
            <a:endParaRPr kumimoji="1" lang="ja-JP" altLang="en-US" dirty="0"/>
          </a:p>
        </p:txBody>
      </p:sp>
    </p:spTree>
    <p:extLst>
      <p:ext uri="{BB962C8B-B14F-4D97-AF65-F5344CB8AC3E}">
        <p14:creationId xmlns:p14="http://schemas.microsoft.com/office/powerpoint/2010/main" val="21003007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「通告」　という選択を考えます。</a:t>
            </a:r>
            <a:endParaRPr kumimoji="1" lang="en-US" altLang="ja-JP" dirty="0"/>
          </a:p>
          <a:p>
            <a:r>
              <a:rPr kumimoji="1" lang="ja-JP" altLang="en-US" dirty="0"/>
              <a:t>保護者の　不適切な関わり　によって　子どもが　追い込まれていること　が疑われる場合には、児童相談所への　通告が義務付けられて　います。</a:t>
            </a:r>
            <a:endParaRPr kumimoji="1" lang="en-US" altLang="ja-JP" dirty="0"/>
          </a:p>
          <a:p>
            <a:r>
              <a:rPr kumimoji="1" lang="ja-JP" altLang="en-US" dirty="0"/>
              <a:t>不適切な関わりとは、明らかな　身体的虐待だけ　ではありません。心理的虐待、性的虐待、ネグレクト、それ以外でも、子どもの安全を　確保できない　ような場合には、不適切な関わり　と考えていただけたら　と思います。</a:t>
            </a:r>
            <a:endParaRPr kumimoji="1" lang="en-US" altLang="ja-JP" dirty="0"/>
          </a:p>
          <a:p>
            <a:r>
              <a:rPr kumimoji="1" lang="ja-JP" altLang="en-US" dirty="0"/>
              <a:t>児童相談所に　つながらないときや、適切な対応が　得られないとき、身の危険が差し迫っている　ときなどには、警察への通報　も考慮します。</a:t>
            </a:r>
            <a:endParaRPr kumimoji="1" lang="en-US" altLang="ja-JP" dirty="0"/>
          </a:p>
          <a:p>
            <a:endParaRPr kumimoji="1" lang="en-US" altLang="ja-JP" dirty="0"/>
          </a:p>
          <a:p>
            <a:r>
              <a:rPr kumimoji="1" lang="ja-JP" altLang="en-US" dirty="0"/>
              <a:t>大切なことは、「かもしれない」　の段階でも　通告するということです。</a:t>
            </a:r>
            <a:endParaRPr kumimoji="1" lang="en-US" altLang="ja-JP" dirty="0"/>
          </a:p>
          <a:p>
            <a:r>
              <a:rPr kumimoji="1" lang="ja-JP" altLang="en-US" dirty="0"/>
              <a:t>児童虐待の通告は、すべての国民に　課せられた義務ですが、特に　発見しやすい立場にある　学校には、積極的な　早期発見及び通告　が義務付けられています。</a:t>
            </a:r>
            <a:endParaRPr kumimoji="1" lang="en-US" altLang="ja-JP" dirty="0"/>
          </a:p>
          <a:p>
            <a:r>
              <a:rPr kumimoji="1" lang="ja-JP" altLang="en-US" dirty="0"/>
              <a:t>保護者との関係　が悪くなるのではないかと　心配になられるかもしれませんが、子どもの安全が　最優先です。</a:t>
            </a:r>
            <a:endParaRPr kumimoji="1" lang="en-US" altLang="ja-JP" dirty="0"/>
          </a:p>
          <a:p>
            <a:r>
              <a:rPr kumimoji="1" lang="ja-JP" altLang="en-US" dirty="0"/>
              <a:t>また、通告後も、子どもの様子を　しっかり　フォローするように　していただけたらと　思います。</a:t>
            </a:r>
            <a:endParaRPr kumimoji="1" lang="en-US" altLang="ja-JP" dirty="0"/>
          </a:p>
          <a:p>
            <a:endParaRPr kumimoji="1" lang="en-US" altLang="ja-JP" dirty="0"/>
          </a:p>
          <a:p>
            <a:r>
              <a:rPr kumimoji="1" lang="ja-JP" altLang="en-US" dirty="0"/>
              <a:t>保護が　必要な子どもを発見したら、「かもしれない」　の時点で通告を。</a:t>
            </a:r>
            <a:endParaRPr kumimoji="1" lang="en-US" altLang="ja-JP" dirty="0"/>
          </a:p>
          <a:p>
            <a:r>
              <a:rPr kumimoji="1" lang="ja-JP" altLang="en-US" dirty="0"/>
              <a:t>とても　大切なことなので、ぜひ　覚えておいてください。</a:t>
            </a:r>
            <a:endParaRPr kumimoji="1" lang="en-US" altLang="ja-JP" dirty="0"/>
          </a:p>
        </p:txBody>
      </p:sp>
    </p:spTree>
    <p:extLst>
      <p:ext uri="{BB962C8B-B14F-4D97-AF65-F5344CB8AC3E}">
        <p14:creationId xmlns:p14="http://schemas.microsoft.com/office/powerpoint/2010/main" val="1124470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平均して</a:t>
            </a:r>
            <a:endParaRPr kumimoji="1" lang="en-US" altLang="ja-JP" dirty="0"/>
          </a:p>
          <a:p>
            <a:r>
              <a:rPr kumimoji="1" lang="ja-JP" altLang="en-US" dirty="0"/>
              <a:t>高校生だと１日に１人の高校生</a:t>
            </a:r>
            <a:endParaRPr kumimoji="1" lang="en-US" altLang="ja-JP" dirty="0"/>
          </a:p>
          <a:p>
            <a:r>
              <a:rPr kumimoji="1" lang="ja-JP" altLang="en-US" dirty="0"/>
              <a:t>中学生だと平均して２日に１人、</a:t>
            </a:r>
            <a:endParaRPr kumimoji="1" lang="en-US" altLang="ja-JP" dirty="0"/>
          </a:p>
          <a:p>
            <a:r>
              <a:rPr kumimoji="1" lang="ja-JP" altLang="en-US" dirty="0"/>
              <a:t>小学生でも月１人以上</a:t>
            </a:r>
            <a:endParaRPr kumimoji="1" lang="en-US" altLang="ja-JP" dirty="0"/>
          </a:p>
          <a:p>
            <a:pPr defTabSz="883310">
              <a:defRPr/>
            </a:pPr>
            <a:r>
              <a:rPr kumimoji="1" lang="ja-JP" altLang="en-US" dirty="0"/>
              <a:t>が自殺していることになります。</a:t>
            </a:r>
            <a:endParaRPr kumimoji="1" lang="en-US" altLang="ja-JP" dirty="0"/>
          </a:p>
          <a:p>
            <a:endParaRPr kumimoji="1" lang="ja-JP" altLang="en-US" dirty="0"/>
          </a:p>
        </p:txBody>
      </p:sp>
    </p:spTree>
    <p:extLst>
      <p:ext uri="{BB962C8B-B14F-4D97-AF65-F5344CB8AC3E}">
        <p14:creationId xmlns:p14="http://schemas.microsoft.com/office/powerpoint/2010/main" val="2530721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このケースは、友人を通して　自傷をしていること　が分かった生徒　を取り上げました。</a:t>
            </a:r>
            <a:endParaRPr kumimoji="1" lang="en-US" altLang="ja-JP" dirty="0"/>
          </a:p>
          <a:p>
            <a:r>
              <a:rPr kumimoji="1" lang="ja-JP" altLang="en-US" dirty="0"/>
              <a:t>伝え聞いた　自傷のことではなく、客観的　事実、このケースでは　提出物の質の変化について、心配している　ことを伝えてから、</a:t>
            </a:r>
            <a:endParaRPr kumimoji="1" lang="en-US" altLang="ja-JP" dirty="0"/>
          </a:p>
          <a:p>
            <a:r>
              <a:rPr kumimoji="1" lang="ja-JP" altLang="en-US" dirty="0"/>
              <a:t>一般論として　自傷行為について　話を切り出しました。</a:t>
            </a:r>
            <a:endParaRPr kumimoji="1" lang="en-US" altLang="ja-JP" dirty="0"/>
          </a:p>
          <a:p>
            <a:r>
              <a:rPr kumimoji="1" lang="ja-JP" altLang="en-US" dirty="0"/>
              <a:t>自傷を打ち明けてくれた　ことについて　ねぎらい、話を　否定することなく、背景にある　しんどさ　に寄りそうようにしました。</a:t>
            </a:r>
            <a:endParaRPr kumimoji="1" lang="en-US" altLang="ja-JP" dirty="0"/>
          </a:p>
          <a:p>
            <a:r>
              <a:rPr kumimoji="1" lang="ja-JP" altLang="en-US" dirty="0"/>
              <a:t>保護者に　情報共有すること　について　生徒と相談し、理解を得るようにした、というケースでした。</a:t>
            </a:r>
            <a:endParaRPr kumimoji="1" lang="en-US" altLang="ja-JP" dirty="0"/>
          </a:p>
          <a:p>
            <a:endParaRPr kumimoji="1" lang="en-US" altLang="ja-JP" dirty="0"/>
          </a:p>
          <a:p>
            <a:r>
              <a:rPr kumimoji="1" lang="ja-JP" altLang="en-US" dirty="0"/>
              <a:t>今日は　この先を扱いませんでしたが、保護者に　情報共有できたら　安心かというと、そうではありません。</a:t>
            </a:r>
            <a:endParaRPr kumimoji="1" lang="en-US" altLang="ja-JP" dirty="0"/>
          </a:p>
          <a:p>
            <a:r>
              <a:rPr kumimoji="1" lang="ja-JP" altLang="en-US" dirty="0"/>
              <a:t>むしろ　そこはスタートで、この先　どのように向き合っていくか　もとても大切です。</a:t>
            </a:r>
            <a:endParaRPr kumimoji="1" lang="en-US" altLang="ja-JP" dirty="0"/>
          </a:p>
          <a:p>
            <a:r>
              <a:rPr kumimoji="1" lang="ja-JP" altLang="en-US" dirty="0"/>
              <a:t>学校の　他の教職員や保護者を交えて　チームで対応していく　ことになりますが、</a:t>
            </a:r>
            <a:endParaRPr kumimoji="1" lang="en-US" altLang="ja-JP" dirty="0"/>
          </a:p>
          <a:p>
            <a:r>
              <a:rPr kumimoji="1" lang="ja-JP" altLang="en-US" dirty="0"/>
              <a:t>今回は個人スキル編なので、割愛します。</a:t>
            </a:r>
            <a:endParaRPr kumimoji="1" lang="en-US" altLang="ja-JP" dirty="0"/>
          </a:p>
        </p:txBody>
      </p:sp>
    </p:spTree>
    <p:extLst>
      <p:ext uri="{BB962C8B-B14F-4D97-AF65-F5344CB8AC3E}">
        <p14:creationId xmlns:p14="http://schemas.microsoft.com/office/powerpoint/2010/main" val="25294287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＜編集点＞</a:t>
            </a:r>
            <a:endParaRPr kumimoji="1" lang="en-US" altLang="ja-JP" dirty="0"/>
          </a:p>
          <a:p>
            <a:r>
              <a:rPr kumimoji="1" lang="ja-JP" altLang="en-US" dirty="0"/>
              <a:t>年齢：中学２年生→小学６年生</a:t>
            </a:r>
            <a:endParaRPr kumimoji="1" lang="en-US" altLang="ja-JP" dirty="0"/>
          </a:p>
          <a:p>
            <a:endParaRPr kumimoji="1" lang="en-US" altLang="ja-JP" dirty="0"/>
          </a:p>
          <a:p>
            <a:endParaRPr kumimoji="1" lang="en-US" altLang="ja-JP" dirty="0"/>
          </a:p>
          <a:p>
            <a:r>
              <a:rPr kumimoji="1" lang="ja-JP" altLang="en-US" dirty="0"/>
              <a:t>生徒の中には、友人から自傷行為を打ち明けられ、</a:t>
            </a:r>
            <a:endParaRPr kumimoji="1" lang="en-US" altLang="ja-JP" dirty="0"/>
          </a:p>
          <a:p>
            <a:r>
              <a:rPr kumimoji="1" lang="ja-JP" altLang="en-US" dirty="0"/>
              <a:t>どうしたらいいかわからず抱え込んでしまう子もいます。</a:t>
            </a:r>
            <a:endParaRPr kumimoji="1" lang="en-US" altLang="ja-JP" dirty="0"/>
          </a:p>
          <a:p>
            <a:r>
              <a:rPr kumimoji="1" lang="ja-JP" altLang="en-US" dirty="0"/>
              <a:t>たとえば</a:t>
            </a:r>
            <a:r>
              <a:rPr kumimoji="1" lang="en-US" altLang="ja-JP" dirty="0"/>
              <a:t>B</a:t>
            </a:r>
            <a:r>
              <a:rPr kumimoji="1" lang="ja-JP" altLang="en-US" dirty="0"/>
              <a:t>さん。</a:t>
            </a:r>
            <a:endParaRPr kumimoji="1" lang="en-US" altLang="ja-JP" dirty="0"/>
          </a:p>
          <a:p>
            <a:endParaRPr kumimoji="1" lang="en-US" altLang="ja-JP" dirty="0"/>
          </a:p>
          <a:p>
            <a:r>
              <a:rPr kumimoji="1" lang="en-US" altLang="ja-JP" dirty="0"/>
              <a:t>B</a:t>
            </a:r>
            <a:r>
              <a:rPr kumimoji="1" lang="ja-JP" altLang="en-US" dirty="0"/>
              <a:t>さんの話では、親友の　</a:t>
            </a:r>
            <a:r>
              <a:rPr kumimoji="1" lang="en-US" altLang="ja-JP" dirty="0"/>
              <a:t>C</a:t>
            </a:r>
            <a:r>
              <a:rPr kumimoji="1" lang="ja-JP" altLang="en-US" dirty="0"/>
              <a:t>さんのこと　を相談したいとのこと。</a:t>
            </a:r>
            <a:endParaRPr kumimoji="1" lang="en-US" altLang="ja-JP" dirty="0"/>
          </a:p>
          <a:p>
            <a:r>
              <a:rPr kumimoji="1" lang="ja-JP" altLang="en-US" dirty="0"/>
              <a:t>夏なのに　いつも長袖を　着ているなあ　と思っていたら、ふとしたタイミングで　腕にキズがある　のが見えたそうです。</a:t>
            </a:r>
            <a:endParaRPr kumimoji="1" lang="en-US" altLang="ja-JP" dirty="0"/>
          </a:p>
          <a:p>
            <a:r>
              <a:rPr kumimoji="1" lang="en-US" altLang="ja-JP" dirty="0"/>
              <a:t>B</a:t>
            </a:r>
            <a:r>
              <a:rPr kumimoji="1" lang="ja-JP" altLang="en-US" dirty="0"/>
              <a:t>さんが　</a:t>
            </a:r>
            <a:r>
              <a:rPr kumimoji="1" lang="en-US" altLang="ja-JP" dirty="0"/>
              <a:t>C</a:t>
            </a:r>
            <a:r>
              <a:rPr kumimoji="1" lang="ja-JP" altLang="en-US" dirty="0"/>
              <a:t>さんに　聞いたところ、リストカットを　していることを　打ち明けられました。</a:t>
            </a:r>
            <a:endParaRPr kumimoji="1" lang="en-US" altLang="ja-JP" dirty="0"/>
          </a:p>
          <a:p>
            <a:r>
              <a:rPr kumimoji="1" lang="ja-JP" altLang="en-US" dirty="0"/>
              <a:t>もしかしたら　親のことなどで　悩みがあるのかも　しれないが、Ｃさんのことが　心配。</a:t>
            </a:r>
            <a:endParaRPr kumimoji="1" lang="en-US" altLang="ja-JP" dirty="0"/>
          </a:p>
          <a:p>
            <a:r>
              <a:rPr kumimoji="1" lang="ja-JP" altLang="en-US" dirty="0"/>
              <a:t>何とかしたいが、自分は　どうすればいいか、という相談でした。</a:t>
            </a:r>
            <a:endParaRPr kumimoji="1" lang="en-US" altLang="ja-JP" dirty="0"/>
          </a:p>
          <a:p>
            <a:endParaRPr kumimoji="1" lang="en-US" altLang="ja-JP" dirty="0"/>
          </a:p>
          <a:p>
            <a:endParaRPr kumimoji="1" lang="en-US" altLang="ja-JP" dirty="0"/>
          </a:p>
          <a:p>
            <a:r>
              <a:rPr kumimoji="1" lang="ja-JP" altLang="en-US" dirty="0"/>
              <a:t>「</a:t>
            </a:r>
            <a:r>
              <a:rPr kumimoji="1" lang="en-US" altLang="ja-JP" dirty="0"/>
              <a:t>C</a:t>
            </a:r>
            <a:r>
              <a:rPr kumimoji="1" lang="ja-JP" altLang="en-US" dirty="0"/>
              <a:t>さんが心配」と</a:t>
            </a:r>
            <a:r>
              <a:rPr kumimoji="1" lang="en-US" altLang="ja-JP" dirty="0"/>
              <a:t>B</a:t>
            </a:r>
            <a:r>
              <a:rPr kumimoji="1" lang="ja-JP" altLang="en-US" dirty="0"/>
              <a:t>さんから相談された場合、</a:t>
            </a:r>
            <a:endParaRPr kumimoji="1" lang="en-US" altLang="ja-JP" dirty="0"/>
          </a:p>
          <a:p>
            <a:r>
              <a:rPr kumimoji="1" lang="ja-JP" altLang="en-US" dirty="0"/>
              <a:t>先生はどう対応したらいいでしょうか。</a:t>
            </a:r>
            <a:endParaRPr kumimoji="1" lang="en-US" altLang="ja-JP" dirty="0"/>
          </a:p>
        </p:txBody>
      </p:sp>
    </p:spTree>
    <p:extLst>
      <p:ext uri="{BB962C8B-B14F-4D97-AF65-F5344CB8AC3E}">
        <p14:creationId xmlns:p14="http://schemas.microsoft.com/office/powerpoint/2010/main" val="13752015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t>
            </a:r>
            <a:r>
              <a:rPr kumimoji="1" lang="ja-JP" altLang="en-US" dirty="0"/>
              <a:t>さんの　自傷　については、本来　大人が　対応すべき　問題です。</a:t>
            </a:r>
            <a:endParaRPr kumimoji="1" lang="en-US" altLang="ja-JP" dirty="0"/>
          </a:p>
          <a:p>
            <a:r>
              <a:rPr kumimoji="1" lang="ja-JP" altLang="en-US" dirty="0"/>
              <a:t>・</a:t>
            </a:r>
            <a:r>
              <a:rPr kumimoji="1" lang="en-US" altLang="ja-JP" dirty="0"/>
              <a:t>C</a:t>
            </a:r>
            <a:r>
              <a:rPr kumimoji="1" lang="ja-JP" altLang="en-US" dirty="0"/>
              <a:t>さんと距離をとりなよ</a:t>
            </a:r>
            <a:endParaRPr kumimoji="1" lang="en-US" altLang="ja-JP" dirty="0"/>
          </a:p>
          <a:p>
            <a:r>
              <a:rPr kumimoji="1" lang="ja-JP" altLang="en-US" dirty="0"/>
              <a:t>・相談にのってあげてね</a:t>
            </a:r>
            <a:endParaRPr kumimoji="1" lang="en-US" altLang="ja-JP" dirty="0"/>
          </a:p>
          <a:p>
            <a:endParaRPr kumimoji="1" lang="en-US" altLang="ja-JP" dirty="0"/>
          </a:p>
          <a:p>
            <a:r>
              <a:rPr kumimoji="1" lang="ja-JP" altLang="en-US" dirty="0"/>
              <a:t>生徒である　</a:t>
            </a:r>
            <a:r>
              <a:rPr kumimoji="1" lang="en-US" altLang="ja-JP" dirty="0"/>
              <a:t>B</a:t>
            </a:r>
            <a:r>
              <a:rPr kumimoji="1" lang="ja-JP" altLang="en-US" dirty="0"/>
              <a:t>さんに、友人への　対応を　求めるのは　ふさわしく　ありません。</a:t>
            </a:r>
            <a:endParaRPr kumimoji="1" lang="en-US" altLang="ja-JP" dirty="0"/>
          </a:p>
          <a:p>
            <a:r>
              <a:rPr kumimoji="1" lang="ja-JP" altLang="en-US" dirty="0"/>
              <a:t>まずは　友人のことを　心配して　知らせてくれた、その行動を　ねぎらうことが　大切です。</a:t>
            </a:r>
            <a:endParaRPr kumimoji="1" lang="en-US" altLang="ja-JP" dirty="0"/>
          </a:p>
          <a:p>
            <a:r>
              <a:rPr kumimoji="1" lang="ja-JP" altLang="en-US" dirty="0"/>
              <a:t>「</a:t>
            </a:r>
            <a:r>
              <a:rPr kumimoji="1" lang="en-US" altLang="ja-JP" dirty="0"/>
              <a:t>C</a:t>
            </a:r>
            <a:r>
              <a:rPr kumimoji="1" lang="ja-JP" altLang="en-US" dirty="0"/>
              <a:t>さんのことを心配してくれてありがとう。よく教えてくれたね。」といった返答がよいです。</a:t>
            </a:r>
            <a:endParaRPr kumimoji="1" lang="en-US" altLang="ja-JP" dirty="0"/>
          </a:p>
        </p:txBody>
      </p:sp>
    </p:spTree>
    <p:extLst>
      <p:ext uri="{BB962C8B-B14F-4D97-AF65-F5344CB8AC3E}">
        <p14:creationId xmlns:p14="http://schemas.microsoft.com/office/powerpoint/2010/main" val="32167338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生徒に　責任を　負わせない　ということが重要です。</a:t>
            </a:r>
            <a:endParaRPr kumimoji="1" lang="en-US" altLang="ja-JP" dirty="0"/>
          </a:p>
          <a:p>
            <a:r>
              <a:rPr kumimoji="1" lang="ja-JP" altLang="en-US" dirty="0"/>
              <a:t>大切なことを　話してくれた　こと自体を　まずは　しっかり　労いましょう。</a:t>
            </a:r>
            <a:endParaRPr kumimoji="1" lang="en-US" altLang="ja-JP" dirty="0"/>
          </a:p>
          <a:p>
            <a:r>
              <a:rPr kumimoji="1" lang="ja-JP" altLang="en-US" dirty="0"/>
              <a:t>知らせてくれたこと　をもとに、大人が　きちんと　対応する　ことを約束し、</a:t>
            </a:r>
            <a:endParaRPr kumimoji="1" lang="en-US" altLang="ja-JP" dirty="0"/>
          </a:p>
          <a:p>
            <a:r>
              <a:rPr kumimoji="1" lang="ja-JP" altLang="en-US" dirty="0"/>
              <a:t>友人である生徒　に責任を　負わせないように　よく　配慮する　必要があります。</a:t>
            </a:r>
            <a:endParaRPr kumimoji="1" lang="en-US" altLang="ja-JP" dirty="0"/>
          </a:p>
          <a:p>
            <a:endParaRPr kumimoji="1" lang="en-US" altLang="ja-JP" dirty="0"/>
          </a:p>
          <a:p>
            <a:r>
              <a:rPr kumimoji="1" lang="ja-JP" altLang="en-US" dirty="0"/>
              <a:t>それでも　</a:t>
            </a:r>
            <a:r>
              <a:rPr kumimoji="1" lang="en-US" altLang="ja-JP" dirty="0"/>
              <a:t>B</a:t>
            </a:r>
            <a:r>
              <a:rPr kumimoji="1" lang="ja-JP" altLang="en-US" dirty="0"/>
              <a:t>さんが</a:t>
            </a:r>
            <a:endParaRPr kumimoji="1" lang="en-US" altLang="ja-JP" dirty="0"/>
          </a:p>
          <a:p>
            <a:r>
              <a:rPr kumimoji="1" lang="ja-JP" altLang="en-US" dirty="0"/>
              <a:t>なにか力になりたい　という場合は、自傷と向き合うときの　ポイントを　少しお話しても　いいかもしれません。</a:t>
            </a:r>
            <a:endParaRPr kumimoji="1" lang="en-US" altLang="ja-JP" dirty="0"/>
          </a:p>
          <a:p>
            <a:endParaRPr kumimoji="1" lang="en-US" altLang="ja-JP" dirty="0"/>
          </a:p>
        </p:txBody>
      </p:sp>
    </p:spTree>
    <p:extLst>
      <p:ext uri="{BB962C8B-B14F-4D97-AF65-F5344CB8AC3E}">
        <p14:creationId xmlns:p14="http://schemas.microsoft.com/office/powerpoint/2010/main" val="34268066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自傷している人　と向き合うときに　一番大切なことは、自傷行為　そのものではなく、</a:t>
            </a:r>
            <a:endParaRPr kumimoji="1" lang="en-US" altLang="ja-JP" dirty="0"/>
          </a:p>
          <a:p>
            <a:r>
              <a:rPr kumimoji="1" lang="ja-JP" altLang="en-US" dirty="0"/>
              <a:t>自傷をする背景　にある、その人の　「しんどさ」、心の負担　に寄りそうことです。</a:t>
            </a:r>
            <a:endParaRPr kumimoji="1" lang="en-US" altLang="ja-JP" dirty="0"/>
          </a:p>
          <a:p>
            <a:r>
              <a:rPr kumimoji="1" lang="ja-JP" altLang="en-US" dirty="0"/>
              <a:t>「自分を　傷つけるなんて　ダメ！」「二度と　そんなことしない　と約束して！」　といった</a:t>
            </a:r>
            <a:endParaRPr kumimoji="1" lang="en-US" altLang="ja-JP" dirty="0"/>
          </a:p>
          <a:p>
            <a:r>
              <a:rPr kumimoji="1" lang="ja-JP" altLang="en-US" dirty="0"/>
              <a:t>叱責や　説教は、好ましく　ありません。</a:t>
            </a:r>
            <a:endParaRPr kumimoji="1" lang="en-US" altLang="ja-JP" dirty="0"/>
          </a:p>
          <a:p>
            <a:endParaRPr kumimoji="1" lang="en-US" altLang="ja-JP" dirty="0"/>
          </a:p>
          <a:p>
            <a:r>
              <a:rPr kumimoji="1" lang="ja-JP" altLang="en-US" dirty="0"/>
              <a:t>ただ、今のところ　そうは見えなくても、</a:t>
            </a:r>
            <a:r>
              <a:rPr kumimoji="1" lang="en-US" altLang="ja-JP" dirty="0"/>
              <a:t>B</a:t>
            </a:r>
            <a:r>
              <a:rPr kumimoji="1" lang="ja-JP" altLang="en-US" dirty="0"/>
              <a:t>さん自身も　何か　しんどさを　抱えている　かもしれません。</a:t>
            </a:r>
            <a:endParaRPr kumimoji="1" lang="en-US" altLang="ja-JP" dirty="0"/>
          </a:p>
          <a:p>
            <a:r>
              <a:rPr kumimoji="1" lang="ja-JP" altLang="en-US" dirty="0"/>
              <a:t>なので、</a:t>
            </a:r>
            <a:endParaRPr kumimoji="1" lang="en-US" altLang="ja-JP" dirty="0"/>
          </a:p>
          <a:p>
            <a:r>
              <a:rPr kumimoji="1" lang="ja-JP" altLang="en-US" dirty="0"/>
              <a:t>「Ｃさんのこと、ほかの子のこと、あるいは　Ｂさん自身　のことでも、</a:t>
            </a:r>
            <a:endParaRPr kumimoji="1" lang="en-US" altLang="ja-JP" dirty="0"/>
          </a:p>
          <a:p>
            <a:r>
              <a:rPr kumimoji="1" lang="ja-JP" altLang="en-US" dirty="0"/>
              <a:t>また　何か　心配なことがあったら、話しを　しにきてくれて　いいよ、いつでも　話を聞くよ」</a:t>
            </a:r>
            <a:endParaRPr kumimoji="1" lang="en-US" altLang="ja-JP" dirty="0"/>
          </a:p>
          <a:p>
            <a:r>
              <a:rPr kumimoji="1" lang="ja-JP" altLang="en-US" dirty="0"/>
              <a:t>といった　言葉を　添えられると、もっと　よいと思います。</a:t>
            </a:r>
            <a:endParaRPr kumimoji="1" lang="en-US" altLang="ja-JP" dirty="0"/>
          </a:p>
          <a:p>
            <a:endParaRPr kumimoji="1" lang="en-US" altLang="ja-JP" dirty="0"/>
          </a:p>
          <a:p>
            <a:r>
              <a:rPr kumimoji="1" lang="ja-JP" altLang="en-US" dirty="0"/>
              <a:t>また、状況によっては、今回のことを　Ｂさんの保護者に　話すことを　検討しても　よいでしょう。</a:t>
            </a:r>
            <a:endParaRPr kumimoji="1" lang="en-US" altLang="ja-JP" dirty="0"/>
          </a:p>
          <a:p>
            <a:r>
              <a:rPr kumimoji="1" lang="ja-JP" altLang="en-US" dirty="0"/>
              <a:t>Ｂさんと　Ｃさんの　関係性によっては、Ｃさんから　夜中でも　電話や</a:t>
            </a:r>
            <a:r>
              <a:rPr kumimoji="1" lang="en-US" altLang="ja-JP" dirty="0"/>
              <a:t>SNS</a:t>
            </a:r>
            <a:r>
              <a:rPr kumimoji="1" lang="ja-JP" altLang="en-US" dirty="0"/>
              <a:t>で　連絡があるかも　しれません。</a:t>
            </a:r>
            <a:endParaRPr kumimoji="1" lang="en-US" altLang="ja-JP" dirty="0"/>
          </a:p>
          <a:p>
            <a:r>
              <a:rPr kumimoji="1" lang="ja-JP" altLang="en-US" dirty="0"/>
              <a:t>もし　そのことで　Ｂさんが　保護者に　咎められたり、それを　心配している　ようであれば、</a:t>
            </a:r>
            <a:endParaRPr kumimoji="1" lang="en-US" altLang="ja-JP" dirty="0"/>
          </a:p>
          <a:p>
            <a:r>
              <a:rPr kumimoji="1" lang="ja-JP" altLang="en-US" dirty="0"/>
              <a:t>学校から　Ｂさんの　保護者に　説明をして　話し合って　おくことで、Ｂさんが　安心できることも　あります。</a:t>
            </a:r>
            <a:endParaRPr kumimoji="1" lang="en-US" altLang="ja-JP" dirty="0"/>
          </a:p>
          <a:p>
            <a:r>
              <a:rPr kumimoji="1" lang="ja-JP" altLang="en-US" dirty="0"/>
              <a:t>Ｃさんのこと　での相談でしたが、</a:t>
            </a:r>
            <a:r>
              <a:rPr kumimoji="1" lang="en-US" altLang="ja-JP" dirty="0"/>
              <a:t>C</a:t>
            </a:r>
            <a:r>
              <a:rPr kumimoji="1" lang="ja-JP" altLang="en-US" dirty="0"/>
              <a:t>さんを気にかけている</a:t>
            </a:r>
            <a:r>
              <a:rPr kumimoji="1" lang="en-US" altLang="ja-JP" dirty="0"/>
              <a:t>B</a:t>
            </a:r>
            <a:r>
              <a:rPr kumimoji="1" lang="ja-JP" altLang="en-US" dirty="0"/>
              <a:t>さんのケアも　念頭に　おくように　できると　いいですね。</a:t>
            </a:r>
            <a:endParaRPr kumimoji="1" lang="en-US" altLang="ja-JP" dirty="0"/>
          </a:p>
          <a:p>
            <a:endParaRPr kumimoji="1" lang="en-US" altLang="ja-JP" dirty="0"/>
          </a:p>
          <a:p>
            <a:endParaRPr kumimoji="1" lang="en-US" altLang="ja-JP" dirty="0"/>
          </a:p>
          <a:p>
            <a:endParaRPr kumimoji="1" lang="ja-JP" altLang="en-US" dirty="0"/>
          </a:p>
          <a:p>
            <a:endParaRPr kumimoji="1" lang="en-US" altLang="ja-JP" dirty="0"/>
          </a:p>
        </p:txBody>
      </p:sp>
    </p:spTree>
    <p:extLst>
      <p:ext uri="{BB962C8B-B14F-4D97-AF65-F5344CB8AC3E}">
        <p14:creationId xmlns:p14="http://schemas.microsoft.com/office/powerpoint/2010/main" val="20663929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ここまでで</a:t>
            </a:r>
            <a:r>
              <a:rPr kumimoji="1" lang="en-US" altLang="ja-JP" dirty="0"/>
              <a:t>80</a:t>
            </a:r>
            <a:r>
              <a:rPr kumimoji="1" lang="ja-JP" altLang="en-US" dirty="0"/>
              <a:t>分（</a:t>
            </a:r>
            <a:r>
              <a:rPr kumimoji="1" lang="en-US" altLang="ja-JP" dirty="0"/>
              <a:t>~11:45</a:t>
            </a:r>
            <a:r>
              <a:rPr kumimoji="1" lang="ja-JP" altLang="en-US" dirty="0"/>
              <a:t>）</a:t>
            </a:r>
            <a:endParaRPr kumimoji="1" lang="en-US" altLang="ja-JP" dirty="0"/>
          </a:p>
          <a:p>
            <a:pPr defTabSz="629830">
              <a:defRPr/>
            </a:pPr>
            <a:endParaRPr kumimoji="1" lang="en-US" altLang="ja-JP" dirty="0"/>
          </a:p>
          <a:p>
            <a:pPr defTabSz="629830">
              <a:defRPr/>
            </a:pPr>
            <a:r>
              <a:rPr kumimoji="1" lang="ja-JP" altLang="en-US" dirty="0"/>
              <a:t>ここまでは、心の負担が　うかがわれるような　エピソードがある　ケースを紹介してきました。</a:t>
            </a:r>
            <a:endParaRPr kumimoji="1" lang="en-US" altLang="ja-JP" dirty="0"/>
          </a:p>
          <a:p>
            <a:pPr defTabSz="629830">
              <a:defRPr/>
            </a:pPr>
            <a:r>
              <a:rPr kumimoji="1" lang="ja-JP" altLang="en-US" dirty="0"/>
              <a:t>３つめのケースは、ともすると　気づきにくい、ある意味　難易度の高いケース　を紹介させていただきます。</a:t>
            </a:r>
          </a:p>
        </p:txBody>
      </p:sp>
    </p:spTree>
    <p:extLst>
      <p:ext uri="{BB962C8B-B14F-4D97-AF65-F5344CB8AC3E}">
        <p14:creationId xmlns:p14="http://schemas.microsoft.com/office/powerpoint/2010/main" val="3862451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＜編集箇所＞</a:t>
            </a:r>
            <a:endParaRPr kumimoji="1" lang="en-US" altLang="ja-JP" dirty="0"/>
          </a:p>
          <a:p>
            <a:r>
              <a:rPr kumimoji="1" lang="ja-JP" altLang="en-US" dirty="0"/>
              <a:t>年齢：高校２年生→小学６年生</a:t>
            </a:r>
            <a:endParaRPr kumimoji="1" lang="en-US" altLang="ja-JP" dirty="0"/>
          </a:p>
          <a:p>
            <a:endParaRPr kumimoji="1" lang="en-US" altLang="ja-JP" dirty="0"/>
          </a:p>
          <a:p>
            <a:endParaRPr kumimoji="1" lang="en-US" altLang="ja-JP" dirty="0"/>
          </a:p>
          <a:p>
            <a:r>
              <a:rPr kumimoji="1" lang="ja-JP" altLang="en-US" dirty="0"/>
              <a:t>高校２年生の</a:t>
            </a:r>
            <a:r>
              <a:rPr kumimoji="1" lang="en-US" altLang="ja-JP" dirty="0"/>
              <a:t>D</a:t>
            </a:r>
            <a:r>
              <a:rPr kumimoji="1" lang="ja-JP" altLang="en-US" dirty="0"/>
              <a:t>さん。</a:t>
            </a:r>
            <a:endParaRPr kumimoji="1" lang="en-US" altLang="ja-JP" dirty="0"/>
          </a:p>
          <a:p>
            <a:r>
              <a:rPr kumimoji="1" lang="ja-JP" altLang="en-US" dirty="0"/>
              <a:t>学校で　定期的に行っている、心の負担などに関するアンケート　の回答で、全く問題がありませんでした。</a:t>
            </a:r>
            <a:endParaRPr kumimoji="1" lang="en-US" altLang="ja-JP" dirty="0"/>
          </a:p>
          <a:p>
            <a:endParaRPr kumimoji="1" lang="ja-JP" altLang="en-US" dirty="0"/>
          </a:p>
        </p:txBody>
      </p:sp>
    </p:spTree>
    <p:extLst>
      <p:ext uri="{BB962C8B-B14F-4D97-AF65-F5344CB8AC3E}">
        <p14:creationId xmlns:p14="http://schemas.microsoft.com/office/powerpoint/2010/main" val="41691451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アンケートは　こんな感じです。</a:t>
            </a:r>
            <a:endParaRPr kumimoji="1" lang="en-US" altLang="ja-JP" dirty="0"/>
          </a:p>
          <a:p>
            <a:r>
              <a:rPr kumimoji="1" lang="ja-JP" altLang="en-US" dirty="0"/>
              <a:t>学校生活で、悩んでいること、困っていることは　特になし。</a:t>
            </a:r>
            <a:endParaRPr kumimoji="1" lang="en-US" altLang="ja-JP" dirty="0"/>
          </a:p>
          <a:p>
            <a:r>
              <a:rPr kumimoji="1" lang="ja-JP" altLang="en-US" dirty="0"/>
              <a:t>最近の　心とからだの様子について　の質問では、色々な項目について　３段階で尋ねていますが、すべて　「全くない」　と回答しています。</a:t>
            </a:r>
          </a:p>
        </p:txBody>
      </p:sp>
    </p:spTree>
    <p:extLst>
      <p:ext uri="{BB962C8B-B14F-4D97-AF65-F5344CB8AC3E}">
        <p14:creationId xmlns:p14="http://schemas.microsoft.com/office/powerpoint/2010/main" val="4611616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このケースで　お話したいことは、</a:t>
            </a:r>
            <a:r>
              <a:rPr kumimoji="1" lang="en-US" altLang="ja-JP" dirty="0"/>
              <a:t>SOS</a:t>
            </a:r>
            <a:r>
              <a:rPr kumimoji="1" lang="ja-JP" altLang="en-US" dirty="0"/>
              <a:t>を出さない　生徒がいる、ということです。</a:t>
            </a:r>
            <a:endParaRPr kumimoji="1" lang="en-US" altLang="ja-JP" dirty="0"/>
          </a:p>
          <a:p>
            <a:r>
              <a:rPr kumimoji="1" lang="ja-JP" altLang="en-US" dirty="0"/>
              <a:t>いや、</a:t>
            </a:r>
          </a:p>
        </p:txBody>
      </p:sp>
    </p:spTree>
    <p:extLst>
      <p:ext uri="{BB962C8B-B14F-4D97-AF65-F5344CB8AC3E}">
        <p14:creationId xmlns:p14="http://schemas.microsoft.com/office/powerpoint/2010/main" val="32711280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実は、一般に、リスクが高い子ども、本来であれば　</a:t>
            </a:r>
            <a:r>
              <a:rPr kumimoji="1" lang="en-US" altLang="ja-JP" dirty="0"/>
              <a:t>SOS</a:t>
            </a:r>
            <a:r>
              <a:rPr kumimoji="1" lang="ja-JP" altLang="en-US" dirty="0"/>
              <a:t>を出してほしい　子どもほど、</a:t>
            </a:r>
            <a:r>
              <a:rPr kumimoji="1" lang="en-US" altLang="ja-JP" dirty="0"/>
              <a:t>SOS</a:t>
            </a:r>
            <a:r>
              <a:rPr kumimoji="1" lang="ja-JP" altLang="en-US" dirty="0"/>
              <a:t>を出せない　ということが、調査研究から　分かっています。</a:t>
            </a:r>
            <a:endParaRPr kumimoji="1" lang="en-US" altLang="ja-JP" dirty="0"/>
          </a:p>
          <a:p>
            <a:r>
              <a:rPr kumimoji="1" lang="ja-JP" altLang="en-US" dirty="0"/>
              <a:t>裏を返すと、安心して　人に頼れない　こと自体が、とても　深刻な</a:t>
            </a:r>
            <a:r>
              <a:rPr kumimoji="1" lang="en-US" altLang="ja-JP" dirty="0"/>
              <a:t>SOS</a:t>
            </a:r>
            <a:r>
              <a:rPr kumimoji="1" lang="ja-JP" altLang="en-US" dirty="0"/>
              <a:t>のサイン　ですので、私たち大人が　それに気付くことが　とても大切です。</a:t>
            </a:r>
          </a:p>
        </p:txBody>
      </p:sp>
    </p:spTree>
    <p:extLst>
      <p:ext uri="{BB962C8B-B14F-4D97-AF65-F5344CB8AC3E}">
        <p14:creationId xmlns:p14="http://schemas.microsoft.com/office/powerpoint/2010/main" val="2461428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C479B-1CB0-1D80-B258-FD87F60417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6B8241-C9ED-2546-50D6-565B1ACB5A4F}"/>
              </a:ext>
            </a:extLst>
          </p:cNvPr>
          <p:cNvSpPr>
            <a:spLocks noGrp="1" noRot="1" noChangeAspect="1"/>
          </p:cNvSpPr>
          <p:nvPr>
            <p:ph type="sldImg"/>
          </p:nvPr>
        </p:nvSpPr>
        <p:spPr>
          <a:xfrm>
            <a:off x="1406525" y="639763"/>
            <a:ext cx="4289425" cy="3216275"/>
          </a:xfrm>
        </p:spPr>
      </p:sp>
      <p:sp>
        <p:nvSpPr>
          <p:cNvPr id="3" name="ノート プレースホルダー 2">
            <a:extLst>
              <a:ext uri="{FF2B5EF4-FFF2-40B4-BE49-F238E27FC236}">
                <a16:creationId xmlns:a16="http://schemas.microsoft.com/office/drawing/2014/main" id="{CEF6B19E-568B-7F4F-A51E-6E131314D764}"/>
              </a:ext>
            </a:extLst>
          </p:cNvPr>
          <p:cNvSpPr>
            <a:spLocks noGrp="1"/>
          </p:cNvSpPr>
          <p:nvPr>
            <p:ph type="body" idx="1"/>
          </p:nvPr>
        </p:nvSpPr>
        <p:spPr/>
        <p:txBody>
          <a:bodyPr/>
          <a:lstStyle/>
          <a:p>
            <a:r>
              <a:rPr kumimoji="1" lang="ja-JP" altLang="en-US" dirty="0"/>
              <a:t>「厚生労働省　自殺の統計」より作成</a:t>
            </a:r>
            <a:endParaRPr kumimoji="1" lang="en-US" altLang="ja-JP" dirty="0"/>
          </a:p>
          <a:p>
            <a:endParaRPr kumimoji="1" lang="en-US" altLang="ja-JP" dirty="0"/>
          </a:p>
          <a:p>
            <a:r>
              <a:rPr kumimoji="1" lang="ja-JP" altLang="en-US" dirty="0"/>
              <a:t>このグラフは、各年に　自殺で　亡くなった　児童生徒、小学生から高校生までの　人数を　表したものです。</a:t>
            </a:r>
            <a:endParaRPr kumimoji="1" lang="en-US" altLang="ja-JP" dirty="0"/>
          </a:p>
          <a:p>
            <a:r>
              <a:rPr kumimoji="1" lang="ja-JP" altLang="en-US" dirty="0"/>
              <a:t>新型コロナウイルス流行が起きた　</a:t>
            </a:r>
            <a:r>
              <a:rPr kumimoji="1" lang="en-US" altLang="ja-JP" dirty="0"/>
              <a:t>2020</a:t>
            </a:r>
            <a:r>
              <a:rPr kumimoji="1" lang="ja-JP" altLang="en-US" dirty="0"/>
              <a:t>年よりも前から、増加傾向にあり、</a:t>
            </a:r>
            <a:endParaRPr kumimoji="1" lang="en-US" altLang="ja-JP" dirty="0"/>
          </a:p>
          <a:p>
            <a:r>
              <a:rPr kumimoji="1" lang="en-US" altLang="ja-JP" dirty="0"/>
              <a:t>2020</a:t>
            </a:r>
            <a:r>
              <a:rPr kumimoji="1" lang="ja-JP" altLang="en-US" dirty="0"/>
              <a:t>年に大きく増加、</a:t>
            </a:r>
            <a:r>
              <a:rPr kumimoji="1" lang="en-US" altLang="ja-JP" dirty="0"/>
              <a:t>2021</a:t>
            </a:r>
            <a:r>
              <a:rPr kumimoji="1" lang="ja-JP" altLang="en-US" dirty="0"/>
              <a:t>年も高どまりし、</a:t>
            </a:r>
            <a:r>
              <a:rPr kumimoji="1" lang="en-US" altLang="ja-JP" dirty="0"/>
              <a:t>2022</a:t>
            </a:r>
            <a:r>
              <a:rPr kumimoji="1" lang="ja-JP" altLang="en-US" dirty="0"/>
              <a:t>年には、過去最高の　</a:t>
            </a:r>
            <a:r>
              <a:rPr kumimoji="1" lang="en-US" altLang="ja-JP" dirty="0"/>
              <a:t>514</a:t>
            </a:r>
            <a:r>
              <a:rPr kumimoji="1" lang="ja-JP" altLang="en-US" dirty="0"/>
              <a:t>名の　</a:t>
            </a:r>
            <a:r>
              <a:rPr kumimoji="1" lang="en-US" altLang="ja-JP" dirty="0"/>
              <a:t>2023</a:t>
            </a:r>
            <a:r>
              <a:rPr kumimoji="1" lang="ja-JP" altLang="en-US" dirty="0"/>
              <a:t>年には、</a:t>
            </a:r>
            <a:r>
              <a:rPr kumimoji="1" lang="en-US" altLang="ja-JP" dirty="0"/>
              <a:t>513</a:t>
            </a:r>
            <a:r>
              <a:rPr kumimoji="1" lang="ja-JP" altLang="en-US" dirty="0"/>
              <a:t>名の　児童生徒が　自殺で亡くなりました。</a:t>
            </a:r>
            <a:endParaRPr kumimoji="1" lang="en-US" altLang="ja-JP" dirty="0"/>
          </a:p>
          <a:p>
            <a:endParaRPr kumimoji="1" lang="en-US" altLang="ja-JP" dirty="0"/>
          </a:p>
          <a:p>
            <a:r>
              <a:rPr kumimoji="1" lang="ja-JP" altLang="en-US" dirty="0"/>
              <a:t>日本の子供たちは、身体的な健康については　世界でも　トップクラスですが、</a:t>
            </a:r>
            <a:endParaRPr kumimoji="1" lang="en-US" altLang="ja-JP" dirty="0"/>
          </a:p>
          <a:p>
            <a:r>
              <a:rPr kumimoji="1" lang="ja-JP" altLang="en-US" dirty="0"/>
              <a:t>精神的な健康　については　むしろ悪いことが　知られています。</a:t>
            </a:r>
            <a:endParaRPr kumimoji="1" lang="en-US" altLang="ja-JP" dirty="0"/>
          </a:p>
          <a:p>
            <a:r>
              <a:rPr kumimoji="1" lang="en-US" altLang="ja-JP" dirty="0"/>
              <a:t>10</a:t>
            </a:r>
            <a:r>
              <a:rPr kumimoji="1" lang="ja-JP" altLang="en-US" dirty="0"/>
              <a:t>代の子どもの　死因の第一位が　「自殺」という、悲しい状況に　なっています。</a:t>
            </a:r>
          </a:p>
          <a:p>
            <a:endParaRPr kumimoji="1" lang="en-US" altLang="ja-JP" dirty="0"/>
          </a:p>
          <a:p>
            <a:endParaRPr kumimoji="1" lang="en-US" altLang="ja-JP" dirty="0"/>
          </a:p>
          <a:p>
            <a:r>
              <a:rPr kumimoji="1" lang="ja-JP" altLang="en-US" dirty="0"/>
              <a:t>小中高校生での自殺者数をみてみると、</a:t>
            </a:r>
            <a:endParaRPr kumimoji="1" lang="en-US" altLang="ja-JP" dirty="0"/>
          </a:p>
          <a:p>
            <a:r>
              <a:rPr kumimoji="1" lang="ja-JP" altLang="en-US" dirty="0"/>
              <a:t>小学生でも、昨年は</a:t>
            </a:r>
            <a:r>
              <a:rPr kumimoji="1" lang="en-US" altLang="ja-JP" dirty="0"/>
              <a:t>13</a:t>
            </a:r>
            <a:r>
              <a:rPr kumimoji="1" lang="ja-JP" altLang="en-US" dirty="0"/>
              <a:t>人、一昨年は</a:t>
            </a:r>
            <a:r>
              <a:rPr kumimoji="1" lang="en-US" altLang="ja-JP" dirty="0"/>
              <a:t>17</a:t>
            </a:r>
            <a:r>
              <a:rPr kumimoji="1" lang="ja-JP" altLang="en-US" dirty="0"/>
              <a:t>人の自殺者がでており、</a:t>
            </a:r>
            <a:endParaRPr kumimoji="1" lang="en-US" altLang="ja-JP" dirty="0"/>
          </a:p>
          <a:p>
            <a:r>
              <a:rPr kumimoji="1" lang="ja-JP" altLang="en-US" dirty="0"/>
              <a:t>毎年</a:t>
            </a:r>
            <a:r>
              <a:rPr kumimoji="1" lang="en-US" altLang="ja-JP" dirty="0"/>
              <a:t>15</a:t>
            </a:r>
            <a:r>
              <a:rPr kumimoji="1" lang="ja-JP" altLang="en-US" dirty="0"/>
              <a:t>人前後の自殺者数がでていることがわかります。</a:t>
            </a:r>
          </a:p>
          <a:p>
            <a:endParaRPr kumimoji="1" lang="en-US" altLang="ja-JP" dirty="0"/>
          </a:p>
          <a:p>
            <a:r>
              <a:rPr kumimoji="1" lang="en-US" altLang="ja-JP" dirty="0"/>
              <a:t>2013</a:t>
            </a:r>
            <a:r>
              <a:rPr kumimoji="1" lang="ja-JP" altLang="en-US" dirty="0"/>
              <a:t>年のときは</a:t>
            </a:r>
            <a:endParaRPr kumimoji="1" lang="en-US" altLang="ja-JP" dirty="0"/>
          </a:p>
          <a:p>
            <a:r>
              <a:rPr kumimoji="1" lang="ja-JP" altLang="en-US" dirty="0"/>
              <a:t>高校生２１４名、中学生</a:t>
            </a:r>
            <a:r>
              <a:rPr kumimoji="1" lang="en-US" altLang="ja-JP" dirty="0"/>
              <a:t>98</a:t>
            </a:r>
            <a:r>
              <a:rPr kumimoji="1" lang="ja-JP" altLang="en-US" dirty="0"/>
              <a:t>名、小学生８名</a:t>
            </a:r>
            <a:endParaRPr kumimoji="1" lang="en-US" altLang="ja-JP" dirty="0"/>
          </a:p>
          <a:p>
            <a:r>
              <a:rPr kumimoji="1" lang="ja-JP" altLang="en-US" dirty="0"/>
              <a:t>昨年は</a:t>
            </a:r>
            <a:endParaRPr kumimoji="1" lang="en-US" altLang="ja-JP" dirty="0"/>
          </a:p>
          <a:p>
            <a:r>
              <a:rPr kumimoji="1" lang="ja-JP" altLang="en-US" dirty="0"/>
              <a:t>高校生</a:t>
            </a:r>
            <a:r>
              <a:rPr kumimoji="1" lang="en-US" altLang="ja-JP" dirty="0"/>
              <a:t>34</a:t>
            </a:r>
            <a:r>
              <a:rPr kumimoji="1" lang="ja-JP" altLang="en-US" dirty="0"/>
              <a:t>７名、中学生</a:t>
            </a:r>
            <a:r>
              <a:rPr kumimoji="1" lang="en-US" altLang="ja-JP" dirty="0"/>
              <a:t>153</a:t>
            </a:r>
            <a:r>
              <a:rPr kumimoji="1" lang="ja-JP" altLang="en-US" dirty="0"/>
              <a:t>名、小学生１３名</a:t>
            </a:r>
            <a:endParaRPr kumimoji="1" lang="en-US" altLang="ja-JP" dirty="0"/>
          </a:p>
        </p:txBody>
      </p:sp>
    </p:spTree>
    <p:extLst>
      <p:ext uri="{BB962C8B-B14F-4D97-AF65-F5344CB8AC3E}">
        <p14:creationId xmlns:p14="http://schemas.microsoft.com/office/powerpoint/2010/main" val="4384705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学校でのアンケート　であれば、こんな場合に　要注意です。</a:t>
            </a:r>
            <a:endParaRPr kumimoji="1" lang="en-US" altLang="ja-JP" dirty="0"/>
          </a:p>
          <a:p>
            <a:r>
              <a:rPr kumimoji="1" lang="ja-JP" altLang="en-US" dirty="0"/>
              <a:t>・アンケートを配ったときに、あまりに　短い時間で　回答を終えてしまっている、</a:t>
            </a:r>
            <a:endParaRPr kumimoji="1" lang="en-US" altLang="ja-JP" dirty="0"/>
          </a:p>
          <a:p>
            <a:r>
              <a:rPr kumimoji="1" lang="ja-JP" altLang="en-US" dirty="0"/>
              <a:t>・あるいは　反対に、回答に　長い時間をかけている割に、</a:t>
            </a:r>
            <a:endParaRPr kumimoji="1" lang="en-US" altLang="ja-JP" dirty="0"/>
          </a:p>
          <a:p>
            <a:r>
              <a:rPr kumimoji="1" lang="ja-JP" altLang="en-US" dirty="0"/>
              <a:t>回答は　全部　「問題がない」　という　ものになっているような　場合です。</a:t>
            </a:r>
            <a:endParaRPr kumimoji="1" lang="en-US" altLang="ja-JP" dirty="0"/>
          </a:p>
          <a:p>
            <a:r>
              <a:rPr kumimoji="1" lang="ja-JP" altLang="en-US" dirty="0"/>
              <a:t>アンケートに　回答する　マルの大きさや　筆圧　などに　不自然さがある　こともあります。</a:t>
            </a:r>
            <a:endParaRPr kumimoji="1" lang="en-US" altLang="ja-JP" dirty="0"/>
          </a:p>
          <a:p>
            <a:endParaRPr kumimoji="1" lang="en-US" altLang="ja-JP" dirty="0"/>
          </a:p>
          <a:p>
            <a:r>
              <a:rPr kumimoji="1" lang="ja-JP" altLang="en-US" dirty="0"/>
              <a:t>こんなときには、回答内容が　本当の　その生徒の内面を　反映していない　可能性があります。</a:t>
            </a:r>
          </a:p>
        </p:txBody>
      </p:sp>
    </p:spTree>
    <p:extLst>
      <p:ext uri="{BB962C8B-B14F-4D97-AF65-F5344CB8AC3E}">
        <p14:creationId xmlns:p14="http://schemas.microsoft.com/office/powerpoint/2010/main" val="31449487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　今日の前半でも　ご紹介したスライドで、生徒を理解し、支援するために　気を付けたい、さまざまな　周辺情報　を示しています。</a:t>
            </a:r>
            <a:endParaRPr kumimoji="1" lang="en-US" altLang="ja-JP" dirty="0"/>
          </a:p>
          <a:p>
            <a:r>
              <a:rPr kumimoji="1" lang="ja-JP" altLang="en-US" dirty="0"/>
              <a:t>アンケートで　問題がなさすぎる、といった場合も、こういった部分に　着目してみると、サインに　気づけることが　あります。</a:t>
            </a:r>
          </a:p>
        </p:txBody>
      </p:sp>
    </p:spTree>
    <p:extLst>
      <p:ext uri="{BB962C8B-B14F-4D97-AF65-F5344CB8AC3E}">
        <p14:creationId xmlns:p14="http://schemas.microsoft.com/office/powerpoint/2010/main" val="37424148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自殺のサイン　というのも　ご紹介しました。</a:t>
            </a:r>
            <a:endParaRPr kumimoji="1" lang="en-US" altLang="ja-JP" dirty="0"/>
          </a:p>
          <a:p>
            <a:r>
              <a:rPr kumimoji="1" lang="ja-JP" altLang="en-US" dirty="0"/>
              <a:t>今回のケースでも、これを参考に、情報を集めてみましょう。</a:t>
            </a:r>
          </a:p>
        </p:txBody>
      </p:sp>
    </p:spTree>
    <p:extLst>
      <p:ext uri="{BB962C8B-B14F-4D97-AF65-F5344CB8AC3E}">
        <p14:creationId xmlns:p14="http://schemas.microsoft.com/office/powerpoint/2010/main" val="12766663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＜編集箇所＞</a:t>
            </a:r>
            <a:endParaRPr kumimoji="1" lang="en-US" altLang="ja-JP" dirty="0"/>
          </a:p>
          <a:p>
            <a:r>
              <a:rPr kumimoji="1" lang="ja-JP" altLang="en-US" dirty="0"/>
              <a:t>年齢：高２→小６</a:t>
            </a:r>
            <a:endParaRPr kumimoji="1" lang="en-US" altLang="ja-JP" dirty="0"/>
          </a:p>
          <a:p>
            <a:endParaRPr kumimoji="1" lang="en-US" altLang="ja-JP" dirty="0"/>
          </a:p>
          <a:p>
            <a:r>
              <a:rPr kumimoji="1" lang="ja-JP" altLang="en-US" dirty="0"/>
              <a:t>アンケートで　問題が　なさすぎる回答　をしていた</a:t>
            </a:r>
            <a:r>
              <a:rPr kumimoji="1" lang="en-US" altLang="ja-JP" dirty="0"/>
              <a:t>D</a:t>
            </a:r>
            <a:r>
              <a:rPr kumimoji="1" lang="ja-JP" altLang="en-US" dirty="0"/>
              <a:t>さん。</a:t>
            </a:r>
            <a:endParaRPr kumimoji="1" lang="en-US" altLang="ja-JP" dirty="0"/>
          </a:p>
          <a:p>
            <a:r>
              <a:rPr kumimoji="1" lang="ja-JP" altLang="en-US" dirty="0"/>
              <a:t>・出席状況は　良好ですが、成績が　やや　下がってきて　います。</a:t>
            </a:r>
            <a:endParaRPr kumimoji="1" lang="en-US" altLang="ja-JP" dirty="0"/>
          </a:p>
          <a:p>
            <a:r>
              <a:rPr kumimoji="1" lang="ja-JP" altLang="en-US" dirty="0"/>
              <a:t>・最近、一緒にいる女子たちの　グループが　変わったようです。</a:t>
            </a:r>
            <a:endParaRPr kumimoji="1" lang="en-US" altLang="ja-JP" dirty="0"/>
          </a:p>
          <a:p>
            <a:r>
              <a:rPr kumimoji="1" lang="ja-JP" altLang="en-US" dirty="0"/>
              <a:t>・グループで　友人と一緒にいるときは、よく笑い、楽しそうに　しています。</a:t>
            </a:r>
            <a:endParaRPr kumimoji="1" lang="en-US" altLang="ja-JP" dirty="0"/>
          </a:p>
          <a:p>
            <a:r>
              <a:rPr kumimoji="1" lang="ja-JP" altLang="en-US" dirty="0"/>
              <a:t>・ただ、授業中には　ボーっ　としていることが　増えたのが　気になります。</a:t>
            </a:r>
          </a:p>
          <a:p>
            <a:r>
              <a:rPr kumimoji="1" lang="ja-JP" altLang="en-US" dirty="0"/>
              <a:t>・身だしなみは　整っています。</a:t>
            </a:r>
          </a:p>
        </p:txBody>
      </p:sp>
    </p:spTree>
    <p:extLst>
      <p:ext uri="{BB962C8B-B14F-4D97-AF65-F5344CB8AC3E}">
        <p14:creationId xmlns:p14="http://schemas.microsoft.com/office/powerpoint/2010/main" val="5848575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＜編集箇所＞</a:t>
            </a:r>
            <a:endParaRPr kumimoji="1" lang="en-US" altLang="ja-JP" dirty="0"/>
          </a:p>
          <a:p>
            <a:r>
              <a:rPr kumimoji="1" lang="ja-JP" altLang="en-US" dirty="0"/>
              <a:t>年齢：高２→小６</a:t>
            </a:r>
            <a:endParaRPr kumimoji="1" lang="en-US" altLang="ja-JP" dirty="0"/>
          </a:p>
          <a:p>
            <a:r>
              <a:rPr kumimoji="1" lang="ja-JP" altLang="en-US" dirty="0"/>
              <a:t>成績優秀・最近やや低下→提出物も几帳面に取り組む→最近ややぬけがある</a:t>
            </a:r>
            <a:endParaRPr kumimoji="1" lang="en-US" altLang="ja-JP" dirty="0"/>
          </a:p>
          <a:p>
            <a:endParaRPr kumimoji="1" lang="en-US" altLang="ja-JP" dirty="0"/>
          </a:p>
          <a:p>
            <a:endParaRPr kumimoji="1" lang="en-US" altLang="ja-JP" dirty="0"/>
          </a:p>
          <a:p>
            <a:endParaRPr kumimoji="1" lang="en-US" altLang="ja-JP" dirty="0"/>
          </a:p>
          <a:p>
            <a:r>
              <a:rPr kumimoji="1" lang="ja-JP" altLang="en-US" dirty="0"/>
              <a:t>アンケートでは　悩みも　問題も　何もない　と回答していた　</a:t>
            </a:r>
            <a:r>
              <a:rPr kumimoji="1" lang="en-US" altLang="ja-JP" dirty="0"/>
              <a:t>D</a:t>
            </a:r>
            <a:r>
              <a:rPr kumimoji="1" lang="ja-JP" altLang="en-US" dirty="0"/>
              <a:t>さんですが、</a:t>
            </a:r>
            <a:endParaRPr kumimoji="1" lang="en-US" altLang="ja-JP" dirty="0"/>
          </a:p>
          <a:p>
            <a:r>
              <a:rPr kumimoji="1" lang="ja-JP" altLang="en-US" dirty="0"/>
              <a:t>こうしてみると、いくつか　気になる様子の変化が　ありそうです。</a:t>
            </a:r>
          </a:p>
        </p:txBody>
      </p:sp>
    </p:spTree>
    <p:extLst>
      <p:ext uri="{BB962C8B-B14F-4D97-AF65-F5344CB8AC3E}">
        <p14:creationId xmlns:p14="http://schemas.microsoft.com/office/powerpoint/2010/main" val="15564847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アンケートの内容が　むしろ　何かのサインなのかもしれない　と感じとった　あなたは、放課後に　</a:t>
            </a:r>
            <a:r>
              <a:rPr kumimoji="1" lang="en-US" altLang="ja-JP" dirty="0"/>
              <a:t>D</a:t>
            </a:r>
            <a:r>
              <a:rPr kumimoji="1" lang="ja-JP" altLang="en-US" dirty="0"/>
              <a:t>さんと　話をする機会を　作ることに　成功しました。</a:t>
            </a:r>
            <a:endParaRPr kumimoji="1" lang="en-US" altLang="ja-JP" dirty="0"/>
          </a:p>
        </p:txBody>
      </p:sp>
    </p:spTree>
    <p:extLst>
      <p:ext uri="{BB962C8B-B14F-4D97-AF65-F5344CB8AC3E}">
        <p14:creationId xmlns:p14="http://schemas.microsoft.com/office/powerpoint/2010/main" val="1460792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今までのケースを参考に、</a:t>
            </a:r>
            <a:endParaRPr kumimoji="1" lang="en-US" altLang="ja-JP" dirty="0"/>
          </a:p>
          <a:p>
            <a:r>
              <a:rPr kumimoji="1" lang="ja-JP" altLang="en-US" dirty="0"/>
              <a:t>・少し　雑談をして　緊張をほぐし、</a:t>
            </a:r>
            <a:endParaRPr kumimoji="1" lang="en-US" altLang="ja-JP" dirty="0"/>
          </a:p>
          <a:p>
            <a:r>
              <a:rPr kumimoji="1" lang="ja-JP" altLang="en-US" dirty="0"/>
              <a:t>・気になる　言動について、客観的・具体的に　話をし、</a:t>
            </a:r>
            <a:endParaRPr kumimoji="1" lang="en-US" altLang="ja-JP" dirty="0"/>
          </a:p>
          <a:p>
            <a:r>
              <a:rPr kumimoji="1" lang="ja-JP" altLang="en-US" dirty="0"/>
              <a:t>・私が　心配している、という 　</a:t>
            </a:r>
            <a:r>
              <a:rPr kumimoji="1" lang="en-US" altLang="ja-JP" dirty="0"/>
              <a:t>I message </a:t>
            </a:r>
            <a:r>
              <a:rPr kumimoji="1" lang="ja-JP" altLang="en-US" dirty="0"/>
              <a:t>　を伝えていきましょう。</a:t>
            </a:r>
            <a:endParaRPr kumimoji="1" lang="en-US" altLang="ja-JP" dirty="0"/>
          </a:p>
          <a:p>
            <a:endParaRPr kumimoji="1" lang="en-US" altLang="ja-JP" dirty="0"/>
          </a:p>
        </p:txBody>
      </p:sp>
    </p:spTree>
    <p:extLst>
      <p:ext uri="{BB962C8B-B14F-4D97-AF65-F5344CB8AC3E}">
        <p14:creationId xmlns:p14="http://schemas.microsoft.com/office/powerpoint/2010/main" val="37758143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「最近　授業に　集中しづらいように　見えるから、どうしたのかな　と思って　心配しているよ」　といった感じで　声をかけました。</a:t>
            </a:r>
            <a:endParaRPr kumimoji="1" lang="en-US" altLang="ja-JP" dirty="0"/>
          </a:p>
          <a:p>
            <a:r>
              <a:rPr kumimoji="1" lang="en-US" altLang="ja-JP" dirty="0"/>
              <a:t>D</a:t>
            </a:r>
            <a:r>
              <a:rPr kumimoji="1" lang="ja-JP" altLang="en-US" dirty="0"/>
              <a:t>さんは、少し　びっくりした様子　でしたが、「大丈夫です」　と言っています。</a:t>
            </a:r>
            <a:endParaRPr kumimoji="1" lang="en-US" altLang="ja-JP" dirty="0"/>
          </a:p>
        </p:txBody>
      </p:sp>
    </p:spTree>
    <p:extLst>
      <p:ext uri="{BB962C8B-B14F-4D97-AF65-F5344CB8AC3E}">
        <p14:creationId xmlns:p14="http://schemas.microsoft.com/office/powerpoint/2010/main" val="19327725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生徒と　話をしていて、会話が　途切れてしまうこと　はあると思います。</a:t>
            </a:r>
            <a:endParaRPr kumimoji="1" lang="en-US" altLang="ja-JP" dirty="0"/>
          </a:p>
          <a:p>
            <a:r>
              <a:rPr kumimoji="1" lang="ja-JP" altLang="en-US" dirty="0"/>
              <a:t>本当に　大丈夫そうだな　と感じるときも、本当は　大丈夫では　なさそうだなと感じるときも、ぜひ　伝えていただきたいことが　いくつかあります。</a:t>
            </a:r>
            <a:endParaRPr kumimoji="1" lang="en-US" altLang="ja-JP" dirty="0"/>
          </a:p>
          <a:p>
            <a:endParaRPr kumimoji="1" lang="en-US" altLang="ja-JP" dirty="0"/>
          </a:p>
          <a:p>
            <a:r>
              <a:rPr kumimoji="1" lang="ja-JP" altLang="en-US" dirty="0"/>
              <a:t>まず、「私は　あなたのことを　気にかけているよ」　ということを、言葉でも、言葉以外の態度　などでも、しっかり伝えましょう。</a:t>
            </a:r>
            <a:endParaRPr kumimoji="1" lang="en-US" altLang="ja-JP" dirty="0"/>
          </a:p>
          <a:p>
            <a:r>
              <a:rPr kumimoji="1" lang="ja-JP" altLang="en-US" dirty="0"/>
              <a:t>そして、心配をかけてもいいんだよ、いつでも　話を聞けるよ、ということを　伝えましょう。</a:t>
            </a:r>
            <a:endParaRPr kumimoji="1" lang="en-US" altLang="ja-JP" dirty="0"/>
          </a:p>
          <a:p>
            <a:r>
              <a:rPr kumimoji="1" lang="ja-JP" altLang="en-US" dirty="0"/>
              <a:t>また、眠れない、家や学校で　嫌なことをされている、やる気が出ない、自分や周りを傷つけたい　と思う、など、こんなことがあったら　教えてほしい　というポイントを具体的に伝えましょう。</a:t>
            </a:r>
            <a:endParaRPr kumimoji="1" lang="en-US" altLang="ja-JP" dirty="0"/>
          </a:p>
          <a:p>
            <a:r>
              <a:rPr kumimoji="1" lang="ja-JP" altLang="en-US" dirty="0"/>
              <a:t>オープンに「困ったら　なんでも　相談してね」　というのも　良いのですが、それだけでは　なかなか　相談しづらい　子も多いので、こちらに示した　ポイントを　ぜひ　覚えておいて　いただけると　幸いです。</a:t>
            </a:r>
            <a:endParaRPr kumimoji="1" lang="en-US" altLang="ja-JP" dirty="0"/>
          </a:p>
        </p:txBody>
      </p:sp>
    </p:spTree>
    <p:extLst>
      <p:ext uri="{BB962C8B-B14F-4D97-AF65-F5344CB8AC3E}">
        <p14:creationId xmlns:p14="http://schemas.microsoft.com/office/powerpoint/2010/main" val="31337752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それから、身近な人には相談しにくい　こともありますので、そんなときに　頼れるところ　を伝えておく、できれば　一緒に　考えてみることも　有用です。</a:t>
            </a:r>
            <a:endParaRPr kumimoji="1" lang="en-US" altLang="ja-JP" dirty="0"/>
          </a:p>
          <a:p>
            <a:r>
              <a:rPr kumimoji="1" lang="ja-JP" altLang="en-US" dirty="0"/>
              <a:t>しんどくなる前に　連絡してもいい、ということを　伝えるのも　良いでしょう。</a:t>
            </a:r>
          </a:p>
        </p:txBody>
      </p:sp>
    </p:spTree>
    <p:extLst>
      <p:ext uri="{BB962C8B-B14F-4D97-AF65-F5344CB8AC3E}">
        <p14:creationId xmlns:p14="http://schemas.microsoft.com/office/powerpoint/2010/main" val="2788800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そして、１人の自殺者の　背後には、もっと多くの　自殺未遂者や、誰にも相談できずに苦しんでいる人が　いることが知られています。</a:t>
            </a:r>
            <a:endParaRPr kumimoji="1" lang="en-US" altLang="ja-JP" dirty="0"/>
          </a:p>
          <a:p>
            <a:endParaRPr kumimoji="1" lang="en-US" altLang="ja-JP" dirty="0"/>
          </a:p>
        </p:txBody>
      </p:sp>
    </p:spTree>
    <p:extLst>
      <p:ext uri="{BB962C8B-B14F-4D97-AF65-F5344CB8AC3E}">
        <p14:creationId xmlns:p14="http://schemas.microsoft.com/office/powerpoint/2010/main" val="35351752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651998">
              <a:defRPr/>
            </a:pPr>
            <a:r>
              <a:rPr kumimoji="1" lang="ja-JP" altLang="en-US" dirty="0"/>
              <a:t>このケースでは、</a:t>
            </a:r>
            <a:r>
              <a:rPr kumimoji="1" lang="en-US" altLang="ja-JP" dirty="0"/>
              <a:t>D</a:t>
            </a:r>
            <a:r>
              <a:rPr kumimoji="1" lang="ja-JP" altLang="en-US" dirty="0"/>
              <a:t>さんの様子に　違和感を感じるものの、今回の　面談の中では　</a:t>
            </a:r>
            <a:r>
              <a:rPr kumimoji="1" lang="en-US" altLang="ja-JP" dirty="0"/>
              <a:t>D</a:t>
            </a:r>
            <a:r>
              <a:rPr kumimoji="1" lang="ja-JP" altLang="en-US" dirty="0"/>
              <a:t>さんから　悩みを聞き出すことは　できませんでした。</a:t>
            </a:r>
            <a:endParaRPr kumimoji="1" lang="en-US" altLang="ja-JP" dirty="0"/>
          </a:p>
          <a:p>
            <a:pPr defTabSz="651998">
              <a:defRPr/>
            </a:pPr>
            <a:r>
              <a:rPr kumimoji="1" lang="ja-JP" altLang="en-US" dirty="0"/>
              <a:t>先ほどお話したような、</a:t>
            </a:r>
            <a:endParaRPr kumimoji="1" lang="en-US" altLang="ja-JP" dirty="0"/>
          </a:p>
          <a:p>
            <a:pPr defTabSz="651998">
              <a:defRPr/>
            </a:pPr>
            <a:r>
              <a:rPr kumimoji="1" lang="ja-JP" altLang="en-US" dirty="0"/>
              <a:t>・気にかけているよ　というメッセージ、</a:t>
            </a:r>
            <a:endParaRPr kumimoji="1" lang="en-US" altLang="ja-JP" dirty="0"/>
          </a:p>
          <a:p>
            <a:pPr defTabSz="651998">
              <a:defRPr/>
            </a:pPr>
            <a:r>
              <a:rPr kumimoji="1" lang="ja-JP" altLang="en-US" dirty="0"/>
              <a:t>・心配かけていいんだよ、いつでも　話しに来ていいんだよ　というメッセージ、</a:t>
            </a:r>
            <a:endParaRPr kumimoji="1" lang="en-US" altLang="ja-JP" dirty="0"/>
          </a:p>
          <a:p>
            <a:pPr defTabSz="651998">
              <a:defRPr/>
            </a:pPr>
            <a:r>
              <a:rPr kumimoji="1" lang="ja-JP" altLang="en-US" dirty="0"/>
              <a:t>・こんなことがあったら　声をかけてほしい　ということ、</a:t>
            </a:r>
            <a:endParaRPr kumimoji="1" lang="en-US" altLang="ja-JP" dirty="0"/>
          </a:p>
          <a:p>
            <a:pPr defTabSz="651998">
              <a:defRPr/>
            </a:pPr>
            <a:r>
              <a:rPr kumimoji="1" lang="ja-JP" altLang="en-US" dirty="0"/>
              <a:t>・もし　身近で相談しづらかったら　お守りの相談先も　あるということ、</a:t>
            </a:r>
            <a:endParaRPr kumimoji="1" lang="en-US" altLang="ja-JP" dirty="0"/>
          </a:p>
          <a:p>
            <a:pPr defTabSz="651998">
              <a:defRPr/>
            </a:pPr>
            <a:r>
              <a:rPr kumimoji="1" lang="ja-JP" altLang="en-US" dirty="0"/>
              <a:t>などを伝えて、今日の面談は　一旦終えることにしました。</a:t>
            </a:r>
            <a:endParaRPr kumimoji="1" lang="en-US" altLang="ja-JP" dirty="0"/>
          </a:p>
          <a:p>
            <a:pPr defTabSz="651998">
              <a:defRPr/>
            </a:pPr>
            <a:r>
              <a:rPr kumimoji="1" lang="en-US" altLang="ja-JP" dirty="0"/>
              <a:t>D</a:t>
            </a:r>
            <a:r>
              <a:rPr kumimoji="1" lang="ja-JP" altLang="en-US" dirty="0"/>
              <a:t>さんへの対応は　これで終わりではありません。これまで以上に注意して　様子を観察しながら、折に触れて　声をかけていく、フォローしていくことになるでしょう。</a:t>
            </a:r>
            <a:endParaRPr kumimoji="1" lang="en-US" altLang="ja-JP" dirty="0"/>
          </a:p>
        </p:txBody>
      </p:sp>
    </p:spTree>
    <p:extLst>
      <p:ext uri="{BB962C8B-B14F-4D97-AF65-F5344CB8AC3E}">
        <p14:creationId xmlns:p14="http://schemas.microsoft.com/office/powerpoint/2010/main" val="682198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あなたが感じた「違和感」、</a:t>
            </a:r>
            <a:r>
              <a:rPr kumimoji="1" lang="en-US" altLang="ja-JP" dirty="0"/>
              <a:t>D</a:t>
            </a:r>
            <a:r>
              <a:rPr kumimoji="1" lang="ja-JP" altLang="en-US" dirty="0"/>
              <a:t>さんが　何か　心の負担を抱えているのではないか　という印象は、ぜひ　他の先生方と共有してください。</a:t>
            </a:r>
            <a:r>
              <a:rPr kumimoji="1" lang="en-US" altLang="ja-JP" dirty="0"/>
              <a:t>D</a:t>
            </a:r>
            <a:r>
              <a:rPr kumimoji="1" lang="ja-JP" altLang="en-US" dirty="0"/>
              <a:t>さんについて　プラスアルファの情報　が得られるかもしれませんし、違和感を　共有しておくことで　ほかの先生方も　アンテナを立てて　</a:t>
            </a:r>
            <a:r>
              <a:rPr kumimoji="1" lang="en-US" altLang="ja-JP" dirty="0"/>
              <a:t>D</a:t>
            </a:r>
            <a:r>
              <a:rPr kumimoji="1" lang="ja-JP" altLang="en-US" dirty="0"/>
              <a:t>さんの様子に　注意を向けることが　できます。</a:t>
            </a:r>
            <a:endParaRPr kumimoji="1" lang="en-US" altLang="ja-JP" dirty="0"/>
          </a:p>
          <a:p>
            <a:endParaRPr kumimoji="1" lang="ja-JP" altLang="en-US" dirty="0"/>
          </a:p>
        </p:txBody>
      </p:sp>
    </p:spTree>
    <p:extLst>
      <p:ext uri="{BB962C8B-B14F-4D97-AF65-F5344CB8AC3E}">
        <p14:creationId xmlns:p14="http://schemas.microsoft.com/office/powerpoint/2010/main" val="28552545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アンケート以外では、どのような場面で</a:t>
            </a:r>
            <a:r>
              <a:rPr kumimoji="1" lang="en-US" altLang="ja-JP" dirty="0"/>
              <a:t>SOS</a:t>
            </a:r>
            <a:r>
              <a:rPr kumimoji="1" lang="ja-JP" altLang="en-US" dirty="0"/>
              <a:t>をキャッチできるのでしょうか。</a:t>
            </a:r>
            <a:endParaRPr kumimoji="1" lang="en-US" altLang="ja-JP" dirty="0"/>
          </a:p>
          <a:p>
            <a:r>
              <a:rPr kumimoji="1" lang="ja-JP" altLang="en-US" dirty="0"/>
              <a:t>冒頭でもお伝えしたように、とくに低年齢のこどもの場合、こどもの動作・身体症状・表情に注目することが大切です。</a:t>
            </a:r>
            <a:endParaRPr kumimoji="1" lang="en-US" altLang="ja-JP" dirty="0"/>
          </a:p>
          <a:p>
            <a:r>
              <a:rPr kumimoji="1" lang="ja-JP" altLang="en-US" dirty="0"/>
              <a:t>また、思春期のこどもよりも、低年齢のこどものほうが</a:t>
            </a:r>
            <a:r>
              <a:rPr kumimoji="1" lang="en-US" altLang="ja-JP" dirty="0"/>
              <a:t>SOS</a:t>
            </a:r>
            <a:r>
              <a:rPr kumimoji="1" lang="ja-JP" altLang="en-US" dirty="0"/>
              <a:t>をだしやすいという調査があります。</a:t>
            </a:r>
            <a:endParaRPr kumimoji="1" lang="en-US" altLang="ja-JP" dirty="0"/>
          </a:p>
          <a:p>
            <a:r>
              <a:rPr kumimoji="1" lang="ja-JP" altLang="en-US" dirty="0"/>
              <a:t>こどもにとって、</a:t>
            </a:r>
            <a:r>
              <a:rPr kumimoji="1" lang="en-US" altLang="ja-JP" dirty="0"/>
              <a:t>SOS</a:t>
            </a:r>
            <a:r>
              <a:rPr kumimoji="1" lang="ja-JP" altLang="en-US" dirty="0"/>
              <a:t>をキャッチしてもらう経験をもつことに、早すぎることはありません。</a:t>
            </a:r>
            <a:endParaRPr kumimoji="1" lang="en-US" altLang="ja-JP" dirty="0"/>
          </a:p>
          <a:p>
            <a:r>
              <a:rPr kumimoji="1" lang="ja-JP" altLang="en-US" dirty="0"/>
              <a:t>その経験が思春期に「大人にも</a:t>
            </a:r>
            <a:r>
              <a:rPr kumimoji="1" lang="en-US" altLang="ja-JP" dirty="0"/>
              <a:t>SOS</a:t>
            </a:r>
            <a:r>
              <a:rPr kumimoji="1" lang="ja-JP" altLang="en-US" dirty="0"/>
              <a:t>を出していい」と思う原体験になることもあるかもしれません。</a:t>
            </a:r>
            <a:endParaRPr kumimoji="1" lang="en-US" altLang="ja-JP" dirty="0"/>
          </a:p>
          <a:p>
            <a:endParaRPr kumimoji="1" lang="en-US" altLang="ja-JP" dirty="0"/>
          </a:p>
          <a:p>
            <a:endParaRPr kumimoji="1" lang="en-US" altLang="ja-JP" dirty="0"/>
          </a:p>
          <a:p>
            <a:r>
              <a:rPr kumimoji="1" lang="ja-JP" altLang="en-US" dirty="0"/>
              <a:t>（参考文献）</a:t>
            </a:r>
            <a:endParaRPr kumimoji="1" lang="en-US" altLang="ja-JP" dirty="0"/>
          </a:p>
          <a:p>
            <a:r>
              <a:rPr lang="ja-JP" altLang="en-US" b="0" i="0" u="none" strike="noStrike" dirty="0">
                <a:effectLst/>
                <a:highlight>
                  <a:srgbClr val="F8F8F8"/>
                </a:highlight>
                <a:latin typeface="NotoSansJP"/>
                <a:hlinkClick r:id="rId3"/>
              </a:rPr>
              <a:t>・第７回コロナ</a:t>
            </a:r>
            <a:r>
              <a:rPr lang="en-US" altLang="ja-JP" b="0" i="0" u="none" strike="noStrike" dirty="0">
                <a:effectLst/>
                <a:highlight>
                  <a:srgbClr val="F8F8F8"/>
                </a:highlight>
                <a:latin typeface="NotoSansJP"/>
                <a:hlinkClick r:id="rId3"/>
              </a:rPr>
              <a:t>×</a:t>
            </a:r>
            <a:r>
              <a:rPr lang="ja-JP" altLang="en-US" b="0" i="0" u="none" strike="noStrike" dirty="0">
                <a:effectLst/>
                <a:highlight>
                  <a:srgbClr val="F8F8F8"/>
                </a:highlight>
                <a:latin typeface="NotoSansJP"/>
                <a:hlinkClick r:id="rId3"/>
              </a:rPr>
              <a:t>こどもアンケート報告書</a:t>
            </a:r>
            <a:r>
              <a:rPr lang="ja-JP" altLang="en-US" b="0" i="0" u="none" strike="noStrike" dirty="0">
                <a:solidFill>
                  <a:srgbClr val="1D1C1D"/>
                </a:solidFill>
                <a:effectLst/>
                <a:highlight>
                  <a:srgbClr val="F8F8F8"/>
                </a:highlight>
                <a:latin typeface="NotoSansJP"/>
              </a:rPr>
              <a:t>：</a:t>
            </a:r>
            <a:r>
              <a:rPr kumimoji="1" lang="en-US" altLang="ja-JP" dirty="0"/>
              <a:t>https://www.ncchd.go.jp/center/activity/covid19_kodomo/report/CxC7_repo.pdf</a:t>
            </a:r>
          </a:p>
          <a:p>
            <a:endParaRPr kumimoji="1" lang="en-US" altLang="ja-JP" dirty="0"/>
          </a:p>
          <a:p>
            <a:r>
              <a:rPr kumimoji="1" lang="ja-JP" altLang="en-US" dirty="0"/>
              <a:t>・</a:t>
            </a:r>
            <a:r>
              <a:rPr kumimoji="1" lang="en-US" altLang="ja-JP" dirty="0"/>
              <a:t>SPTS, Suicide Awareness in elementary school: sense or nonsense? &lt;https://sptsusa.org/educators/suicide-awareness-in-elementary-school-sense-or-nonsense/&gt;</a:t>
            </a:r>
          </a:p>
          <a:p>
            <a:endParaRPr kumimoji="1" lang="en-US" altLang="ja-JP" dirty="0"/>
          </a:p>
          <a:p>
            <a:endParaRPr kumimoji="1" lang="en-US" altLang="ja-JP" dirty="0"/>
          </a:p>
        </p:txBody>
      </p:sp>
    </p:spTree>
    <p:extLst>
      <p:ext uri="{BB962C8B-B14F-4D97-AF65-F5344CB8AC3E}">
        <p14:creationId xmlns:p14="http://schemas.microsoft.com/office/powerpoint/2010/main" val="18115634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＜編集点＞</a:t>
            </a:r>
            <a:endParaRPr kumimoji="1" lang="en-US" altLang="ja-JP" dirty="0"/>
          </a:p>
          <a:p>
            <a:r>
              <a:rPr kumimoji="1" lang="ja-JP" altLang="en-US" dirty="0"/>
              <a:t>右下への目次の追加</a:t>
            </a:r>
            <a:endParaRPr kumimoji="1" lang="en-US" altLang="ja-JP" dirty="0"/>
          </a:p>
          <a:p>
            <a:endParaRPr kumimoji="1" lang="ja-JP" altLang="en-US" dirty="0"/>
          </a:p>
        </p:txBody>
      </p:sp>
    </p:spTree>
    <p:extLst>
      <p:ext uri="{BB962C8B-B14F-4D97-AF65-F5344CB8AC3E}">
        <p14:creationId xmlns:p14="http://schemas.microsoft.com/office/powerpoint/2010/main" val="12512558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今日は、生徒の自殺や　心の負担のサイン　に気づき、寄りそい、支援につなぐ、というプロセスについて、ケーススタディを通して、いろいろなポイント・スキル　をお伝えしてきました。</a:t>
            </a:r>
            <a:endParaRPr kumimoji="1" lang="en-US" altLang="ja-JP" dirty="0"/>
          </a:p>
          <a:p>
            <a:r>
              <a:rPr kumimoji="1" lang="ja-JP" altLang="en-US" dirty="0"/>
              <a:t>先生方にとって　何か　少しでも役立つものがあったなら　幸いです。</a:t>
            </a:r>
            <a:endParaRPr kumimoji="1" lang="en-US" altLang="ja-JP" dirty="0"/>
          </a:p>
          <a:p>
            <a:endParaRPr kumimoji="1" lang="en-US" altLang="ja-JP" dirty="0"/>
          </a:p>
          <a:p>
            <a:r>
              <a:rPr kumimoji="1" lang="ja-JP" altLang="en-US" dirty="0"/>
              <a:t>今日の研修の資料は、個人的に見返していただくことはもちろん、同僚の先生方との勉強会などに用いていただくと、さらに役立つかもしれません。</a:t>
            </a:r>
            <a:endParaRPr kumimoji="1" lang="en-US" altLang="ja-JP" dirty="0"/>
          </a:p>
          <a:p>
            <a:r>
              <a:rPr kumimoji="1" lang="ja-JP" altLang="en-US" dirty="0"/>
              <a:t>先生方同士で、先生役・生徒役になりロールプレイの練習をするのもおすすめです。</a:t>
            </a:r>
            <a:endParaRPr kumimoji="1" lang="en-US" altLang="ja-JP" dirty="0"/>
          </a:p>
          <a:p>
            <a:endParaRPr kumimoji="1" lang="en-US" altLang="ja-JP" dirty="0"/>
          </a:p>
          <a:p>
            <a:pPr defTabSz="629830">
              <a:defRPr/>
            </a:pPr>
            <a:r>
              <a:rPr kumimoji="1" lang="ja-JP" altLang="en-US" dirty="0"/>
              <a:t>でも、いきなり全部を実践するのは難しいかもしれません。</a:t>
            </a:r>
            <a:endParaRPr kumimoji="1" lang="en-US" altLang="ja-JP" dirty="0"/>
          </a:p>
          <a:p>
            <a:r>
              <a:rPr kumimoji="1" lang="ja-JP" altLang="en-US" dirty="0"/>
              <a:t>今日、これだけはどうしても覚えて帰っていただきたいことが３つあります。</a:t>
            </a:r>
            <a:endParaRPr kumimoji="1" lang="en-US" altLang="ja-JP" dirty="0"/>
          </a:p>
          <a:p>
            <a:endParaRPr kumimoji="1" lang="en-US" altLang="ja-JP" dirty="0"/>
          </a:p>
        </p:txBody>
      </p:sp>
    </p:spTree>
    <p:extLst>
      <p:ext uri="{BB962C8B-B14F-4D97-AF65-F5344CB8AC3E}">
        <p14:creationId xmlns:p14="http://schemas.microsoft.com/office/powerpoint/2010/main" val="30415525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みっつめ。決して、先生　おひとりで　抱え込まないでください。</a:t>
            </a:r>
            <a:endParaRPr kumimoji="1" lang="en-US" altLang="ja-JP" dirty="0"/>
          </a:p>
          <a:p>
            <a:r>
              <a:rPr kumimoji="1" lang="ja-JP" altLang="en-US" dirty="0"/>
              <a:t>必ず　学校という　チームで共有し、対応しましょう。</a:t>
            </a:r>
          </a:p>
        </p:txBody>
      </p:sp>
    </p:spTree>
    <p:extLst>
      <p:ext uri="{BB962C8B-B14F-4D97-AF65-F5344CB8AC3E}">
        <p14:creationId xmlns:p14="http://schemas.microsoft.com/office/powerpoint/2010/main" val="42773086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学校というチームで　どのように　役割分担をして　対応していくか、といったことも重要ですが、今回の　「個人スキル編」では　割愛させていただきました。</a:t>
            </a:r>
            <a:endParaRPr kumimoji="1" lang="en-US" altLang="ja-JP" dirty="0"/>
          </a:p>
          <a:p>
            <a:r>
              <a:rPr kumimoji="1" lang="ja-JP" altLang="en-US" dirty="0"/>
              <a:t>当センターでは、引き続き「チームビルド編」として、リスクのある生徒や　その保護者に対して、チームで　どのように対応していくか　を学べるプログラムも準備中です。</a:t>
            </a:r>
            <a:endParaRPr kumimoji="1" lang="en-US" altLang="ja-JP" dirty="0"/>
          </a:p>
          <a:p>
            <a:r>
              <a:rPr kumimoji="1" lang="ja-JP" altLang="en-US" dirty="0"/>
              <a:t>もし　機会がありましたら、こちらの受講もぜひご検討ください。</a:t>
            </a:r>
            <a:endParaRPr kumimoji="1" lang="en-US" altLang="ja-JP" dirty="0"/>
          </a:p>
          <a:p>
            <a:r>
              <a:rPr kumimoji="1" lang="ja-JP" altLang="en-US" dirty="0"/>
              <a:t>（不幸にして自殺が起きてしまったときの対応についても学べます。）</a:t>
            </a:r>
          </a:p>
        </p:txBody>
      </p:sp>
    </p:spTree>
    <p:extLst>
      <p:ext uri="{BB962C8B-B14F-4D97-AF65-F5344CB8AC3E}">
        <p14:creationId xmlns:p14="http://schemas.microsoft.com/office/powerpoint/2010/main" val="408741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さいごに・・・</a:t>
            </a:r>
          </a:p>
        </p:txBody>
      </p:sp>
    </p:spTree>
    <p:extLst>
      <p:ext uri="{BB962C8B-B14F-4D97-AF65-F5344CB8AC3E}">
        <p14:creationId xmlns:p14="http://schemas.microsoft.com/office/powerpoint/2010/main" val="42325757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F70E3-C018-F1F1-D16B-96B75D408B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F59ABD9-E524-176F-E00B-ED7599F3FD83}"/>
              </a:ext>
            </a:extLst>
          </p:cNvPr>
          <p:cNvSpPr>
            <a:spLocks noGrp="1" noRot="1" noChangeAspect="1"/>
          </p:cNvSpPr>
          <p:nvPr>
            <p:ph type="sldImg"/>
          </p:nvPr>
        </p:nvSpPr>
        <p:spPr>
          <a:xfrm>
            <a:off x="1406525" y="639763"/>
            <a:ext cx="4289425" cy="3216275"/>
          </a:xfrm>
        </p:spPr>
      </p:sp>
      <p:sp>
        <p:nvSpPr>
          <p:cNvPr id="3" name="ノート プレースホルダー 2">
            <a:extLst>
              <a:ext uri="{FF2B5EF4-FFF2-40B4-BE49-F238E27FC236}">
                <a16:creationId xmlns:a16="http://schemas.microsoft.com/office/drawing/2014/main" id="{09C9DE90-9473-2343-F4FA-90525D3133F3}"/>
              </a:ext>
            </a:extLst>
          </p:cNvPr>
          <p:cNvSpPr>
            <a:spLocks noGrp="1"/>
          </p:cNvSpPr>
          <p:nvPr>
            <p:ph type="body" idx="1"/>
          </p:nvPr>
        </p:nvSpPr>
        <p:spPr/>
        <p:txBody>
          <a:bodyPr/>
          <a:lstStyle/>
          <a:p>
            <a:r>
              <a:rPr kumimoji="1" lang="en-US" altLang="ja-JP" dirty="0"/>
              <a:t>『</a:t>
            </a:r>
            <a:r>
              <a:rPr kumimoji="1" lang="ja-JP" altLang="en-US" dirty="0"/>
              <a:t>生徒指導提要～解説編</a:t>
            </a:r>
            <a:r>
              <a:rPr kumimoji="1" lang="en-US" altLang="ja-JP" dirty="0"/>
              <a:t>』</a:t>
            </a:r>
            <a:r>
              <a:rPr kumimoji="1" lang="ja-JP" altLang="en-US" dirty="0"/>
              <a:t>　でもお示しした　東京都教育委員会による図です。</a:t>
            </a:r>
            <a:endParaRPr kumimoji="1" lang="en-US" altLang="ja-JP" dirty="0"/>
          </a:p>
          <a:p>
            <a:endParaRPr kumimoji="1" lang="ja-JP" altLang="en-US" dirty="0"/>
          </a:p>
          <a:p>
            <a:r>
              <a:rPr kumimoji="1" lang="ja-JP" altLang="en-US" dirty="0"/>
              <a:t>この</a:t>
            </a:r>
            <a:r>
              <a:rPr kumimoji="1" lang="en-US" altLang="ja-JP" dirty="0"/>
              <a:t>『</a:t>
            </a:r>
            <a:r>
              <a:rPr kumimoji="1" lang="ja-JP" altLang="en-US" dirty="0"/>
              <a:t>生徒指導提要～チームビルド編</a:t>
            </a:r>
            <a:r>
              <a:rPr kumimoji="1" lang="en-US" altLang="ja-JP" dirty="0"/>
              <a:t>』</a:t>
            </a:r>
            <a:r>
              <a:rPr kumimoji="1" lang="ja-JP" altLang="en-US" dirty="0"/>
              <a:t>では、</a:t>
            </a:r>
            <a:r>
              <a:rPr kumimoji="1" lang="en-US" altLang="ja-JP" dirty="0"/>
              <a:t>『</a:t>
            </a:r>
            <a:r>
              <a:rPr kumimoji="1" lang="ja-JP" altLang="en-US" dirty="0"/>
              <a:t>困難課題対応的　生徒指導</a:t>
            </a:r>
            <a:r>
              <a:rPr kumimoji="1" lang="en-US" altLang="ja-JP" dirty="0"/>
              <a:t>』</a:t>
            </a:r>
            <a:r>
              <a:rPr kumimoji="1" lang="ja-JP" altLang="en-US" dirty="0"/>
              <a:t>　に焦点を置き、</a:t>
            </a:r>
            <a:endParaRPr kumimoji="1" lang="en-US" altLang="ja-JP" dirty="0"/>
          </a:p>
          <a:p>
            <a:r>
              <a:rPr kumimoji="1" lang="ja-JP" altLang="en-US" dirty="0"/>
              <a:t>学校として　具体的に、どの様に　チームとして　対応して　いくのか　について　解説をしていきます。</a:t>
            </a: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E13B437-E1E9-378B-E9E4-1A339AD00FE5}"/>
              </a:ext>
            </a:extLst>
          </p:cNvPr>
          <p:cNvSpPr>
            <a:spLocks noGrp="1"/>
          </p:cNvSpPr>
          <p:nvPr>
            <p:ph type="sldNum" sz="quarter" idx="5"/>
          </p:nvPr>
        </p:nvSpPr>
        <p:spPr/>
        <p:txBody>
          <a:bodyPr/>
          <a:lstStyle/>
          <a:p>
            <a:fld id="{A9E238EE-05F2-40C0-9BD7-93123F2990C9}" type="slidenum">
              <a:rPr kumimoji="1" lang="ja-JP" altLang="en-US" smtClean="0"/>
              <a:t>103</a:t>
            </a:fld>
            <a:endParaRPr kumimoji="1" lang="ja-JP" altLang="en-US"/>
          </a:p>
        </p:txBody>
      </p:sp>
    </p:spTree>
    <p:extLst>
      <p:ext uri="{BB962C8B-B14F-4D97-AF65-F5344CB8AC3E}">
        <p14:creationId xmlns:p14="http://schemas.microsoft.com/office/powerpoint/2010/main" val="26955395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先生方　ご自身の　こころと　からだのケア　を普段からしておくことが、何よりも　大切ですので、このことは　どうか忘れないでください。</a:t>
            </a:r>
            <a:endParaRPr kumimoji="1" lang="en-US" altLang="ja-JP" dirty="0"/>
          </a:p>
          <a:p>
            <a:r>
              <a:rPr kumimoji="1" lang="ja-JP" altLang="en-US" dirty="0"/>
              <a:t>先生の　心と　からだの　コンディション　が整っていて　はじめて、生徒の　心の負担に　向き合うことができます。</a:t>
            </a:r>
            <a:endParaRPr kumimoji="1" lang="en-US" altLang="ja-JP" dirty="0"/>
          </a:p>
          <a:p>
            <a:r>
              <a:rPr kumimoji="1" lang="ja-JP" altLang="en-US" dirty="0"/>
              <a:t>疲れたな　と思ったら　しっかり休む、何かあれば　周囲に</a:t>
            </a:r>
            <a:r>
              <a:rPr kumimoji="1" lang="en-US" altLang="ja-JP" dirty="0"/>
              <a:t>SOS</a:t>
            </a:r>
            <a:r>
              <a:rPr kumimoji="1" lang="ja-JP" altLang="en-US" dirty="0"/>
              <a:t>を出す、共有する、とにかく無理をしないことが大切です。</a:t>
            </a:r>
            <a:endParaRPr kumimoji="1" lang="en-US" altLang="ja-JP" dirty="0"/>
          </a:p>
          <a:p>
            <a:r>
              <a:rPr kumimoji="1" lang="ja-JP" altLang="en-US" dirty="0"/>
              <a:t>先生ご自身の　こころと　からだのケア、改めて　大事にしていただけたらと思います。</a:t>
            </a:r>
          </a:p>
        </p:txBody>
      </p:sp>
    </p:spTree>
    <p:extLst>
      <p:ext uri="{BB962C8B-B14F-4D97-AF65-F5344CB8AC3E}">
        <p14:creationId xmlns:p14="http://schemas.microsoft.com/office/powerpoint/2010/main" val="302193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本日の研修でも自傷について扱いますが、</a:t>
            </a:r>
            <a:endParaRPr kumimoji="1" lang="en-US" altLang="ja-JP" dirty="0"/>
          </a:p>
          <a:p>
            <a:r>
              <a:rPr kumimoji="1" lang="ja-JP" altLang="en-US" dirty="0"/>
              <a:t>子どもの中には、死ぬことを意図していなくとも、とても苦しくて、生きていくために自傷行為をする子もいます。</a:t>
            </a:r>
            <a:endParaRPr kumimoji="1" lang="en-US" altLang="ja-JP" dirty="0"/>
          </a:p>
          <a:p>
            <a:r>
              <a:rPr kumimoji="1" lang="ja-JP" altLang="en-US" dirty="0"/>
              <a:t>コロナ禍で行われた全国調査では、</a:t>
            </a:r>
            <a:endParaRPr kumimoji="1" lang="en-US" altLang="ja-JP" dirty="0"/>
          </a:p>
          <a:p>
            <a:r>
              <a:rPr kumimoji="1" lang="ja-JP" altLang="en-US" dirty="0"/>
              <a:t>小学５，６年生の</a:t>
            </a:r>
            <a:r>
              <a:rPr kumimoji="1" lang="en-US" altLang="ja-JP" dirty="0"/>
              <a:t>16</a:t>
            </a:r>
            <a:r>
              <a:rPr kumimoji="1" lang="ja-JP" altLang="en-US" dirty="0"/>
              <a:t>％、中学生の</a:t>
            </a:r>
            <a:r>
              <a:rPr kumimoji="1" lang="en-US" altLang="ja-JP" dirty="0"/>
              <a:t>13</a:t>
            </a:r>
            <a:r>
              <a:rPr kumimoji="1" lang="ja-JP" altLang="en-US" dirty="0"/>
              <a:t>％が直近１週間以内に自傷を行ったこと、</a:t>
            </a:r>
            <a:endParaRPr kumimoji="1" lang="en-US" altLang="ja-JP" dirty="0"/>
          </a:p>
          <a:p>
            <a:r>
              <a:rPr kumimoji="1" lang="ja-JP" altLang="en-US" dirty="0"/>
              <a:t>さらに数％は毎日自傷を行っていることがわかりました。</a:t>
            </a:r>
            <a:endParaRPr kumimoji="1" lang="en-US" altLang="ja-JP" dirty="0"/>
          </a:p>
          <a:p>
            <a:r>
              <a:rPr kumimoji="1" lang="ja-JP" altLang="en-US" dirty="0"/>
              <a:t>「死にたいと考えたことがある小学生」も、同様に、</a:t>
            </a:r>
            <a:r>
              <a:rPr kumimoji="1" lang="en-US" altLang="ja-JP" dirty="0"/>
              <a:t>15</a:t>
            </a:r>
            <a:r>
              <a:rPr kumimoji="1" lang="ja-JP" altLang="en-US" dirty="0"/>
              <a:t>％前後いました。</a:t>
            </a:r>
            <a:endParaRPr kumimoji="1" lang="en-US" altLang="ja-JP" dirty="0"/>
          </a:p>
          <a:p>
            <a:endParaRPr kumimoji="1" lang="en-US" altLang="ja-JP" dirty="0"/>
          </a:p>
          <a:p>
            <a:r>
              <a:rPr kumimoji="1" lang="ja-JP" altLang="en-US" dirty="0"/>
              <a:t>中学生では、</a:t>
            </a:r>
            <a:endParaRPr kumimoji="1" lang="en-US" altLang="ja-JP" dirty="0"/>
          </a:p>
          <a:p>
            <a:r>
              <a:rPr kumimoji="1" lang="ja-JP" altLang="en-US" dirty="0"/>
              <a:t>・死にたい　と思ったことのある生徒が　</a:t>
            </a:r>
            <a:r>
              <a:rPr kumimoji="1" lang="en-US" altLang="ja-JP" dirty="0"/>
              <a:t>20.8%</a:t>
            </a:r>
          </a:p>
          <a:p>
            <a:r>
              <a:rPr kumimoji="1" lang="ja-JP" altLang="en-US" dirty="0"/>
              <a:t>・実際に　自殺を準備・計画した経験　のある生徒が</a:t>
            </a:r>
            <a:r>
              <a:rPr kumimoji="1" lang="en-US" altLang="ja-JP" dirty="0"/>
              <a:t>5.5%</a:t>
            </a:r>
          </a:p>
          <a:p>
            <a:r>
              <a:rPr kumimoji="1" lang="ja-JP" altLang="en-US" dirty="0"/>
              <a:t>いたことが報告されています。</a:t>
            </a:r>
            <a:endParaRPr kumimoji="1" lang="en-US" altLang="ja-JP" dirty="0"/>
          </a:p>
          <a:p>
            <a:r>
              <a:rPr kumimoji="1" lang="ja-JP" altLang="en-US" dirty="0"/>
              <a:t>中学生が　こうした状況ですから、高校生になると　その割合は　さらに多いことが　推測されます。</a:t>
            </a:r>
            <a:endParaRPr kumimoji="1" lang="en-US" altLang="ja-JP" dirty="0"/>
          </a:p>
          <a:p>
            <a:pPr defTabSz="883310">
              <a:defRPr/>
            </a:pPr>
            <a:endParaRPr kumimoji="1" lang="en-US" altLang="ja-JP" dirty="0"/>
          </a:p>
          <a:p>
            <a:pPr defTabSz="883310">
              <a:defRPr/>
            </a:pPr>
            <a:r>
              <a:rPr kumimoji="1" lang="ja-JP" altLang="en-US" dirty="0"/>
              <a:t>「自傷はかまってちゃんなだけだから大丈夫」</a:t>
            </a:r>
            <a:endParaRPr kumimoji="1" lang="en-US" altLang="ja-JP" dirty="0"/>
          </a:p>
          <a:p>
            <a:pPr defTabSz="883310">
              <a:defRPr/>
            </a:pPr>
            <a:r>
              <a:rPr kumimoji="1" lang="ja-JP" altLang="en-US" dirty="0"/>
              <a:t>という言葉を、今でも耳にしますが、</a:t>
            </a:r>
            <a:endParaRPr kumimoji="1" lang="en-US" altLang="ja-JP" dirty="0"/>
          </a:p>
          <a:p>
            <a:pPr defTabSz="883310">
              <a:defRPr/>
            </a:pPr>
            <a:r>
              <a:rPr kumimoji="1" lang="ja-JP" altLang="en-US" dirty="0"/>
              <a:t>自傷経験のあるこどもは、自殺のリスクが</a:t>
            </a:r>
            <a:r>
              <a:rPr kumimoji="1" lang="en-US" altLang="ja-JP" dirty="0"/>
              <a:t>50</a:t>
            </a:r>
            <a:r>
              <a:rPr kumimoji="1" lang="ja-JP" altLang="en-US" dirty="0"/>
              <a:t>倍から数</a:t>
            </a:r>
            <a:r>
              <a:rPr kumimoji="1" lang="en-US" altLang="ja-JP" dirty="0"/>
              <a:t>100</a:t>
            </a:r>
            <a:r>
              <a:rPr kumimoji="1" lang="ja-JP" altLang="en-US" dirty="0"/>
              <a:t>倍ともいわれ、</a:t>
            </a:r>
            <a:endParaRPr kumimoji="1" lang="en-US" altLang="ja-JP" dirty="0"/>
          </a:p>
          <a:p>
            <a:pPr defTabSz="883310">
              <a:defRPr/>
            </a:pPr>
            <a:r>
              <a:rPr kumimoji="1" lang="ja-JP" altLang="en-US" dirty="0"/>
              <a:t>自傷行為のあったこどもの約２割が、その後自殺未遂をしたという報告もあります。</a:t>
            </a:r>
            <a:endParaRPr kumimoji="1" lang="en-US" altLang="ja-JP" dirty="0"/>
          </a:p>
          <a:p>
            <a:r>
              <a:rPr kumimoji="1" lang="ja-JP" altLang="en-US" dirty="0"/>
              <a:t>「まだ小学生・中学生だし自殺は関係ない」とはいえない現状があります。</a:t>
            </a:r>
            <a:endParaRPr kumimoji="1" lang="en-US" altLang="ja-JP" dirty="0"/>
          </a:p>
          <a:p>
            <a:endParaRPr kumimoji="1" lang="ja-JP" altLang="en-US" dirty="0"/>
          </a:p>
        </p:txBody>
      </p:sp>
    </p:spTree>
    <p:extLst>
      <p:ext uri="{BB962C8B-B14F-4D97-AF65-F5344CB8AC3E}">
        <p14:creationId xmlns:p14="http://schemas.microsoft.com/office/powerpoint/2010/main" val="16714422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859B9-E39E-1242-9690-DF2AA1BC28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3169F6-3833-C20C-3087-5BE6B12809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817280-D36E-1AA3-3B7C-16C17AFABB58}"/>
              </a:ext>
            </a:extLst>
          </p:cNvPr>
          <p:cNvSpPr>
            <a:spLocks noGrp="1"/>
          </p:cNvSpPr>
          <p:nvPr>
            <p:ph type="body" idx="1"/>
          </p:nvPr>
        </p:nvSpPr>
        <p:spPr/>
        <p:txBody>
          <a:bodyPr/>
          <a:lstStyle/>
          <a:p>
            <a:r>
              <a:rPr kumimoji="1" lang="ja-JP" altLang="en-US" dirty="0"/>
              <a:t>本日の研修は以上になります。</a:t>
            </a:r>
            <a:endParaRPr kumimoji="1" lang="en-US" altLang="ja-JP" dirty="0"/>
          </a:p>
          <a:p>
            <a:r>
              <a:rPr kumimoji="1" lang="ja-JP" altLang="en-US" dirty="0"/>
              <a:t>ご参加くださり、誠にありがとうございました。</a:t>
            </a:r>
            <a:endParaRPr kumimoji="1" lang="en-US" altLang="ja-JP" dirty="0"/>
          </a:p>
          <a:p>
            <a:endParaRPr kumimoji="1" lang="en-US" altLang="ja-JP" dirty="0"/>
          </a:p>
          <a:p>
            <a:r>
              <a:rPr kumimoji="1" lang="ja-JP" altLang="en-US" dirty="0"/>
              <a:t>今後の研修に活かすため、アンケートにご協力をいただけますようお願いいたします。</a:t>
            </a:r>
            <a:endParaRPr kumimoji="1" lang="en-US" altLang="ja-JP" dirty="0"/>
          </a:p>
          <a:p>
            <a:r>
              <a:rPr kumimoji="1" lang="ja-JP" altLang="en-US" dirty="0"/>
              <a:t>アンケートは無記名で、先生方の回答を集計し、今後の研修に役立てたいと思っています。</a:t>
            </a:r>
            <a:endParaRPr kumimoji="1" lang="en-US" altLang="ja-JP" dirty="0"/>
          </a:p>
          <a:p>
            <a:r>
              <a:rPr kumimoji="1" lang="ja-JP" altLang="en-US" dirty="0"/>
              <a:t>ご勤務先を含む第三者へ個別の回答を共有することはございませんので、ご安心ください。</a:t>
            </a:r>
            <a:endParaRPr kumimoji="1" lang="en-US" altLang="ja-JP" dirty="0"/>
          </a:p>
          <a:p>
            <a:endParaRPr kumimoji="1" lang="en-US" altLang="ja-JP" dirty="0"/>
          </a:p>
          <a:p>
            <a:r>
              <a:rPr kumimoji="1" lang="ja-JP" altLang="en-US" dirty="0"/>
              <a:t>＊目安＊開始～</a:t>
            </a:r>
            <a:r>
              <a:rPr kumimoji="1" lang="en-US" altLang="ja-JP" dirty="0"/>
              <a:t>90</a:t>
            </a:r>
            <a:r>
              <a:rPr kumimoji="1" lang="ja-JP" altLang="en-US" dirty="0"/>
              <a:t>分</a:t>
            </a:r>
            <a:endParaRPr kumimoji="1" lang="en-US" altLang="ja-JP" dirty="0"/>
          </a:p>
        </p:txBody>
      </p:sp>
      <p:sp>
        <p:nvSpPr>
          <p:cNvPr id="4" name="スライド番号プレースホルダー 3">
            <a:extLst>
              <a:ext uri="{FF2B5EF4-FFF2-40B4-BE49-F238E27FC236}">
                <a16:creationId xmlns:a16="http://schemas.microsoft.com/office/drawing/2014/main" id="{5F8EA2D6-0CDD-2F2A-E09A-145D652BCCB1}"/>
              </a:ext>
            </a:extLst>
          </p:cNvPr>
          <p:cNvSpPr>
            <a:spLocks noGrp="1"/>
          </p:cNvSpPr>
          <p:nvPr>
            <p:ph type="sldNum" sz="quarter" idx="5"/>
          </p:nvPr>
        </p:nvSpPr>
        <p:spPr/>
        <p:txBody>
          <a:bodyPr/>
          <a:lstStyle/>
          <a:p>
            <a:fld id="{5956B0C1-2C1D-4B9E-A829-A8B0C45D2256}" type="slidenum">
              <a:rPr kumimoji="1" lang="ja-JP" altLang="en-US" smtClean="0"/>
              <a:t>112</a:t>
            </a:fld>
            <a:endParaRPr kumimoji="1" lang="ja-JP" altLang="en-US"/>
          </a:p>
        </p:txBody>
      </p:sp>
    </p:spTree>
    <p:extLst>
      <p:ext uri="{BB962C8B-B14F-4D97-AF65-F5344CB8AC3E}">
        <p14:creationId xmlns:p14="http://schemas.microsoft.com/office/powerpoint/2010/main" val="31962906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848343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2400" y="649288"/>
            <a:ext cx="4289425" cy="3216275"/>
          </a:xfrm>
        </p:spPr>
      </p:sp>
      <p:sp>
        <p:nvSpPr>
          <p:cNvPr id="3" name="ノート プレースホルダー 2"/>
          <p:cNvSpPr>
            <a:spLocks noGrp="1"/>
          </p:cNvSpPr>
          <p:nvPr>
            <p:ph type="body" idx="1"/>
          </p:nvPr>
        </p:nvSpPr>
        <p:spPr/>
        <p:txBody>
          <a:bodyPr/>
          <a:lstStyle/>
          <a:p>
            <a:r>
              <a:rPr kumimoji="1" lang="ja-JP" altLang="en-US" dirty="0"/>
              <a:t>以上の　ことを踏まえて、</a:t>
            </a:r>
            <a:r>
              <a:rPr kumimoji="1" lang="en-US" altLang="ja-JP" dirty="0"/>
              <a:t>JSCP</a:t>
            </a:r>
            <a:r>
              <a:rPr kumimoji="1" lang="ja-JP" altLang="en-US" dirty="0"/>
              <a:t>では、教職員の皆様の支援として、</a:t>
            </a:r>
            <a:endParaRPr kumimoji="1" lang="en-US" altLang="ja-JP" dirty="0"/>
          </a:p>
          <a:p>
            <a:r>
              <a:rPr kumimoji="1" lang="ja-JP" altLang="en-US" dirty="0"/>
              <a:t>資料集や研修データなどを纏めています。</a:t>
            </a:r>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114</a:t>
            </a:fld>
            <a:endParaRPr kumimoji="1" lang="ja-JP" altLang="en-US"/>
          </a:p>
        </p:txBody>
      </p:sp>
    </p:spTree>
    <p:extLst>
      <p:ext uri="{BB962C8B-B14F-4D97-AF65-F5344CB8AC3E}">
        <p14:creationId xmlns:p14="http://schemas.microsoft.com/office/powerpoint/2010/main" val="6904653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en-US" altLang="ja-JP" dirty="0"/>
              <a:t>JSCP</a:t>
            </a:r>
            <a:r>
              <a:rPr kumimoji="1" lang="ja-JP" altLang="en-US" dirty="0"/>
              <a:t>のサイトのページにあります。</a:t>
            </a:r>
            <a:endParaRPr kumimoji="1" lang="en-US" altLang="ja-JP" dirty="0"/>
          </a:p>
          <a:p>
            <a:endParaRPr kumimoji="1" lang="en-US" altLang="ja-JP" dirty="0"/>
          </a:p>
          <a:p>
            <a:r>
              <a:rPr kumimoji="1" lang="ja-JP" altLang="en-US" dirty="0"/>
              <a:t>少し紹介</a:t>
            </a:r>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115</a:t>
            </a:fld>
            <a:endParaRPr kumimoji="1" lang="ja-JP" altLang="en-US"/>
          </a:p>
        </p:txBody>
      </p:sp>
    </p:spTree>
    <p:extLst>
      <p:ext uri="{BB962C8B-B14F-4D97-AF65-F5344CB8AC3E}">
        <p14:creationId xmlns:p14="http://schemas.microsoft.com/office/powerpoint/2010/main" val="38931471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研修についての詳細をお示しします。</a:t>
            </a:r>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116</a:t>
            </a:fld>
            <a:endParaRPr kumimoji="1" lang="ja-JP" altLang="en-US"/>
          </a:p>
        </p:txBody>
      </p:sp>
    </p:spTree>
    <p:extLst>
      <p:ext uri="{BB962C8B-B14F-4D97-AF65-F5344CB8AC3E}">
        <p14:creationId xmlns:p14="http://schemas.microsoft.com/office/powerpoint/2010/main" val="6427781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内容として、</a:t>
            </a:r>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117</a:t>
            </a:fld>
            <a:endParaRPr kumimoji="1" lang="ja-JP" altLang="en-US"/>
          </a:p>
        </p:txBody>
      </p:sp>
    </p:spTree>
    <p:extLst>
      <p:ext uri="{BB962C8B-B14F-4D97-AF65-F5344CB8AC3E}">
        <p14:creationId xmlns:p14="http://schemas.microsoft.com/office/powerpoint/2010/main" val="23568051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死にトリの紹介</a:t>
            </a:r>
            <a:endParaRPr kumimoji="1" lang="en-US" altLang="ja-JP" dirty="0"/>
          </a:p>
          <a:p>
            <a:r>
              <a:rPr kumimoji="1" lang="en-US" altLang="ja-JP" dirty="0"/>
              <a:t>10</a:t>
            </a:r>
            <a:r>
              <a:rPr kumimoji="1" lang="ja-JP" altLang="en-US" dirty="0"/>
              <a:t>代の子どもを含む、「死にたい」気持ちを抱えた様々な人のリアルな声を聞くことができる</a:t>
            </a:r>
            <a:endParaRPr kumimoji="1" lang="en-US" altLang="ja-JP" dirty="0"/>
          </a:p>
          <a:p>
            <a:r>
              <a:rPr kumimoji="1" lang="ja-JP" altLang="en-US" dirty="0"/>
              <a:t>「死にたい」生徒と向き合うときの参考になる</a:t>
            </a:r>
          </a:p>
        </p:txBody>
      </p:sp>
    </p:spTree>
    <p:extLst>
      <p:ext uri="{BB962C8B-B14F-4D97-AF65-F5344CB8AC3E}">
        <p14:creationId xmlns:p14="http://schemas.microsoft.com/office/powerpoint/2010/main" val="11952089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死にトリの紹介</a:t>
            </a:r>
            <a:endParaRPr kumimoji="1" lang="en-US" altLang="ja-JP" dirty="0"/>
          </a:p>
          <a:p>
            <a:r>
              <a:rPr kumimoji="1" lang="en-US" altLang="ja-JP" dirty="0"/>
              <a:t>10</a:t>
            </a:r>
            <a:r>
              <a:rPr kumimoji="1" lang="ja-JP" altLang="en-US" dirty="0"/>
              <a:t>代の子どもを含む、「死にたい」気持ちを抱えた様々な人のリアルな声を聞くことができる</a:t>
            </a:r>
            <a:endParaRPr kumimoji="1" lang="en-US" altLang="ja-JP" dirty="0"/>
          </a:p>
          <a:p>
            <a:r>
              <a:rPr kumimoji="1" lang="ja-JP" altLang="en-US" dirty="0"/>
              <a:t>「死にたい」生徒と向き合うときの参考になる</a:t>
            </a:r>
          </a:p>
        </p:txBody>
      </p:sp>
    </p:spTree>
    <p:extLst>
      <p:ext uri="{BB962C8B-B14F-4D97-AF65-F5344CB8AC3E}">
        <p14:creationId xmlns:p14="http://schemas.microsoft.com/office/powerpoint/2010/main" val="353809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31" indent="0" algn="ctr">
              <a:buNone/>
              <a:defRPr>
                <a:solidFill>
                  <a:schemeClr val="tx1">
                    <a:tint val="75000"/>
                  </a:schemeClr>
                </a:solidFill>
              </a:defRPr>
            </a:lvl2pPr>
            <a:lvl3pPr marL="844061" indent="0" algn="ctr">
              <a:buNone/>
              <a:defRPr>
                <a:solidFill>
                  <a:schemeClr val="tx1">
                    <a:tint val="75000"/>
                  </a:schemeClr>
                </a:solidFill>
              </a:defRPr>
            </a:lvl3pPr>
            <a:lvl4pPr marL="1266093" indent="0" algn="ctr">
              <a:buNone/>
              <a:defRPr>
                <a:solidFill>
                  <a:schemeClr val="tx1">
                    <a:tint val="75000"/>
                  </a:schemeClr>
                </a:solidFill>
              </a:defRPr>
            </a:lvl4pPr>
            <a:lvl5pPr marL="1688123" indent="0" algn="ctr">
              <a:buNone/>
              <a:defRPr>
                <a:solidFill>
                  <a:schemeClr val="tx1">
                    <a:tint val="75000"/>
                  </a:schemeClr>
                </a:solidFill>
              </a:defRPr>
            </a:lvl5pPr>
            <a:lvl6pPr marL="2110154" indent="0" algn="ctr">
              <a:buNone/>
              <a:defRPr>
                <a:solidFill>
                  <a:schemeClr val="tx1">
                    <a:tint val="75000"/>
                  </a:schemeClr>
                </a:solidFill>
              </a:defRPr>
            </a:lvl6pPr>
            <a:lvl7pPr marL="2532184" indent="0" algn="ctr">
              <a:buNone/>
              <a:defRPr>
                <a:solidFill>
                  <a:schemeClr val="tx1">
                    <a:tint val="75000"/>
                  </a:schemeClr>
                </a:solidFill>
              </a:defRPr>
            </a:lvl7pPr>
            <a:lvl8pPr marL="2954215" indent="0" algn="ctr">
              <a:buNone/>
              <a:defRPr>
                <a:solidFill>
                  <a:schemeClr val="tx1">
                    <a:tint val="75000"/>
                  </a:schemeClr>
                </a:solidFill>
              </a:defRPr>
            </a:lvl8pPr>
            <a:lvl9pPr marL="3376247"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13CC632-5231-444B-9981-B4056F8A94FB}" type="datetime1">
              <a:rPr kumimoji="1" lang="ja-JP" altLang="en-US" smtClean="0"/>
              <a:t>2025/7/24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72915441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644D7C5-2BE9-400B-8254-76D956BDAD4E}" type="datetime1">
              <a:rPr kumimoji="1" lang="ja-JP" altLang="en-US" smtClean="0"/>
              <a:t>2025/7/24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117143918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4"/>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29107DF-3DD0-4905-95E6-3E1045307BAC}" type="datetime1">
              <a:rPr kumimoji="1" lang="ja-JP" altLang="en-US" smtClean="0"/>
              <a:t>2025/7/24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36006733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最終ページ">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7E2B21BF-C18E-5506-4CCC-729E165AA1AF}"/>
              </a:ext>
            </a:extLst>
          </p:cNvPr>
          <p:cNvSpPr>
            <a:spLocks noChangeArrowheads="1"/>
          </p:cNvSpPr>
          <p:nvPr userDrawn="1"/>
        </p:nvSpPr>
        <p:spPr bwMode="auto">
          <a:xfrm>
            <a:off x="107504" y="6591736"/>
            <a:ext cx="9036496" cy="22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44083"/>
            <a:r>
              <a:rPr kumimoji="0" lang="ja-JP" altLang="ja-JP" sz="923"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Copyright </a:t>
            </a:r>
            <a:r>
              <a:rPr kumimoji="0" lang="en-US" altLang="ja-JP" sz="923"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©202</a:t>
            </a:r>
            <a:r>
              <a:rPr kumimoji="0" lang="ja-JP" altLang="en-US" sz="923"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５</a:t>
            </a:r>
            <a:r>
              <a:rPr kumimoji="0" lang="ja-JP" altLang="ja-JP" sz="923"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 JSCP. All rights reserved.</a:t>
            </a:r>
            <a:endParaRPr kumimoji="0" lang="ja-JP" altLang="ja-JP" sz="554"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62744719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タイトル スライド②">
    <p:spTree>
      <p:nvGrpSpPr>
        <p:cNvPr id="1" name=""/>
        <p:cNvGrpSpPr/>
        <p:nvPr/>
      </p:nvGrpSpPr>
      <p:grpSpPr>
        <a:xfrm>
          <a:off x="0" y="0"/>
          <a:ext cx="0" cy="0"/>
          <a:chOff x="0" y="0"/>
          <a:chExt cx="0" cy="0"/>
        </a:xfrm>
      </p:grpSpPr>
      <p:sp>
        <p:nvSpPr>
          <p:cNvPr id="13" name="テキスト プレースホルダー 18">
            <a:extLst>
              <a:ext uri="{FF2B5EF4-FFF2-40B4-BE49-F238E27FC236}">
                <a16:creationId xmlns:a16="http://schemas.microsoft.com/office/drawing/2014/main" id="{CC237073-DB9E-B9D0-4447-D20FD7B42149}"/>
              </a:ext>
            </a:extLst>
          </p:cNvPr>
          <p:cNvSpPr>
            <a:spLocks noGrp="1"/>
          </p:cNvSpPr>
          <p:nvPr>
            <p:ph type="body" sz="quarter" idx="11"/>
          </p:nvPr>
        </p:nvSpPr>
        <p:spPr>
          <a:xfrm>
            <a:off x="5220073" y="156220"/>
            <a:ext cx="3463316" cy="496888"/>
          </a:xfrm>
        </p:spPr>
        <p:txBody>
          <a:bodyPr>
            <a:noAutofit/>
          </a:bodyPr>
          <a:lstStyle>
            <a:lvl1pPr marL="0" indent="0" algn="r">
              <a:buNone/>
              <a:defRPr sz="1500">
                <a:solidFill>
                  <a:schemeClr val="tx1">
                    <a:lumMod val="75000"/>
                    <a:lumOff val="25000"/>
                  </a:schemeClr>
                </a:solidFill>
              </a:defRPr>
            </a:lvl1pPr>
            <a:lvl2pPr marL="316523" indent="0">
              <a:buNone/>
              <a:defRPr/>
            </a:lvl2pPr>
          </a:lstStyle>
          <a:p>
            <a:pPr lvl="0"/>
            <a:r>
              <a:rPr kumimoji="1" lang="ja-JP" altLang="en-US" dirty="0"/>
              <a:t>マスター テキストの書式設定</a:t>
            </a:r>
          </a:p>
        </p:txBody>
      </p:sp>
      <p:pic>
        <p:nvPicPr>
          <p:cNvPr id="3" name="図 2">
            <a:extLst>
              <a:ext uri="{FF2B5EF4-FFF2-40B4-BE49-F238E27FC236}">
                <a16:creationId xmlns:a16="http://schemas.microsoft.com/office/drawing/2014/main" id="{D3C72DDB-4BF4-B406-D7D1-2888EF5902F4}"/>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0658" y="156220"/>
            <a:ext cx="3463316" cy="582564"/>
          </a:xfrm>
          <a:prstGeom prst="rect">
            <a:avLst/>
          </a:prstGeom>
        </p:spPr>
      </p:pic>
    </p:spTree>
    <p:extLst>
      <p:ext uri="{BB962C8B-B14F-4D97-AF65-F5344CB8AC3E}">
        <p14:creationId xmlns:p14="http://schemas.microsoft.com/office/powerpoint/2010/main" val="300158888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FD21032-FA08-4530-AFFE-9716E1CDE930}" type="datetime1">
              <a:rPr kumimoji="1" lang="ja-JP" altLang="en-US" smtClean="0"/>
              <a:t>2025/7/24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142804763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3692"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31" indent="0">
              <a:buNone/>
              <a:defRPr sz="1662">
                <a:solidFill>
                  <a:schemeClr val="tx1">
                    <a:tint val="75000"/>
                  </a:schemeClr>
                </a:solidFill>
              </a:defRPr>
            </a:lvl2pPr>
            <a:lvl3pPr marL="844061" indent="0">
              <a:buNone/>
              <a:defRPr sz="1477">
                <a:solidFill>
                  <a:schemeClr val="tx1">
                    <a:tint val="75000"/>
                  </a:schemeClr>
                </a:solidFill>
              </a:defRPr>
            </a:lvl3pPr>
            <a:lvl4pPr marL="1266093" indent="0">
              <a:buNone/>
              <a:defRPr sz="1292">
                <a:solidFill>
                  <a:schemeClr val="tx1">
                    <a:tint val="75000"/>
                  </a:schemeClr>
                </a:solidFill>
              </a:defRPr>
            </a:lvl4pPr>
            <a:lvl5pPr marL="1688123" indent="0">
              <a:buNone/>
              <a:defRPr sz="1292">
                <a:solidFill>
                  <a:schemeClr val="tx1">
                    <a:tint val="75000"/>
                  </a:schemeClr>
                </a:solidFill>
              </a:defRPr>
            </a:lvl5pPr>
            <a:lvl6pPr marL="2110154" indent="0">
              <a:buNone/>
              <a:defRPr sz="1292">
                <a:solidFill>
                  <a:schemeClr val="tx1">
                    <a:tint val="75000"/>
                  </a:schemeClr>
                </a:solidFill>
              </a:defRPr>
            </a:lvl6pPr>
            <a:lvl7pPr marL="2532184" indent="0">
              <a:buNone/>
              <a:defRPr sz="1292">
                <a:solidFill>
                  <a:schemeClr val="tx1">
                    <a:tint val="75000"/>
                  </a:schemeClr>
                </a:solidFill>
              </a:defRPr>
            </a:lvl7pPr>
            <a:lvl8pPr marL="2954215" indent="0">
              <a:buNone/>
              <a:defRPr sz="1292">
                <a:solidFill>
                  <a:schemeClr val="tx1">
                    <a:tint val="75000"/>
                  </a:schemeClr>
                </a:solidFill>
              </a:defRPr>
            </a:lvl8pPr>
            <a:lvl9pPr marL="3376247" indent="0">
              <a:buNone/>
              <a:defRPr sz="1292">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23D69F7-2E6E-4072-AA1A-925F024C882A}" type="datetime1">
              <a:rPr kumimoji="1" lang="ja-JP" altLang="en-US" smtClean="0"/>
              <a:t>2025/7/24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102798993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ECB79C9-D542-419C-AF1A-676197134B22}" type="datetime1">
              <a:rPr kumimoji="1" lang="ja-JP" altLang="en-US" smtClean="0"/>
              <a:t>2025/7/24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125855584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215" b="1"/>
            </a:lvl1pPr>
            <a:lvl2pPr marL="422031" indent="0">
              <a:buNone/>
              <a:defRPr sz="1846" b="1"/>
            </a:lvl2pPr>
            <a:lvl3pPr marL="844061" indent="0">
              <a:buNone/>
              <a:defRPr sz="1662" b="1"/>
            </a:lvl3pPr>
            <a:lvl4pPr marL="1266093" indent="0">
              <a:buNone/>
              <a:defRPr sz="1477" b="1"/>
            </a:lvl4pPr>
            <a:lvl5pPr marL="1688123" indent="0">
              <a:buNone/>
              <a:defRPr sz="1477" b="1"/>
            </a:lvl5pPr>
            <a:lvl6pPr marL="2110154" indent="0">
              <a:buNone/>
              <a:defRPr sz="1477" b="1"/>
            </a:lvl6pPr>
            <a:lvl7pPr marL="2532184" indent="0">
              <a:buNone/>
              <a:defRPr sz="1477" b="1"/>
            </a:lvl7pPr>
            <a:lvl8pPr marL="2954215" indent="0">
              <a:buNone/>
              <a:defRPr sz="1477" b="1"/>
            </a:lvl8pPr>
            <a:lvl9pPr marL="3376247" indent="0">
              <a:buNone/>
              <a:defRPr sz="1477"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6" cy="639762"/>
          </a:xfrm>
        </p:spPr>
        <p:txBody>
          <a:bodyPr anchor="b"/>
          <a:lstStyle>
            <a:lvl1pPr marL="0" indent="0">
              <a:buNone/>
              <a:defRPr sz="2215" b="1"/>
            </a:lvl1pPr>
            <a:lvl2pPr marL="422031" indent="0">
              <a:buNone/>
              <a:defRPr sz="1846" b="1"/>
            </a:lvl2pPr>
            <a:lvl3pPr marL="844061" indent="0">
              <a:buNone/>
              <a:defRPr sz="1662" b="1"/>
            </a:lvl3pPr>
            <a:lvl4pPr marL="1266093" indent="0">
              <a:buNone/>
              <a:defRPr sz="1477" b="1"/>
            </a:lvl4pPr>
            <a:lvl5pPr marL="1688123" indent="0">
              <a:buNone/>
              <a:defRPr sz="1477" b="1"/>
            </a:lvl5pPr>
            <a:lvl6pPr marL="2110154" indent="0">
              <a:buNone/>
              <a:defRPr sz="1477" b="1"/>
            </a:lvl6pPr>
            <a:lvl7pPr marL="2532184" indent="0">
              <a:buNone/>
              <a:defRPr sz="1477" b="1"/>
            </a:lvl7pPr>
            <a:lvl8pPr marL="2954215" indent="0">
              <a:buNone/>
              <a:defRPr sz="1477" b="1"/>
            </a:lvl8pPr>
            <a:lvl9pPr marL="3376247" indent="0">
              <a:buNone/>
              <a:defRPr sz="1477"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6"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327DEAA-BD37-4F6E-BE33-594FA654EC46}" type="datetime1">
              <a:rPr kumimoji="1" lang="ja-JP" altLang="en-US" smtClean="0"/>
              <a:t>2025/7/24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07964690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FC556D8-D0D4-4E1F-888F-47354292EDBF}" type="datetime1">
              <a:rPr kumimoji="1" lang="ja-JP" altLang="en-US" smtClean="0"/>
              <a:t>2025/7/24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37579325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9AF4DEE-2CD8-4AB5-9AC5-A7B350AF1574}" type="datetime1">
              <a:rPr kumimoji="1" lang="ja-JP" altLang="en-US" smtClean="0"/>
              <a:t>2025/7/24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383472440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1846"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6"/>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3"/>
            <a:ext cx="3008313" cy="4691063"/>
          </a:xfrm>
        </p:spPr>
        <p:txBody>
          <a:bodyPr/>
          <a:lstStyle>
            <a:lvl1pPr marL="0" indent="0">
              <a:buNone/>
              <a:defRPr sz="1292"/>
            </a:lvl1pPr>
            <a:lvl2pPr marL="422031" indent="0">
              <a:buNone/>
              <a:defRPr sz="1108"/>
            </a:lvl2pPr>
            <a:lvl3pPr marL="844061" indent="0">
              <a:buNone/>
              <a:defRPr sz="923"/>
            </a:lvl3pPr>
            <a:lvl4pPr marL="1266093" indent="0">
              <a:buNone/>
              <a:defRPr sz="831"/>
            </a:lvl4pPr>
            <a:lvl5pPr marL="1688123" indent="0">
              <a:buNone/>
              <a:defRPr sz="831"/>
            </a:lvl5pPr>
            <a:lvl6pPr marL="2110154" indent="0">
              <a:buNone/>
              <a:defRPr sz="831"/>
            </a:lvl6pPr>
            <a:lvl7pPr marL="2532184" indent="0">
              <a:buNone/>
              <a:defRPr sz="831"/>
            </a:lvl7pPr>
            <a:lvl8pPr marL="2954215" indent="0">
              <a:buNone/>
              <a:defRPr sz="831"/>
            </a:lvl8pPr>
            <a:lvl9pPr marL="3376247"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938621-D409-4A17-8613-B6C4F2FA2200}" type="datetime1">
              <a:rPr kumimoji="1" lang="ja-JP" altLang="en-US" smtClean="0"/>
              <a:t>2025/7/24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266940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846"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2954"/>
            </a:lvl1pPr>
            <a:lvl2pPr marL="422031" indent="0">
              <a:buNone/>
              <a:defRPr sz="2585"/>
            </a:lvl2pPr>
            <a:lvl3pPr marL="844061" indent="0">
              <a:buNone/>
              <a:defRPr sz="2215"/>
            </a:lvl3pPr>
            <a:lvl4pPr marL="1266093" indent="0">
              <a:buNone/>
              <a:defRPr sz="1846"/>
            </a:lvl4pPr>
            <a:lvl5pPr marL="1688123" indent="0">
              <a:buNone/>
              <a:defRPr sz="1846"/>
            </a:lvl5pPr>
            <a:lvl6pPr marL="2110154" indent="0">
              <a:buNone/>
              <a:defRPr sz="1846"/>
            </a:lvl6pPr>
            <a:lvl7pPr marL="2532184" indent="0">
              <a:buNone/>
              <a:defRPr sz="1846"/>
            </a:lvl7pPr>
            <a:lvl8pPr marL="2954215" indent="0">
              <a:buNone/>
              <a:defRPr sz="1846"/>
            </a:lvl8pPr>
            <a:lvl9pPr marL="3376247" indent="0">
              <a:buNone/>
              <a:defRPr sz="1846"/>
            </a:lvl9pPr>
          </a:lstStyle>
          <a:p>
            <a:r>
              <a:rPr kumimoji="1" lang="ja-JP" altLang="en-US"/>
              <a:t>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292"/>
            </a:lvl1pPr>
            <a:lvl2pPr marL="422031" indent="0">
              <a:buNone/>
              <a:defRPr sz="1108"/>
            </a:lvl2pPr>
            <a:lvl3pPr marL="844061" indent="0">
              <a:buNone/>
              <a:defRPr sz="923"/>
            </a:lvl3pPr>
            <a:lvl4pPr marL="1266093" indent="0">
              <a:buNone/>
              <a:defRPr sz="831"/>
            </a:lvl4pPr>
            <a:lvl5pPr marL="1688123" indent="0">
              <a:buNone/>
              <a:defRPr sz="831"/>
            </a:lvl5pPr>
            <a:lvl6pPr marL="2110154" indent="0">
              <a:buNone/>
              <a:defRPr sz="831"/>
            </a:lvl6pPr>
            <a:lvl7pPr marL="2532184" indent="0">
              <a:buNone/>
              <a:defRPr sz="831"/>
            </a:lvl7pPr>
            <a:lvl8pPr marL="2954215" indent="0">
              <a:buNone/>
              <a:defRPr sz="831"/>
            </a:lvl8pPr>
            <a:lvl9pPr marL="3376247"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010BE0E-1EA4-4AC4-A739-268ED58A6BED}" type="datetime1">
              <a:rPr kumimoji="1" lang="ja-JP" altLang="en-US" smtClean="0"/>
              <a:t>2025/7/24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09528248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BD0A0036-9A5F-47E9-B72A-6D01DA54F8ED}" type="datetime1">
              <a:rPr kumimoji="1" lang="ja-JP" altLang="en-US" smtClean="0"/>
              <a:t>2025/7/24</a:t>
            </a:fld>
            <a:endParaRPr kumimoji="1" lang="ja-JP" altLang="en-US"/>
          </a:p>
        </p:txBody>
      </p:sp>
      <p:sp>
        <p:nvSpPr>
          <p:cNvPr id="5" name="フッター プレースホルダー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188510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hf hdr="0" ftr="0" dt="0"/>
  <p:txStyles>
    <p:titleStyle>
      <a:lvl1pPr algn="ctr" defTabSz="844061" rtl="0" eaLnBrk="1" latinLnBrk="0" hangingPunct="1">
        <a:spcBef>
          <a:spcPct val="0"/>
        </a:spcBef>
        <a:buNone/>
        <a:defRPr kumimoji="1" sz="4062" kern="1200">
          <a:solidFill>
            <a:schemeClr val="tx1"/>
          </a:solidFill>
          <a:latin typeface="+mj-lt"/>
          <a:ea typeface="+mj-ea"/>
          <a:cs typeface="+mj-cs"/>
        </a:defRPr>
      </a:lvl1pPr>
    </p:titleStyle>
    <p:bodyStyle>
      <a:lvl1pPr marL="316523" indent="-316523" algn="l" defTabSz="844061" rtl="0" eaLnBrk="1" latinLnBrk="0" hangingPunct="1">
        <a:spcBef>
          <a:spcPct val="20000"/>
        </a:spcBef>
        <a:buFont typeface="Arial" pitchFamily="34" charset="0"/>
        <a:buChar char="•"/>
        <a:defRPr kumimoji="1" sz="2954" kern="1200">
          <a:solidFill>
            <a:schemeClr val="tx1"/>
          </a:solidFill>
          <a:latin typeface="+mn-lt"/>
          <a:ea typeface="+mn-ea"/>
          <a:cs typeface="+mn-cs"/>
        </a:defRPr>
      </a:lvl1pPr>
      <a:lvl2pPr marL="685801" indent="-263770" algn="l" defTabSz="844061"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5077" indent="-211015" algn="l" defTabSz="844061"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7108"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9139"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21169"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00"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31"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262"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61" rtl="0" eaLnBrk="1" latinLnBrk="0" hangingPunct="1">
        <a:defRPr kumimoji="1" sz="1662" kern="1200">
          <a:solidFill>
            <a:schemeClr val="tx1"/>
          </a:solidFill>
          <a:latin typeface="+mn-lt"/>
          <a:ea typeface="+mn-ea"/>
          <a:cs typeface="+mn-cs"/>
        </a:defRPr>
      </a:lvl1pPr>
      <a:lvl2pPr marL="422031" algn="l" defTabSz="844061" rtl="0" eaLnBrk="1" latinLnBrk="0" hangingPunct="1">
        <a:defRPr kumimoji="1" sz="1662" kern="1200">
          <a:solidFill>
            <a:schemeClr val="tx1"/>
          </a:solidFill>
          <a:latin typeface="+mn-lt"/>
          <a:ea typeface="+mn-ea"/>
          <a:cs typeface="+mn-cs"/>
        </a:defRPr>
      </a:lvl2pPr>
      <a:lvl3pPr marL="844061" algn="l" defTabSz="844061" rtl="0" eaLnBrk="1" latinLnBrk="0" hangingPunct="1">
        <a:defRPr kumimoji="1" sz="1662" kern="1200">
          <a:solidFill>
            <a:schemeClr val="tx1"/>
          </a:solidFill>
          <a:latin typeface="+mn-lt"/>
          <a:ea typeface="+mn-ea"/>
          <a:cs typeface="+mn-cs"/>
        </a:defRPr>
      </a:lvl3pPr>
      <a:lvl4pPr marL="1266093" algn="l" defTabSz="844061" rtl="0" eaLnBrk="1" latinLnBrk="0" hangingPunct="1">
        <a:defRPr kumimoji="1" sz="1662" kern="1200">
          <a:solidFill>
            <a:schemeClr val="tx1"/>
          </a:solidFill>
          <a:latin typeface="+mn-lt"/>
          <a:ea typeface="+mn-ea"/>
          <a:cs typeface="+mn-cs"/>
        </a:defRPr>
      </a:lvl4pPr>
      <a:lvl5pPr marL="1688123" algn="l" defTabSz="844061" rtl="0" eaLnBrk="1" latinLnBrk="0" hangingPunct="1">
        <a:defRPr kumimoji="1" sz="1662" kern="1200">
          <a:solidFill>
            <a:schemeClr val="tx1"/>
          </a:solidFill>
          <a:latin typeface="+mn-lt"/>
          <a:ea typeface="+mn-ea"/>
          <a:cs typeface="+mn-cs"/>
        </a:defRPr>
      </a:lvl5pPr>
      <a:lvl6pPr marL="2110154" algn="l" defTabSz="844061" rtl="0" eaLnBrk="1" latinLnBrk="0" hangingPunct="1">
        <a:defRPr kumimoji="1" sz="1662" kern="1200">
          <a:solidFill>
            <a:schemeClr val="tx1"/>
          </a:solidFill>
          <a:latin typeface="+mn-lt"/>
          <a:ea typeface="+mn-ea"/>
          <a:cs typeface="+mn-cs"/>
        </a:defRPr>
      </a:lvl6pPr>
      <a:lvl7pPr marL="2532184" algn="l" defTabSz="844061" rtl="0" eaLnBrk="1" latinLnBrk="0" hangingPunct="1">
        <a:defRPr kumimoji="1" sz="1662" kern="1200">
          <a:solidFill>
            <a:schemeClr val="tx1"/>
          </a:solidFill>
          <a:latin typeface="+mn-lt"/>
          <a:ea typeface="+mn-ea"/>
          <a:cs typeface="+mn-cs"/>
        </a:defRPr>
      </a:lvl7pPr>
      <a:lvl8pPr marL="2954215" algn="l" defTabSz="844061" rtl="0" eaLnBrk="1" latinLnBrk="0" hangingPunct="1">
        <a:defRPr kumimoji="1" sz="1662" kern="1200">
          <a:solidFill>
            <a:schemeClr val="tx1"/>
          </a:solidFill>
          <a:latin typeface="+mn-lt"/>
          <a:ea typeface="+mn-ea"/>
          <a:cs typeface="+mn-cs"/>
        </a:defRPr>
      </a:lvl8pPr>
      <a:lvl9pPr marL="3376247" algn="l" defTabSz="844061" rtl="0" eaLnBrk="1" latinLnBrk="0" hangingPunct="1">
        <a:defRPr kumimoji="1" sz="166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s://jscp.or.jp/community/educational-institution.html" TargetMode="External"/><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microsoft.com/office/2007/relationships/hdphoto" Target="../media/hdphoto4.wdp"/></Relationships>
</file>

<file path=ppt/slides/_rels/slide1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microsoft.com/office/2007/relationships/hdphoto" Target="../media/hdphoto5.wdp"/></Relationships>
</file>

<file path=ppt/slides/_rels/slide1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hyperlink" Target="https://www.mext.go.jp/b_menu/shingi/chousa/shotou/046/gaiyou/1259186.htm" TargetMode="External"/><Relationship Id="rId4" Type="http://schemas.openxmlformats.org/officeDocument/2006/relationships/image" Target="../media/image57.jpeg"/></Relationships>
</file>

<file path=ppt/slides/_rels/slide1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hyperlink" Target="https://www.mext.go.jp/a_menu/shotou/seitoshidou/__icsFiles/afieldfile/2019/07/16/1416474_003.pdf" TargetMode="External"/><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news.infoseek.co.jp/publisher/tb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8.png"/><Relationship Id="rId4" Type="http://schemas.microsoft.com/office/2007/relationships/hdphoto" Target="../media/hdphoto1.wdp"/></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hyperlink" Target="https://www.kyoiku.metro.tokyo.lg.jp/school/content/files/sos_sing/r4-3_soudan.pdf" TargetMode="External"/><Relationship Id="rId4" Type="http://schemas.openxmlformats.org/officeDocument/2006/relationships/image" Target="../media/image45.png"/></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BB01DE07-95CF-48DD-A81F-FFA57A4A5E71}"/>
              </a:ext>
            </a:extLst>
          </p:cNvPr>
          <p:cNvPicPr>
            <a:picLocks noChangeAspect="1"/>
          </p:cNvPicPr>
          <p:nvPr/>
        </p:nvPicPr>
        <p:blipFill>
          <a:blip r:embed="rId3"/>
          <a:stretch>
            <a:fillRect/>
          </a:stretch>
        </p:blipFill>
        <p:spPr>
          <a:xfrm>
            <a:off x="122262" y="105572"/>
            <a:ext cx="4120486" cy="831227"/>
          </a:xfrm>
          <a:prstGeom prst="rect">
            <a:avLst/>
          </a:prstGeom>
        </p:spPr>
      </p:pic>
      <p:sp>
        <p:nvSpPr>
          <p:cNvPr id="14" name="Rectangle 5">
            <a:extLst>
              <a:ext uri="{FF2B5EF4-FFF2-40B4-BE49-F238E27FC236}">
                <a16:creationId xmlns:a16="http://schemas.microsoft.com/office/drawing/2014/main" id="{00C2AF8E-9FFD-4DD5-B1F1-225BCF16AA56}"/>
              </a:ext>
            </a:extLst>
          </p:cNvPr>
          <p:cNvSpPr>
            <a:spLocks noChangeArrowheads="1"/>
          </p:cNvSpPr>
          <p:nvPr/>
        </p:nvSpPr>
        <p:spPr bwMode="auto">
          <a:xfrm>
            <a:off x="0" y="6510640"/>
            <a:ext cx="9143998"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44083"/>
            <a:r>
              <a:rPr kumimoji="0" lang="ja-JP" altLang="ja-JP" sz="1000" dirty="0">
                <a:solidFill>
                  <a:schemeClr val="tx1">
                    <a:lumMod val="75000"/>
                    <a:lumOff val="25000"/>
                  </a:schemeClr>
                </a:solidFill>
                <a:latin typeface="+mn-lt"/>
                <a:ea typeface="メイリオ" panose="020B0604030504040204" pitchFamily="50" charset="-128"/>
                <a:cs typeface="Arial" panose="020B0604020202020204" pitchFamily="34" charset="0"/>
              </a:rPr>
              <a:t>Copyright </a:t>
            </a:r>
            <a:r>
              <a:rPr kumimoji="0" lang="en-US" altLang="ja-JP" sz="1000" dirty="0">
                <a:solidFill>
                  <a:schemeClr val="tx1">
                    <a:lumMod val="75000"/>
                    <a:lumOff val="25000"/>
                  </a:schemeClr>
                </a:solidFill>
                <a:latin typeface="+mn-lt"/>
                <a:ea typeface="メイリオ" panose="020B0604030504040204" pitchFamily="50" charset="-128"/>
                <a:cs typeface="Arial" panose="020B0604020202020204" pitchFamily="34" charset="0"/>
              </a:rPr>
              <a:t>©2025</a:t>
            </a:r>
            <a:r>
              <a:rPr kumimoji="0" lang="ja-JP" altLang="ja-JP" sz="1000" dirty="0">
                <a:solidFill>
                  <a:schemeClr val="tx1">
                    <a:lumMod val="75000"/>
                    <a:lumOff val="25000"/>
                  </a:schemeClr>
                </a:solidFill>
                <a:latin typeface="+mn-lt"/>
                <a:ea typeface="メイリオ" panose="020B0604030504040204" pitchFamily="50" charset="-128"/>
                <a:cs typeface="Arial" panose="020B0604020202020204" pitchFamily="34" charset="0"/>
              </a:rPr>
              <a:t> JSCP. All rights reserved.</a:t>
            </a:r>
            <a:endParaRPr kumimoji="0" lang="ja-JP" altLang="ja-JP" sz="700" dirty="0">
              <a:solidFill>
                <a:schemeClr val="tx1">
                  <a:lumMod val="75000"/>
                  <a:lumOff val="25000"/>
                </a:schemeClr>
              </a:solidFill>
              <a:latin typeface="+mn-lt"/>
              <a:ea typeface="メイリオ" panose="020B0604030504040204" pitchFamily="50" charset="-128"/>
            </a:endParaRPr>
          </a:p>
        </p:txBody>
      </p:sp>
      <p:cxnSp>
        <p:nvCxnSpPr>
          <p:cNvPr id="4" name="直線コネクタ 3">
            <a:extLst>
              <a:ext uri="{FF2B5EF4-FFF2-40B4-BE49-F238E27FC236}">
                <a16:creationId xmlns:a16="http://schemas.microsoft.com/office/drawing/2014/main" id="{99D7339B-CF1A-772C-211B-EFEF13AA0CF0}"/>
              </a:ext>
            </a:extLst>
          </p:cNvPr>
          <p:cNvCxnSpPr/>
          <p:nvPr/>
        </p:nvCxnSpPr>
        <p:spPr>
          <a:xfrm>
            <a:off x="1979712" y="3429000"/>
            <a:ext cx="532859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26FA6282-2120-D0BC-749B-82AA6CD2729C}"/>
              </a:ext>
            </a:extLst>
          </p:cNvPr>
          <p:cNvSpPr/>
          <p:nvPr/>
        </p:nvSpPr>
        <p:spPr>
          <a:xfrm>
            <a:off x="1" y="2420888"/>
            <a:ext cx="9143999" cy="1257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「思春期における自傷行為について」</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C7AFF2D5-C90B-3E22-08C3-5759BF5E1C65}"/>
              </a:ext>
            </a:extLst>
          </p:cNvPr>
          <p:cNvSpPr/>
          <p:nvPr/>
        </p:nvSpPr>
        <p:spPr>
          <a:xfrm>
            <a:off x="1" y="4149080"/>
            <a:ext cx="9143999" cy="2376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いのち支える自殺対策推進センター</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地域連携推進部　地域支援室長</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併任</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こども・若者自殺対策室</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〇　〇　〇　〇</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5" name="テキスト ボックス 4">
            <a:extLst>
              <a:ext uri="{FF2B5EF4-FFF2-40B4-BE49-F238E27FC236}">
                <a16:creationId xmlns:a16="http://schemas.microsoft.com/office/drawing/2014/main" id="{F3364BC2-0E46-8A51-2046-15A9AD70C01C}"/>
              </a:ext>
            </a:extLst>
          </p:cNvPr>
          <p:cNvSpPr txBox="1"/>
          <p:nvPr/>
        </p:nvSpPr>
        <p:spPr>
          <a:xfrm>
            <a:off x="5148064" y="153664"/>
            <a:ext cx="3779910" cy="400110"/>
          </a:xfrm>
          <a:prstGeom prst="rect">
            <a:avLst/>
          </a:prstGeom>
          <a:noFill/>
        </p:spPr>
        <p:txBody>
          <a:bodyPr wrap="square" rtlCol="0" anchor="ctr">
            <a:spAutoFit/>
          </a:bodyPr>
          <a:lstStyle/>
          <a:p>
            <a:pPr algn="l"/>
            <a:r>
              <a:rPr lang="ja-JP" altLang="en-US" sz="2000" dirty="0">
                <a:latin typeface="+mn-ea"/>
              </a:rPr>
              <a:t>〇〇立〇〇〇</a:t>
            </a:r>
            <a:r>
              <a:rPr kumimoji="1" lang="ja-JP" altLang="en-US" sz="2000" dirty="0">
                <a:latin typeface="+mn-ea"/>
              </a:rPr>
              <a:t>中学校教員研修</a:t>
            </a:r>
          </a:p>
        </p:txBody>
      </p:sp>
    </p:spTree>
    <p:extLst>
      <p:ext uri="{BB962C8B-B14F-4D97-AF65-F5344CB8AC3E}">
        <p14:creationId xmlns:p14="http://schemas.microsoft.com/office/powerpoint/2010/main" val="19392251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79DF91D-56BA-D797-0389-F06320C3D9E7}"/>
              </a:ext>
            </a:extLst>
          </p:cNvPr>
          <p:cNvSpPr>
            <a:spLocks noGrp="1"/>
          </p:cNvSpPr>
          <p:nvPr>
            <p:ph type="title"/>
          </p:nvPr>
        </p:nvSpPr>
        <p:spPr>
          <a:xfrm>
            <a:off x="121920" y="178246"/>
            <a:ext cx="8851392" cy="634082"/>
          </a:xfrm>
        </p:spPr>
        <p:txBody>
          <a:bodyPr/>
          <a:lstStyle/>
          <a:p>
            <a:pPr algn="ctr"/>
            <a:r>
              <a:rPr lang="ja-JP" altLang="en-US" sz="2800" dirty="0"/>
              <a:t>日本財団　</a:t>
            </a:r>
            <a:r>
              <a:rPr lang="zh-TW" altLang="en-US" sz="2800" dirty="0"/>
              <a:t>第</a:t>
            </a:r>
            <a:r>
              <a:rPr lang="en-US" altLang="zh-TW" sz="2800" dirty="0"/>
              <a:t>5</a:t>
            </a:r>
            <a:r>
              <a:rPr lang="zh-TW" altLang="en-US" sz="2800" dirty="0"/>
              <a:t>回自殺意識全国調査 調査結果</a:t>
            </a:r>
            <a:r>
              <a:rPr lang="ja-JP" altLang="en-US" sz="2800" dirty="0"/>
              <a:t>　より</a:t>
            </a:r>
          </a:p>
        </p:txBody>
      </p:sp>
      <p:sp>
        <p:nvSpPr>
          <p:cNvPr id="6" name="コンテンツ プレースホルダー 5">
            <a:extLst>
              <a:ext uri="{FF2B5EF4-FFF2-40B4-BE49-F238E27FC236}">
                <a16:creationId xmlns:a16="http://schemas.microsoft.com/office/drawing/2014/main" id="{BBE1608E-00FA-1BB9-FF17-DEE34E33D0D9}"/>
              </a:ext>
            </a:extLst>
          </p:cNvPr>
          <p:cNvSpPr>
            <a:spLocks noGrp="1"/>
          </p:cNvSpPr>
          <p:nvPr>
            <p:ph idx="1"/>
          </p:nvPr>
        </p:nvSpPr>
        <p:spPr>
          <a:xfrm>
            <a:off x="457200" y="1114842"/>
            <a:ext cx="8229600" cy="5145441"/>
          </a:xfrm>
        </p:spPr>
        <p:txBody>
          <a:bodyPr/>
          <a:lstStyle/>
          <a:p>
            <a:pPr marL="0" indent="0">
              <a:lnSpc>
                <a:spcPct val="100000"/>
              </a:lnSpc>
              <a:buNone/>
            </a:pPr>
            <a:r>
              <a:rPr lang="ja-JP" altLang="en-US" sz="2800" dirty="0"/>
              <a:t>第</a:t>
            </a:r>
            <a:r>
              <a:rPr lang="en-US" altLang="ja-JP" sz="2800" dirty="0"/>
              <a:t>5</a:t>
            </a:r>
            <a:r>
              <a:rPr lang="ja-JP" altLang="en-US" sz="2800" dirty="0"/>
              <a:t>回自殺意識調査 結果概要</a:t>
            </a:r>
          </a:p>
          <a:p>
            <a:pPr marL="0" indent="0">
              <a:lnSpc>
                <a:spcPct val="100000"/>
              </a:lnSpc>
              <a:spcBef>
                <a:spcPts val="1800"/>
              </a:spcBef>
              <a:buNone/>
            </a:pPr>
            <a:r>
              <a:rPr lang="ja-JP" altLang="en-US" sz="2800" dirty="0"/>
              <a:t>若年層の希死念慮（回答者数</a:t>
            </a:r>
            <a:r>
              <a:rPr lang="en-US" altLang="ja-JP" sz="2800" dirty="0"/>
              <a:t>14,555</a:t>
            </a:r>
            <a:r>
              <a:rPr lang="ja-JP" altLang="en-US" sz="2800" dirty="0"/>
              <a:t>人）</a:t>
            </a:r>
          </a:p>
          <a:p>
            <a:pPr lvl="1">
              <a:lnSpc>
                <a:spcPct val="100000"/>
              </a:lnSpc>
              <a:buFont typeface="Wingdings" panose="05000000000000000000" pitchFamily="2" charset="2"/>
              <a:buChar char="u"/>
            </a:pPr>
            <a:r>
              <a:rPr lang="ja-JP" altLang="en-US" sz="2800" dirty="0">
                <a:solidFill>
                  <a:srgbClr val="C00000"/>
                </a:solidFill>
              </a:rPr>
              <a:t>希死念慮経験あり </a:t>
            </a:r>
            <a:r>
              <a:rPr lang="en-US" altLang="ja-JP" sz="2800" dirty="0">
                <a:solidFill>
                  <a:srgbClr val="C00000"/>
                </a:solidFill>
              </a:rPr>
              <a:t>44.8%</a:t>
            </a:r>
          </a:p>
          <a:p>
            <a:pPr lvl="1">
              <a:lnSpc>
                <a:spcPct val="100000"/>
              </a:lnSpc>
              <a:buFont typeface="Wingdings" panose="05000000000000000000" pitchFamily="2" charset="2"/>
              <a:buChar char="u"/>
            </a:pPr>
            <a:r>
              <a:rPr lang="ja-JP" altLang="en-US" sz="2800" dirty="0"/>
              <a:t>希死念慮経験なし </a:t>
            </a:r>
            <a:r>
              <a:rPr lang="en-US" altLang="ja-JP" sz="2800" dirty="0"/>
              <a:t>55.2%</a:t>
            </a:r>
          </a:p>
          <a:p>
            <a:pPr marL="0" indent="0">
              <a:lnSpc>
                <a:spcPct val="100000"/>
              </a:lnSpc>
              <a:spcBef>
                <a:spcPts val="1800"/>
              </a:spcBef>
              <a:buNone/>
            </a:pPr>
            <a:r>
              <a:rPr lang="ja-JP" altLang="en-US" sz="2800" dirty="0"/>
              <a:t>希死念慮の相談経験</a:t>
            </a:r>
          </a:p>
          <a:p>
            <a:pPr lvl="1">
              <a:lnSpc>
                <a:spcPct val="100000"/>
              </a:lnSpc>
              <a:buFont typeface="Wingdings" panose="05000000000000000000" pitchFamily="2" charset="2"/>
              <a:buChar char="u"/>
            </a:pPr>
            <a:r>
              <a:rPr lang="ja-JP" altLang="en-US" sz="2800" dirty="0">
                <a:solidFill>
                  <a:srgbClr val="C00000"/>
                </a:solidFill>
              </a:rPr>
              <a:t>希死念慮：誰にも相談しなかった　</a:t>
            </a:r>
            <a:r>
              <a:rPr lang="en-US" altLang="ja-JP" sz="2800" dirty="0">
                <a:solidFill>
                  <a:srgbClr val="C00000"/>
                </a:solidFill>
              </a:rPr>
              <a:t>56.6%</a:t>
            </a:r>
          </a:p>
          <a:p>
            <a:pPr marL="0" indent="0">
              <a:lnSpc>
                <a:spcPct val="100000"/>
              </a:lnSpc>
              <a:spcBef>
                <a:spcPts val="1800"/>
              </a:spcBef>
              <a:buNone/>
            </a:pPr>
            <a:r>
              <a:rPr lang="ja-JP" altLang="en-US" sz="2800" dirty="0"/>
              <a:t>公的サービスの認知度</a:t>
            </a:r>
          </a:p>
          <a:p>
            <a:pPr lvl="1">
              <a:lnSpc>
                <a:spcPct val="100000"/>
              </a:lnSpc>
              <a:buFont typeface="Wingdings" panose="05000000000000000000" pitchFamily="2" charset="2"/>
              <a:buChar char="u"/>
            </a:pPr>
            <a:r>
              <a:rPr lang="ja-JP" altLang="en-US" sz="2800" dirty="0"/>
              <a:t>希死念慮経験あり（回答者数</a:t>
            </a:r>
            <a:r>
              <a:rPr lang="en-US" altLang="ja-JP" sz="2800" dirty="0"/>
              <a:t>6,474</a:t>
            </a:r>
            <a:r>
              <a:rPr lang="ja-JP" altLang="en-US" sz="2800" dirty="0"/>
              <a:t>人）：支援サービスを耳にしたことがない　</a:t>
            </a:r>
            <a:r>
              <a:rPr lang="en-US" altLang="ja-JP" sz="2800" dirty="0"/>
              <a:t>42.2%</a:t>
            </a:r>
          </a:p>
        </p:txBody>
      </p:sp>
      <p:sp>
        <p:nvSpPr>
          <p:cNvPr id="4" name="スライド番号プレースホルダー 3">
            <a:extLst>
              <a:ext uri="{FF2B5EF4-FFF2-40B4-BE49-F238E27FC236}">
                <a16:creationId xmlns:a16="http://schemas.microsoft.com/office/drawing/2014/main" id="{A1947ADC-0C35-4B41-C5D2-E7B3F52A6E21}"/>
              </a:ext>
            </a:extLst>
          </p:cNvPr>
          <p:cNvSpPr>
            <a:spLocks noGrp="1"/>
          </p:cNvSpPr>
          <p:nvPr>
            <p:ph type="sldNum" sz="quarter" idx="12"/>
          </p:nvPr>
        </p:nvSpPr>
        <p:spPr/>
        <p:txBody>
          <a:bodyPr/>
          <a:lstStyle/>
          <a:p>
            <a:fld id="{9E2A29CB-BA86-48A6-80E1-CB8750A963B5}" type="slidenum">
              <a:rPr kumimoji="1" lang="ja-JP" altLang="en-US" smtClean="0"/>
              <a:t>10</a:t>
            </a:fld>
            <a:endParaRPr kumimoji="1" lang="ja-JP" altLang="en-US"/>
          </a:p>
        </p:txBody>
      </p:sp>
    </p:spTree>
    <p:extLst>
      <p:ext uri="{BB962C8B-B14F-4D97-AF65-F5344CB8AC3E}">
        <p14:creationId xmlns:p14="http://schemas.microsoft.com/office/powerpoint/2010/main" val="242730310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30D5F2B-A3B5-33F0-D575-2244F715D4C9}"/>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もっとも大切なこと</a:t>
            </a:r>
          </a:p>
        </p:txBody>
      </p:sp>
      <p:sp>
        <p:nvSpPr>
          <p:cNvPr id="14" name="正方形/長方形 13">
            <a:extLst>
              <a:ext uri="{FF2B5EF4-FFF2-40B4-BE49-F238E27FC236}">
                <a16:creationId xmlns:a16="http://schemas.microsoft.com/office/drawing/2014/main" id="{90FD2059-F33F-5C92-FA96-CD15C604DE83}"/>
              </a:ext>
            </a:extLst>
          </p:cNvPr>
          <p:cNvSpPr/>
          <p:nvPr/>
        </p:nvSpPr>
        <p:spPr>
          <a:xfrm>
            <a:off x="1043608" y="1916832"/>
            <a:ext cx="7344816" cy="4536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 「まさか自殺はしないだろう」</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という思い込みは捨ててください</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 心から寄りそってください</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③ ひとりで抱え込まないでください</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必ずチームで共有し、対応しましょう</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8623508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barn(inVertical)">
                                      <p:cBhvr>
                                        <p:cTn id="15" dur="500"/>
                                        <p:tgtEl>
                                          <p:spTgt spid="1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xEl>
                                              <p:pRg st="5" end="5"/>
                                            </p:txEl>
                                          </p:spTgt>
                                        </p:tgtEl>
                                        <p:attrNameLst>
                                          <p:attrName>style.visibility</p:attrName>
                                        </p:attrNameLst>
                                      </p:cBhvr>
                                      <p:to>
                                        <p:strVal val="visible"/>
                                      </p:to>
                                    </p:set>
                                    <p:animEffect transition="in" filter="barn(inVertical)">
                                      <p:cBhvr>
                                        <p:cTn id="20" dur="500"/>
                                        <p:tgtEl>
                                          <p:spTgt spid="14">
                                            <p:txEl>
                                              <p:pRg st="5" end="5"/>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animEffect transition="in" filter="barn(inVertical)">
                                      <p:cBhvr>
                                        <p:cTn id="23"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吹き出し: 円形 60">
            <a:extLst>
              <a:ext uri="{FF2B5EF4-FFF2-40B4-BE49-F238E27FC236}">
                <a16:creationId xmlns:a16="http://schemas.microsoft.com/office/drawing/2014/main" id="{7153B2C1-6194-5B8B-F0C4-7A749BCCDBA3}"/>
              </a:ext>
            </a:extLst>
          </p:cNvPr>
          <p:cNvSpPr/>
          <p:nvPr/>
        </p:nvSpPr>
        <p:spPr>
          <a:xfrm>
            <a:off x="251520" y="1136501"/>
            <a:ext cx="3142845" cy="1725627"/>
          </a:xfrm>
          <a:prstGeom prst="wedgeEllipseCallout">
            <a:avLst>
              <a:gd name="adj1" fmla="val -10848"/>
              <a:gd name="adj2" fmla="val 7763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4047" y="0"/>
            <a:ext cx="9143999" cy="9807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72008"/>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本</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研修後の到達地点</a:t>
            </a:r>
          </a:p>
        </p:txBody>
      </p:sp>
      <p:grpSp>
        <p:nvGrpSpPr>
          <p:cNvPr id="62" name="グループ化 61">
            <a:extLst>
              <a:ext uri="{FF2B5EF4-FFF2-40B4-BE49-F238E27FC236}">
                <a16:creationId xmlns:a16="http://schemas.microsoft.com/office/drawing/2014/main" id="{1D75D34E-7807-FD5B-E90E-F7E6D0E52186}"/>
              </a:ext>
            </a:extLst>
          </p:cNvPr>
          <p:cNvGrpSpPr/>
          <p:nvPr/>
        </p:nvGrpSpPr>
        <p:grpSpPr>
          <a:xfrm>
            <a:off x="901115" y="2853030"/>
            <a:ext cx="7919357" cy="3235945"/>
            <a:chOff x="683568" y="3633873"/>
            <a:chExt cx="7919357" cy="3235945"/>
          </a:xfrm>
        </p:grpSpPr>
        <p:grpSp>
          <p:nvGrpSpPr>
            <p:cNvPr id="63" name="グループ化 62">
              <a:extLst>
                <a:ext uri="{FF2B5EF4-FFF2-40B4-BE49-F238E27FC236}">
                  <a16:creationId xmlns:a16="http://schemas.microsoft.com/office/drawing/2014/main" id="{B3695A32-15BC-A4F0-69E6-319922212311}"/>
                </a:ext>
              </a:extLst>
            </p:cNvPr>
            <p:cNvGrpSpPr/>
            <p:nvPr/>
          </p:nvGrpSpPr>
          <p:grpSpPr>
            <a:xfrm>
              <a:off x="3888619" y="4211366"/>
              <a:ext cx="648657" cy="1573661"/>
              <a:chOff x="2843280" y="1916832"/>
              <a:chExt cx="504584" cy="1224136"/>
            </a:xfrm>
            <a:solidFill>
              <a:schemeClr val="accent1"/>
            </a:solidFill>
          </p:grpSpPr>
          <p:sp>
            <p:nvSpPr>
              <p:cNvPr id="83" name="楕円 82">
                <a:extLst>
                  <a:ext uri="{FF2B5EF4-FFF2-40B4-BE49-F238E27FC236}">
                    <a16:creationId xmlns:a16="http://schemas.microsoft.com/office/drawing/2014/main" id="{DBF3F490-DFA9-6BA7-5E58-EB7AF22A8938}"/>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4" name="楕円 83">
                <a:extLst>
                  <a:ext uri="{FF2B5EF4-FFF2-40B4-BE49-F238E27FC236}">
                    <a16:creationId xmlns:a16="http://schemas.microsoft.com/office/drawing/2014/main" id="{D869D6CB-34A2-E793-5815-91A24348906D}"/>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5" name="正方形/長方形 84">
                <a:extLst>
                  <a:ext uri="{FF2B5EF4-FFF2-40B4-BE49-F238E27FC236}">
                    <a16:creationId xmlns:a16="http://schemas.microsoft.com/office/drawing/2014/main" id="{CAF0C893-42E4-05D8-8D2D-D6533779A909}"/>
                  </a:ext>
                </a:extLst>
              </p:cNvPr>
              <p:cNvSpPr/>
              <p:nvPr/>
            </p:nvSpPr>
            <p:spPr>
              <a:xfrm>
                <a:off x="2843280" y="2636912"/>
                <a:ext cx="50405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grpSp>
          <p:nvGrpSpPr>
            <p:cNvPr id="64" name="グループ化 63">
              <a:extLst>
                <a:ext uri="{FF2B5EF4-FFF2-40B4-BE49-F238E27FC236}">
                  <a16:creationId xmlns:a16="http://schemas.microsoft.com/office/drawing/2014/main" id="{270688C5-6537-9EF9-993B-BFBA10D71843}"/>
                </a:ext>
              </a:extLst>
            </p:cNvPr>
            <p:cNvGrpSpPr/>
            <p:nvPr/>
          </p:nvGrpSpPr>
          <p:grpSpPr>
            <a:xfrm>
              <a:off x="1893202" y="4211431"/>
              <a:ext cx="648657" cy="1573597"/>
              <a:chOff x="2843280" y="1916832"/>
              <a:chExt cx="504584" cy="1224086"/>
            </a:xfrm>
            <a:solidFill>
              <a:schemeClr val="accent3"/>
            </a:solidFill>
          </p:grpSpPr>
          <p:sp>
            <p:nvSpPr>
              <p:cNvPr id="80" name="楕円 79">
                <a:extLst>
                  <a:ext uri="{FF2B5EF4-FFF2-40B4-BE49-F238E27FC236}">
                    <a16:creationId xmlns:a16="http://schemas.microsoft.com/office/drawing/2014/main" id="{E6FA8BCC-62AC-6C8F-7872-C8705C2ABB70}"/>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1" name="楕円 80">
                <a:extLst>
                  <a:ext uri="{FF2B5EF4-FFF2-40B4-BE49-F238E27FC236}">
                    <a16:creationId xmlns:a16="http://schemas.microsoft.com/office/drawing/2014/main" id="{7EC92FE0-3735-7ACA-F5BB-7C1A0BC92D25}"/>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2" name="正方形/長方形 81">
                <a:extLst>
                  <a:ext uri="{FF2B5EF4-FFF2-40B4-BE49-F238E27FC236}">
                    <a16:creationId xmlns:a16="http://schemas.microsoft.com/office/drawing/2014/main" id="{C0FD81BD-9F0E-E970-3F9D-5442216C3418}"/>
                  </a:ext>
                </a:extLst>
              </p:cNvPr>
              <p:cNvSpPr/>
              <p:nvPr/>
            </p:nvSpPr>
            <p:spPr>
              <a:xfrm>
                <a:off x="2843280" y="2636912"/>
                <a:ext cx="504056" cy="5040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65" name="二等辺三角形 64">
              <a:extLst>
                <a:ext uri="{FF2B5EF4-FFF2-40B4-BE49-F238E27FC236}">
                  <a16:creationId xmlns:a16="http://schemas.microsoft.com/office/drawing/2014/main" id="{8BB41D44-AF5F-E374-3A02-30567E3E5709}"/>
                </a:ext>
              </a:extLst>
            </p:cNvPr>
            <p:cNvSpPr/>
            <p:nvPr/>
          </p:nvSpPr>
          <p:spPr>
            <a:xfrm rot="7414760">
              <a:off x="1636468" y="4150696"/>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1430" y="198795"/>
                    <a:pt x="77011" y="90913"/>
                    <a:pt x="95318" y="0"/>
                  </a:cubicBezTo>
                  <a:cubicBezTo>
                    <a:pt x="174175" y="130046"/>
                    <a:pt x="144323" y="215884"/>
                    <a:pt x="190636" y="315069"/>
                  </a:cubicBezTo>
                  <a:cubicBezTo>
                    <a:pt x="105105" y="332863"/>
                    <a:pt x="53504" y="298163"/>
                    <a:pt x="0" y="315069"/>
                  </a:cubicBezTo>
                  <a:close/>
                </a:path>
                <a:path w="190636" h="315069" stroke="0" extrusionOk="0">
                  <a:moveTo>
                    <a:pt x="0" y="315069"/>
                  </a:moveTo>
                  <a:cubicBezTo>
                    <a:pt x="-4582" y="205757"/>
                    <a:pt x="80371" y="68725"/>
                    <a:pt x="95318" y="0"/>
                  </a:cubicBezTo>
                  <a:cubicBezTo>
                    <a:pt x="125418" y="62788"/>
                    <a:pt x="150480" y="239047"/>
                    <a:pt x="190636" y="315069"/>
                  </a:cubicBezTo>
                  <a:cubicBezTo>
                    <a:pt x="113230" y="335991"/>
                    <a:pt x="64150" y="300131"/>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507211462">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6" name="二等辺三角形 65">
              <a:extLst>
                <a:ext uri="{FF2B5EF4-FFF2-40B4-BE49-F238E27FC236}">
                  <a16:creationId xmlns:a16="http://schemas.microsoft.com/office/drawing/2014/main" id="{1E46D9B5-BED6-79F1-4C30-5792EA244298}"/>
                </a:ext>
              </a:extLst>
            </p:cNvPr>
            <p:cNvSpPr/>
            <p:nvPr/>
          </p:nvSpPr>
          <p:spPr>
            <a:xfrm rot="5257621">
              <a:off x="1590078" y="4346000"/>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9766" y="160989"/>
                    <a:pt x="100250" y="114277"/>
                    <a:pt x="95318" y="0"/>
                  </a:cubicBezTo>
                  <a:cubicBezTo>
                    <a:pt x="142720" y="69848"/>
                    <a:pt x="132771" y="248267"/>
                    <a:pt x="190636" y="315069"/>
                  </a:cubicBezTo>
                  <a:cubicBezTo>
                    <a:pt x="119639" y="319692"/>
                    <a:pt x="88673" y="292288"/>
                    <a:pt x="0" y="315069"/>
                  </a:cubicBezTo>
                  <a:close/>
                </a:path>
                <a:path w="190636" h="315069" stroke="0" extrusionOk="0">
                  <a:moveTo>
                    <a:pt x="0" y="315069"/>
                  </a:moveTo>
                  <a:cubicBezTo>
                    <a:pt x="6577" y="156960"/>
                    <a:pt x="70344" y="115910"/>
                    <a:pt x="95318" y="0"/>
                  </a:cubicBezTo>
                  <a:cubicBezTo>
                    <a:pt x="143359" y="109526"/>
                    <a:pt x="150961" y="214717"/>
                    <a:pt x="190636" y="315069"/>
                  </a:cubicBezTo>
                  <a:cubicBezTo>
                    <a:pt x="133135" y="329639"/>
                    <a:pt x="75561" y="308133"/>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168902809">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7" name="正方形/長方形 66">
              <a:extLst>
                <a:ext uri="{FF2B5EF4-FFF2-40B4-BE49-F238E27FC236}">
                  <a16:creationId xmlns:a16="http://schemas.microsoft.com/office/drawing/2014/main" id="{C04B3264-9177-DC50-7B14-64A4437862FF}"/>
                </a:ext>
              </a:extLst>
            </p:cNvPr>
            <p:cNvSpPr/>
            <p:nvPr/>
          </p:nvSpPr>
          <p:spPr>
            <a:xfrm>
              <a:off x="683568" y="3920674"/>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68" name="矢印: 下 67">
              <a:extLst>
                <a:ext uri="{FF2B5EF4-FFF2-40B4-BE49-F238E27FC236}">
                  <a16:creationId xmlns:a16="http://schemas.microsoft.com/office/drawing/2014/main" id="{A1D57982-9E02-BA33-310A-46EB4F74938A}"/>
                </a:ext>
              </a:extLst>
            </p:cNvPr>
            <p:cNvSpPr/>
            <p:nvPr/>
          </p:nvSpPr>
          <p:spPr>
            <a:xfrm rot="16200000">
              <a:off x="2926249" y="4502627"/>
              <a:ext cx="576623" cy="1079350"/>
            </a:xfrm>
            <a:custGeom>
              <a:avLst/>
              <a:gdLst>
                <a:gd name="connsiteX0" fmla="*/ 0 w 576623"/>
                <a:gd name="connsiteY0" fmla="*/ 791039 h 1079350"/>
                <a:gd name="connsiteX1" fmla="*/ 144156 w 576623"/>
                <a:gd name="connsiteY1" fmla="*/ 791039 h 1079350"/>
                <a:gd name="connsiteX2" fmla="*/ 144156 w 576623"/>
                <a:gd name="connsiteY2" fmla="*/ 411340 h 1079350"/>
                <a:gd name="connsiteX3" fmla="*/ 144156 w 576623"/>
                <a:gd name="connsiteY3" fmla="*/ 0 h 1079350"/>
                <a:gd name="connsiteX4" fmla="*/ 432467 w 576623"/>
                <a:gd name="connsiteY4" fmla="*/ 0 h 1079350"/>
                <a:gd name="connsiteX5" fmla="*/ 432467 w 576623"/>
                <a:gd name="connsiteY5" fmla="*/ 387609 h 1079350"/>
                <a:gd name="connsiteX6" fmla="*/ 432467 w 576623"/>
                <a:gd name="connsiteY6" fmla="*/ 791039 h 1079350"/>
                <a:gd name="connsiteX7" fmla="*/ 576623 w 576623"/>
                <a:gd name="connsiteY7" fmla="*/ 791039 h 1079350"/>
                <a:gd name="connsiteX8" fmla="*/ 288312 w 576623"/>
                <a:gd name="connsiteY8" fmla="*/ 1079350 h 1079350"/>
                <a:gd name="connsiteX9" fmla="*/ 0 w 576623"/>
                <a:gd name="connsiteY9" fmla="*/ 791039 h 107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079350" fill="none" extrusionOk="0">
                  <a:moveTo>
                    <a:pt x="0" y="791039"/>
                  </a:moveTo>
                  <a:cubicBezTo>
                    <a:pt x="46259" y="780020"/>
                    <a:pt x="114762" y="800452"/>
                    <a:pt x="144156" y="791039"/>
                  </a:cubicBezTo>
                  <a:cubicBezTo>
                    <a:pt x="102052" y="684998"/>
                    <a:pt x="175441" y="585902"/>
                    <a:pt x="144156" y="411340"/>
                  </a:cubicBezTo>
                  <a:cubicBezTo>
                    <a:pt x="112871" y="236778"/>
                    <a:pt x="163097" y="85320"/>
                    <a:pt x="144156" y="0"/>
                  </a:cubicBezTo>
                  <a:cubicBezTo>
                    <a:pt x="205690" y="-10035"/>
                    <a:pt x="374387" y="30471"/>
                    <a:pt x="432467" y="0"/>
                  </a:cubicBezTo>
                  <a:cubicBezTo>
                    <a:pt x="438716" y="152797"/>
                    <a:pt x="414643" y="197526"/>
                    <a:pt x="432467" y="387609"/>
                  </a:cubicBezTo>
                  <a:cubicBezTo>
                    <a:pt x="450291" y="577692"/>
                    <a:pt x="415537" y="694221"/>
                    <a:pt x="432467" y="791039"/>
                  </a:cubicBezTo>
                  <a:cubicBezTo>
                    <a:pt x="497225" y="787924"/>
                    <a:pt x="521527" y="793957"/>
                    <a:pt x="576623" y="791039"/>
                  </a:cubicBezTo>
                  <a:cubicBezTo>
                    <a:pt x="476248" y="916461"/>
                    <a:pt x="388282" y="938194"/>
                    <a:pt x="288312" y="1079350"/>
                  </a:cubicBezTo>
                  <a:cubicBezTo>
                    <a:pt x="194021" y="1031518"/>
                    <a:pt x="125279" y="859426"/>
                    <a:pt x="0" y="791039"/>
                  </a:cubicBezTo>
                  <a:close/>
                </a:path>
                <a:path w="576623" h="1079350" stroke="0" extrusionOk="0">
                  <a:moveTo>
                    <a:pt x="0" y="791039"/>
                  </a:moveTo>
                  <a:cubicBezTo>
                    <a:pt x="50331" y="790880"/>
                    <a:pt x="87401" y="792017"/>
                    <a:pt x="144156" y="791039"/>
                  </a:cubicBezTo>
                  <a:cubicBezTo>
                    <a:pt x="96446" y="632855"/>
                    <a:pt x="167410" y="573240"/>
                    <a:pt x="144156" y="387609"/>
                  </a:cubicBezTo>
                  <a:cubicBezTo>
                    <a:pt x="120902" y="201978"/>
                    <a:pt x="172379" y="132432"/>
                    <a:pt x="144156" y="0"/>
                  </a:cubicBezTo>
                  <a:cubicBezTo>
                    <a:pt x="260222" y="-7886"/>
                    <a:pt x="330596" y="24597"/>
                    <a:pt x="432467" y="0"/>
                  </a:cubicBezTo>
                  <a:cubicBezTo>
                    <a:pt x="460048" y="135947"/>
                    <a:pt x="428808" y="246767"/>
                    <a:pt x="432467" y="403430"/>
                  </a:cubicBezTo>
                  <a:cubicBezTo>
                    <a:pt x="436126" y="560093"/>
                    <a:pt x="414821" y="622514"/>
                    <a:pt x="432467" y="791039"/>
                  </a:cubicBezTo>
                  <a:cubicBezTo>
                    <a:pt x="472786" y="787009"/>
                    <a:pt x="544246" y="792522"/>
                    <a:pt x="576623" y="791039"/>
                  </a:cubicBezTo>
                  <a:cubicBezTo>
                    <a:pt x="514053" y="900833"/>
                    <a:pt x="420161" y="941571"/>
                    <a:pt x="288312" y="1079350"/>
                  </a:cubicBezTo>
                  <a:cubicBezTo>
                    <a:pt x="158271" y="997768"/>
                    <a:pt x="124235" y="864208"/>
                    <a:pt x="0" y="79103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9" name="正方形/長方形 68">
              <a:extLst>
                <a:ext uri="{FF2B5EF4-FFF2-40B4-BE49-F238E27FC236}">
                  <a16:creationId xmlns:a16="http://schemas.microsoft.com/office/drawing/2014/main" id="{A0CF4361-5B59-B597-F4A9-65AA7798E062}"/>
                </a:ext>
              </a:extLst>
            </p:cNvPr>
            <p:cNvSpPr/>
            <p:nvPr/>
          </p:nvSpPr>
          <p:spPr>
            <a:xfrm>
              <a:off x="2840332" y="3953817"/>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0" name="正方形/長方形 69">
              <a:extLst>
                <a:ext uri="{FF2B5EF4-FFF2-40B4-BE49-F238E27FC236}">
                  <a16:creationId xmlns:a16="http://schemas.microsoft.com/office/drawing/2014/main" id="{894B7FD9-1103-33CF-987B-5B623E855803}"/>
                </a:ext>
              </a:extLst>
            </p:cNvPr>
            <p:cNvSpPr/>
            <p:nvPr/>
          </p:nvSpPr>
          <p:spPr>
            <a:xfrm>
              <a:off x="4205962" y="6166616"/>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③</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1" name="正方形/長方形 70">
              <a:extLst>
                <a:ext uri="{FF2B5EF4-FFF2-40B4-BE49-F238E27FC236}">
                  <a16:creationId xmlns:a16="http://schemas.microsoft.com/office/drawing/2014/main" id="{52E9ACFB-1DED-C16F-1512-B0F9AC6D731D}"/>
                </a:ext>
              </a:extLst>
            </p:cNvPr>
            <p:cNvSpPr/>
            <p:nvPr/>
          </p:nvSpPr>
          <p:spPr>
            <a:xfrm>
              <a:off x="1175682"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教員</a:t>
              </a:r>
            </a:p>
          </p:txBody>
        </p:sp>
        <p:sp>
          <p:nvSpPr>
            <p:cNvPr id="72" name="正方形/長方形 71">
              <a:extLst>
                <a:ext uri="{FF2B5EF4-FFF2-40B4-BE49-F238E27FC236}">
                  <a16:creationId xmlns:a16="http://schemas.microsoft.com/office/drawing/2014/main" id="{DD8B34AB-12F8-E5EA-944B-E8B2EB3CCBF1}"/>
                </a:ext>
              </a:extLst>
            </p:cNvPr>
            <p:cNvSpPr/>
            <p:nvPr/>
          </p:nvSpPr>
          <p:spPr>
            <a:xfrm>
              <a:off x="3168492"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3" name="正方形/長方形 72">
              <a:extLst>
                <a:ext uri="{FF2B5EF4-FFF2-40B4-BE49-F238E27FC236}">
                  <a16:creationId xmlns:a16="http://schemas.microsoft.com/office/drawing/2014/main" id="{70E11635-34C6-761A-5A87-E6E98E7DC0B9}"/>
                </a:ext>
              </a:extLst>
            </p:cNvPr>
            <p:cNvSpPr/>
            <p:nvPr/>
          </p:nvSpPr>
          <p:spPr>
            <a:xfrm>
              <a:off x="6073927"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チーム</a:t>
              </a:r>
            </a:p>
          </p:txBody>
        </p:sp>
        <p:pic>
          <p:nvPicPr>
            <p:cNvPr id="74" name="図 73">
              <a:extLst>
                <a:ext uri="{FF2B5EF4-FFF2-40B4-BE49-F238E27FC236}">
                  <a16:creationId xmlns:a16="http://schemas.microsoft.com/office/drawing/2014/main" id="{8A7F8D78-4625-F58F-5846-33C127B1EAFE}"/>
                </a:ext>
              </a:extLst>
            </p:cNvPr>
            <p:cNvPicPr>
              <a:picLocks noChangeAspect="1"/>
            </p:cNvPicPr>
            <p:nvPr/>
          </p:nvPicPr>
          <p:blipFill>
            <a:blip r:embed="rId3">
              <a:alphaModFix amt="50000"/>
            </a:blip>
            <a:stretch>
              <a:fillRect/>
            </a:stretch>
          </p:blipFill>
          <p:spPr>
            <a:xfrm>
              <a:off x="6446890" y="4179284"/>
              <a:ext cx="1342307" cy="2008299"/>
            </a:xfrm>
            <a:prstGeom prst="rect">
              <a:avLst/>
            </a:prstGeom>
          </p:spPr>
        </p:pic>
        <p:sp>
          <p:nvSpPr>
            <p:cNvPr id="75" name="正方形/長方形 74">
              <a:extLst>
                <a:ext uri="{FF2B5EF4-FFF2-40B4-BE49-F238E27FC236}">
                  <a16:creationId xmlns:a16="http://schemas.microsoft.com/office/drawing/2014/main" id="{BF3B4A5C-219D-6B6D-2932-6772569927E1}"/>
                </a:ext>
              </a:extLst>
            </p:cNvPr>
            <p:cNvSpPr/>
            <p:nvPr/>
          </p:nvSpPr>
          <p:spPr>
            <a:xfrm>
              <a:off x="6547099" y="4920493"/>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校長</a:t>
              </a:r>
            </a:p>
          </p:txBody>
        </p:sp>
        <p:sp>
          <p:nvSpPr>
            <p:cNvPr id="76" name="正方形/長方形 75">
              <a:extLst>
                <a:ext uri="{FF2B5EF4-FFF2-40B4-BE49-F238E27FC236}">
                  <a16:creationId xmlns:a16="http://schemas.microsoft.com/office/drawing/2014/main" id="{9D993205-9E98-64D5-67D4-08DE307FD162}"/>
                </a:ext>
              </a:extLst>
            </p:cNvPr>
            <p:cNvSpPr/>
            <p:nvPr/>
          </p:nvSpPr>
          <p:spPr>
            <a:xfrm>
              <a:off x="6017653" y="5722105"/>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スクール</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カウンセラー</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7" name="正方形/長方形 76">
              <a:extLst>
                <a:ext uri="{FF2B5EF4-FFF2-40B4-BE49-F238E27FC236}">
                  <a16:creationId xmlns:a16="http://schemas.microsoft.com/office/drawing/2014/main" id="{03148511-D89F-9BB8-4DAB-6212D442425E}"/>
                </a:ext>
              </a:extLst>
            </p:cNvPr>
            <p:cNvSpPr/>
            <p:nvPr/>
          </p:nvSpPr>
          <p:spPr>
            <a:xfrm>
              <a:off x="7164131" y="4414004"/>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生活</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指導主任</a:t>
              </a:r>
            </a:p>
          </p:txBody>
        </p:sp>
        <p:sp>
          <p:nvSpPr>
            <p:cNvPr id="78" name="正方形/長方形 77">
              <a:extLst>
                <a:ext uri="{FF2B5EF4-FFF2-40B4-BE49-F238E27FC236}">
                  <a16:creationId xmlns:a16="http://schemas.microsoft.com/office/drawing/2014/main" id="{8CC4A2EF-98CC-A953-5A57-A4D570036DF5}"/>
                </a:ext>
              </a:extLst>
            </p:cNvPr>
            <p:cNvSpPr/>
            <p:nvPr/>
          </p:nvSpPr>
          <p:spPr>
            <a:xfrm>
              <a:off x="7312584" y="5641590"/>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養護教諭</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9" name="正方形/長方形 78">
              <a:extLst>
                <a:ext uri="{FF2B5EF4-FFF2-40B4-BE49-F238E27FC236}">
                  <a16:creationId xmlns:a16="http://schemas.microsoft.com/office/drawing/2014/main" id="{00FA22BD-E2EF-AF57-0F35-75B10A6756CA}"/>
                </a:ext>
              </a:extLst>
            </p:cNvPr>
            <p:cNvSpPr/>
            <p:nvPr/>
          </p:nvSpPr>
          <p:spPr>
            <a:xfrm>
              <a:off x="5806197" y="4412290"/>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学年</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主任</a:t>
              </a:r>
            </a:p>
          </p:txBody>
        </p:sp>
      </p:grpSp>
      <p:sp>
        <p:nvSpPr>
          <p:cNvPr id="86" name="矢印: 下 85">
            <a:extLst>
              <a:ext uri="{FF2B5EF4-FFF2-40B4-BE49-F238E27FC236}">
                <a16:creationId xmlns:a16="http://schemas.microsoft.com/office/drawing/2014/main" id="{425B08C9-BF40-F41D-DF60-F01C3F385326}"/>
              </a:ext>
            </a:extLst>
          </p:cNvPr>
          <p:cNvSpPr/>
          <p:nvPr/>
        </p:nvSpPr>
        <p:spPr>
          <a:xfrm rot="16200000">
            <a:off x="4522309" y="3876347"/>
            <a:ext cx="576623" cy="2849161"/>
          </a:xfrm>
          <a:custGeom>
            <a:avLst/>
            <a:gdLst>
              <a:gd name="connsiteX0" fmla="*/ 0 w 576623"/>
              <a:gd name="connsiteY0" fmla="*/ 2560850 h 2849161"/>
              <a:gd name="connsiteX1" fmla="*/ 144156 w 576623"/>
              <a:gd name="connsiteY1" fmla="*/ 2560850 h 2849161"/>
              <a:gd name="connsiteX2" fmla="*/ 144156 w 576623"/>
              <a:gd name="connsiteY2" fmla="*/ 2074289 h 2849161"/>
              <a:gd name="connsiteX3" fmla="*/ 144156 w 576623"/>
              <a:gd name="connsiteY3" fmla="*/ 1510902 h 2849161"/>
              <a:gd name="connsiteX4" fmla="*/ 144156 w 576623"/>
              <a:gd name="connsiteY4" fmla="*/ 947515 h 2849161"/>
              <a:gd name="connsiteX5" fmla="*/ 144156 w 576623"/>
              <a:gd name="connsiteY5" fmla="*/ 0 h 2849161"/>
              <a:gd name="connsiteX6" fmla="*/ 432467 w 576623"/>
              <a:gd name="connsiteY6" fmla="*/ 0 h 2849161"/>
              <a:gd name="connsiteX7" fmla="*/ 432467 w 576623"/>
              <a:gd name="connsiteY7" fmla="*/ 486562 h 2849161"/>
              <a:gd name="connsiteX8" fmla="*/ 432467 w 576623"/>
              <a:gd name="connsiteY8" fmla="*/ 921906 h 2849161"/>
              <a:gd name="connsiteX9" fmla="*/ 432467 w 576623"/>
              <a:gd name="connsiteY9" fmla="*/ 1459685 h 2849161"/>
              <a:gd name="connsiteX10" fmla="*/ 432467 w 576623"/>
              <a:gd name="connsiteY10" fmla="*/ 1971855 h 2849161"/>
              <a:gd name="connsiteX11" fmla="*/ 432467 w 576623"/>
              <a:gd name="connsiteY11" fmla="*/ 2560850 h 2849161"/>
              <a:gd name="connsiteX12" fmla="*/ 576623 w 576623"/>
              <a:gd name="connsiteY12" fmla="*/ 2560850 h 2849161"/>
              <a:gd name="connsiteX13" fmla="*/ 288312 w 576623"/>
              <a:gd name="connsiteY13" fmla="*/ 2849161 h 2849161"/>
              <a:gd name="connsiteX14" fmla="*/ 0 w 576623"/>
              <a:gd name="connsiteY14" fmla="*/ 2560850 h 284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623" h="2849161" fill="none" extrusionOk="0">
                <a:moveTo>
                  <a:pt x="0" y="2560850"/>
                </a:moveTo>
                <a:cubicBezTo>
                  <a:pt x="63197" y="2547744"/>
                  <a:pt x="94979" y="2565912"/>
                  <a:pt x="144156" y="2560850"/>
                </a:cubicBezTo>
                <a:cubicBezTo>
                  <a:pt x="142502" y="2429593"/>
                  <a:pt x="152717" y="2291241"/>
                  <a:pt x="144156" y="2074289"/>
                </a:cubicBezTo>
                <a:cubicBezTo>
                  <a:pt x="135595" y="1857337"/>
                  <a:pt x="176551" y="1637425"/>
                  <a:pt x="144156" y="1510902"/>
                </a:cubicBezTo>
                <a:cubicBezTo>
                  <a:pt x="111761" y="1384379"/>
                  <a:pt x="202485" y="1118125"/>
                  <a:pt x="144156" y="947515"/>
                </a:cubicBezTo>
                <a:cubicBezTo>
                  <a:pt x="85827" y="776905"/>
                  <a:pt x="248263" y="310830"/>
                  <a:pt x="144156" y="0"/>
                </a:cubicBezTo>
                <a:cubicBezTo>
                  <a:pt x="269027" y="-517"/>
                  <a:pt x="308799" y="818"/>
                  <a:pt x="432467" y="0"/>
                </a:cubicBezTo>
                <a:cubicBezTo>
                  <a:pt x="448061" y="202011"/>
                  <a:pt x="397010" y="298021"/>
                  <a:pt x="432467" y="486562"/>
                </a:cubicBezTo>
                <a:cubicBezTo>
                  <a:pt x="467924" y="675103"/>
                  <a:pt x="431862" y="797562"/>
                  <a:pt x="432467" y="921906"/>
                </a:cubicBezTo>
                <a:cubicBezTo>
                  <a:pt x="433072" y="1046250"/>
                  <a:pt x="395655" y="1334896"/>
                  <a:pt x="432467" y="1459685"/>
                </a:cubicBezTo>
                <a:cubicBezTo>
                  <a:pt x="469279" y="1584474"/>
                  <a:pt x="427923" y="1819805"/>
                  <a:pt x="432467" y="1971855"/>
                </a:cubicBezTo>
                <a:cubicBezTo>
                  <a:pt x="437011" y="2123905"/>
                  <a:pt x="416112" y="2336375"/>
                  <a:pt x="432467" y="2560850"/>
                </a:cubicBezTo>
                <a:cubicBezTo>
                  <a:pt x="466945" y="2555280"/>
                  <a:pt x="545010" y="2575752"/>
                  <a:pt x="576623" y="2560850"/>
                </a:cubicBezTo>
                <a:cubicBezTo>
                  <a:pt x="441989" y="2696474"/>
                  <a:pt x="336507" y="2757904"/>
                  <a:pt x="288312" y="2849161"/>
                </a:cubicBezTo>
                <a:cubicBezTo>
                  <a:pt x="191581" y="2769899"/>
                  <a:pt x="103175" y="2653508"/>
                  <a:pt x="0" y="2560850"/>
                </a:cubicBezTo>
                <a:close/>
              </a:path>
              <a:path w="576623" h="2849161" stroke="0" extrusionOk="0">
                <a:moveTo>
                  <a:pt x="0" y="2560850"/>
                </a:moveTo>
                <a:cubicBezTo>
                  <a:pt x="50331" y="2560691"/>
                  <a:pt x="87401" y="2561828"/>
                  <a:pt x="144156" y="2560850"/>
                </a:cubicBezTo>
                <a:cubicBezTo>
                  <a:pt x="82289" y="2406048"/>
                  <a:pt x="180616" y="2241213"/>
                  <a:pt x="144156" y="2023072"/>
                </a:cubicBezTo>
                <a:cubicBezTo>
                  <a:pt x="107696" y="1804931"/>
                  <a:pt x="206680" y="1574376"/>
                  <a:pt x="144156" y="1459684"/>
                </a:cubicBezTo>
                <a:cubicBezTo>
                  <a:pt x="81632" y="1344992"/>
                  <a:pt x="144669" y="1032373"/>
                  <a:pt x="144156" y="896298"/>
                </a:cubicBezTo>
                <a:cubicBezTo>
                  <a:pt x="143643" y="760223"/>
                  <a:pt x="168102" y="647947"/>
                  <a:pt x="144156" y="460953"/>
                </a:cubicBezTo>
                <a:cubicBezTo>
                  <a:pt x="120210" y="273960"/>
                  <a:pt x="166745" y="201304"/>
                  <a:pt x="144156" y="0"/>
                </a:cubicBezTo>
                <a:cubicBezTo>
                  <a:pt x="274912" y="-33948"/>
                  <a:pt x="318820" y="22967"/>
                  <a:pt x="432467" y="0"/>
                </a:cubicBezTo>
                <a:cubicBezTo>
                  <a:pt x="433008" y="160906"/>
                  <a:pt x="421901" y="355929"/>
                  <a:pt x="432467" y="563387"/>
                </a:cubicBezTo>
                <a:cubicBezTo>
                  <a:pt x="443033" y="770845"/>
                  <a:pt x="366883" y="892416"/>
                  <a:pt x="432467" y="1126774"/>
                </a:cubicBezTo>
                <a:cubicBezTo>
                  <a:pt x="498051" y="1361132"/>
                  <a:pt x="422379" y="1518663"/>
                  <a:pt x="432467" y="1664553"/>
                </a:cubicBezTo>
                <a:cubicBezTo>
                  <a:pt x="442555" y="1810443"/>
                  <a:pt x="361535" y="2223835"/>
                  <a:pt x="432467" y="2560850"/>
                </a:cubicBezTo>
                <a:cubicBezTo>
                  <a:pt x="478726" y="2549831"/>
                  <a:pt x="547229" y="2570263"/>
                  <a:pt x="576623" y="2560850"/>
                </a:cubicBezTo>
                <a:cubicBezTo>
                  <a:pt x="469498" y="2728273"/>
                  <a:pt x="352789" y="2759371"/>
                  <a:pt x="288312" y="2849161"/>
                </a:cubicBezTo>
                <a:cubicBezTo>
                  <a:pt x="208748" y="2808838"/>
                  <a:pt x="152868" y="2682214"/>
                  <a:pt x="0" y="2560850"/>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7" name="矢印: 下 86">
            <a:extLst>
              <a:ext uri="{FF2B5EF4-FFF2-40B4-BE49-F238E27FC236}">
                <a16:creationId xmlns:a16="http://schemas.microsoft.com/office/drawing/2014/main" id="{AB2AF542-72EA-B170-B89E-3DEC6D0C9807}"/>
              </a:ext>
            </a:extLst>
          </p:cNvPr>
          <p:cNvSpPr/>
          <p:nvPr/>
        </p:nvSpPr>
        <p:spPr>
          <a:xfrm rot="16200000" flipV="1">
            <a:off x="5315149" y="3190358"/>
            <a:ext cx="576623" cy="1263477"/>
          </a:xfrm>
          <a:custGeom>
            <a:avLst/>
            <a:gdLst>
              <a:gd name="connsiteX0" fmla="*/ 0 w 576623"/>
              <a:gd name="connsiteY0" fmla="*/ 975166 h 1263477"/>
              <a:gd name="connsiteX1" fmla="*/ 144156 w 576623"/>
              <a:gd name="connsiteY1" fmla="*/ 975166 h 1263477"/>
              <a:gd name="connsiteX2" fmla="*/ 144156 w 576623"/>
              <a:gd name="connsiteY2" fmla="*/ 507086 h 1263477"/>
              <a:gd name="connsiteX3" fmla="*/ 144156 w 576623"/>
              <a:gd name="connsiteY3" fmla="*/ 0 h 1263477"/>
              <a:gd name="connsiteX4" fmla="*/ 432467 w 576623"/>
              <a:gd name="connsiteY4" fmla="*/ 0 h 1263477"/>
              <a:gd name="connsiteX5" fmla="*/ 432467 w 576623"/>
              <a:gd name="connsiteY5" fmla="*/ 477831 h 1263477"/>
              <a:gd name="connsiteX6" fmla="*/ 432467 w 576623"/>
              <a:gd name="connsiteY6" fmla="*/ 975166 h 1263477"/>
              <a:gd name="connsiteX7" fmla="*/ 576623 w 576623"/>
              <a:gd name="connsiteY7" fmla="*/ 975166 h 1263477"/>
              <a:gd name="connsiteX8" fmla="*/ 288312 w 576623"/>
              <a:gd name="connsiteY8" fmla="*/ 1263477 h 1263477"/>
              <a:gd name="connsiteX9" fmla="*/ 0 w 576623"/>
              <a:gd name="connsiteY9" fmla="*/ 975166 h 126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263477" fill="none" extrusionOk="0">
                <a:moveTo>
                  <a:pt x="0" y="975166"/>
                </a:moveTo>
                <a:cubicBezTo>
                  <a:pt x="46259" y="964147"/>
                  <a:pt x="114762" y="984579"/>
                  <a:pt x="144156" y="975166"/>
                </a:cubicBezTo>
                <a:cubicBezTo>
                  <a:pt x="136164" y="847106"/>
                  <a:pt x="184154" y="607069"/>
                  <a:pt x="144156" y="507086"/>
                </a:cubicBezTo>
                <a:cubicBezTo>
                  <a:pt x="104158" y="407103"/>
                  <a:pt x="148147" y="131572"/>
                  <a:pt x="144156" y="0"/>
                </a:cubicBezTo>
                <a:cubicBezTo>
                  <a:pt x="205690" y="-10035"/>
                  <a:pt x="374387" y="30471"/>
                  <a:pt x="432467" y="0"/>
                </a:cubicBezTo>
                <a:cubicBezTo>
                  <a:pt x="485706" y="103107"/>
                  <a:pt x="400177" y="331530"/>
                  <a:pt x="432467" y="477831"/>
                </a:cubicBezTo>
                <a:cubicBezTo>
                  <a:pt x="464757" y="624132"/>
                  <a:pt x="399568" y="802615"/>
                  <a:pt x="432467" y="975166"/>
                </a:cubicBezTo>
                <a:cubicBezTo>
                  <a:pt x="497225" y="972051"/>
                  <a:pt x="521527" y="978084"/>
                  <a:pt x="576623" y="975166"/>
                </a:cubicBezTo>
                <a:cubicBezTo>
                  <a:pt x="476248" y="1100588"/>
                  <a:pt x="388282" y="1122321"/>
                  <a:pt x="288312" y="1263477"/>
                </a:cubicBezTo>
                <a:cubicBezTo>
                  <a:pt x="194021" y="1215645"/>
                  <a:pt x="125279" y="1043553"/>
                  <a:pt x="0" y="975166"/>
                </a:cubicBezTo>
                <a:close/>
              </a:path>
              <a:path w="576623" h="1263477" stroke="0" extrusionOk="0">
                <a:moveTo>
                  <a:pt x="0" y="975166"/>
                </a:moveTo>
                <a:cubicBezTo>
                  <a:pt x="50331" y="975007"/>
                  <a:pt x="87401" y="976144"/>
                  <a:pt x="144156" y="975166"/>
                </a:cubicBezTo>
                <a:cubicBezTo>
                  <a:pt x="141957" y="752610"/>
                  <a:pt x="184983" y="646771"/>
                  <a:pt x="144156" y="477831"/>
                </a:cubicBezTo>
                <a:cubicBezTo>
                  <a:pt x="103329" y="308892"/>
                  <a:pt x="150387" y="102510"/>
                  <a:pt x="144156" y="0"/>
                </a:cubicBezTo>
                <a:cubicBezTo>
                  <a:pt x="260222" y="-7886"/>
                  <a:pt x="330596" y="24597"/>
                  <a:pt x="432467" y="0"/>
                </a:cubicBezTo>
                <a:cubicBezTo>
                  <a:pt x="441299" y="159961"/>
                  <a:pt x="407726" y="320880"/>
                  <a:pt x="432467" y="497335"/>
                </a:cubicBezTo>
                <a:cubicBezTo>
                  <a:pt x="457208" y="673791"/>
                  <a:pt x="387734" y="798737"/>
                  <a:pt x="432467" y="975166"/>
                </a:cubicBezTo>
                <a:cubicBezTo>
                  <a:pt x="472786" y="971136"/>
                  <a:pt x="544246" y="976649"/>
                  <a:pt x="576623" y="975166"/>
                </a:cubicBezTo>
                <a:cubicBezTo>
                  <a:pt x="514053" y="1084960"/>
                  <a:pt x="420161" y="1125698"/>
                  <a:pt x="288312" y="1263477"/>
                </a:cubicBezTo>
                <a:cubicBezTo>
                  <a:pt x="158271" y="1181895"/>
                  <a:pt x="124235" y="1048335"/>
                  <a:pt x="0" y="975166"/>
                </a:cubicBezTo>
                <a:close/>
              </a:path>
            </a:pathLst>
          </a:custGeom>
          <a:solidFill>
            <a:srgbClr val="E5F4FF"/>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8" name="正方形/長方形 87">
            <a:extLst>
              <a:ext uri="{FF2B5EF4-FFF2-40B4-BE49-F238E27FC236}">
                <a16:creationId xmlns:a16="http://schemas.microsoft.com/office/drawing/2014/main" id="{B458AE21-CCFE-A878-BF43-2E38F1F76B14}"/>
              </a:ext>
            </a:extLst>
          </p:cNvPr>
          <p:cNvSpPr/>
          <p:nvPr/>
        </p:nvSpPr>
        <p:spPr>
          <a:xfrm>
            <a:off x="420639" y="1389343"/>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サインに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気付き</a:t>
            </a:r>
          </a:p>
        </p:txBody>
      </p:sp>
      <p:sp>
        <p:nvSpPr>
          <p:cNvPr id="90" name="吹き出し: 円形 89">
            <a:extLst>
              <a:ext uri="{FF2B5EF4-FFF2-40B4-BE49-F238E27FC236}">
                <a16:creationId xmlns:a16="http://schemas.microsoft.com/office/drawing/2014/main" id="{287DB2E5-C6BD-F5BC-F6E1-79B9745AC639}"/>
              </a:ext>
            </a:extLst>
          </p:cNvPr>
          <p:cNvSpPr/>
          <p:nvPr/>
        </p:nvSpPr>
        <p:spPr>
          <a:xfrm>
            <a:off x="3958705" y="1143990"/>
            <a:ext cx="3142845" cy="1725627"/>
          </a:xfrm>
          <a:prstGeom prst="wedgeEllipseCallout">
            <a:avLst>
              <a:gd name="adj1" fmla="val -62346"/>
              <a:gd name="adj2" fmla="val 7219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1" name="正方形/長方形 90">
            <a:extLst>
              <a:ext uri="{FF2B5EF4-FFF2-40B4-BE49-F238E27FC236}">
                <a16:creationId xmlns:a16="http://schemas.microsoft.com/office/drawing/2014/main" id="{C2A894D4-190D-A5FD-5504-E1BE1F1B0ED9}"/>
              </a:ext>
            </a:extLst>
          </p:cNvPr>
          <p:cNvSpPr/>
          <p:nvPr/>
        </p:nvSpPr>
        <p:spPr>
          <a:xfrm>
            <a:off x="4127824" y="139683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寄りそい</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2" name="吹き出し: 円形 91">
            <a:extLst>
              <a:ext uri="{FF2B5EF4-FFF2-40B4-BE49-F238E27FC236}">
                <a16:creationId xmlns:a16="http://schemas.microsoft.com/office/drawing/2014/main" id="{F16E7208-D241-E61F-5074-BECD497F9447}"/>
              </a:ext>
            </a:extLst>
          </p:cNvPr>
          <p:cNvSpPr/>
          <p:nvPr/>
        </p:nvSpPr>
        <p:spPr>
          <a:xfrm>
            <a:off x="901115" y="5021910"/>
            <a:ext cx="3142845" cy="1725627"/>
          </a:xfrm>
          <a:prstGeom prst="wedgeEllipseCallout">
            <a:avLst>
              <a:gd name="adj1" fmla="val 63390"/>
              <a:gd name="adj2" fmla="val -76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3" name="正方形/長方形 92">
            <a:extLst>
              <a:ext uri="{FF2B5EF4-FFF2-40B4-BE49-F238E27FC236}">
                <a16:creationId xmlns:a16="http://schemas.microsoft.com/office/drawing/2014/main" id="{EC9E33C9-5A15-ED98-5C33-E20997D334AC}"/>
              </a:ext>
            </a:extLst>
          </p:cNvPr>
          <p:cNvSpPr/>
          <p:nvPr/>
        </p:nvSpPr>
        <p:spPr>
          <a:xfrm>
            <a:off x="1070234" y="527475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つなぐ</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4" name="正方形/長方形 93">
            <a:extLst>
              <a:ext uri="{FF2B5EF4-FFF2-40B4-BE49-F238E27FC236}">
                <a16:creationId xmlns:a16="http://schemas.microsoft.com/office/drawing/2014/main" id="{8ABEC3D1-ADC1-5FB9-6061-D9060B9928C7}"/>
              </a:ext>
            </a:extLst>
          </p:cNvPr>
          <p:cNvSpPr/>
          <p:nvPr/>
        </p:nvSpPr>
        <p:spPr>
          <a:xfrm>
            <a:off x="2726218" y="6088975"/>
            <a:ext cx="2804605" cy="75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≠支援する</a:t>
            </a:r>
            <a:endParaRPr kumimoji="1"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楕円 1">
            <a:extLst>
              <a:ext uri="{FF2B5EF4-FFF2-40B4-BE49-F238E27FC236}">
                <a16:creationId xmlns:a16="http://schemas.microsoft.com/office/drawing/2014/main" id="{BB434F35-E76C-E5DE-5F05-E73EC1309355}"/>
              </a:ext>
            </a:extLst>
          </p:cNvPr>
          <p:cNvSpPr/>
          <p:nvPr/>
        </p:nvSpPr>
        <p:spPr>
          <a:xfrm>
            <a:off x="5796136" y="2564904"/>
            <a:ext cx="3142845" cy="3524071"/>
          </a:xfrm>
          <a:prstGeom prst="ellipse">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8" name="正方形/長方形 37">
            <a:extLst>
              <a:ext uri="{FF2B5EF4-FFF2-40B4-BE49-F238E27FC236}">
                <a16:creationId xmlns:a16="http://schemas.microsoft.com/office/drawing/2014/main" id="{94061E6B-6F0A-1D4B-F96B-75C2CF15CD96}"/>
              </a:ext>
            </a:extLst>
          </p:cNvPr>
          <p:cNvSpPr/>
          <p:nvPr/>
        </p:nvSpPr>
        <p:spPr>
          <a:xfrm>
            <a:off x="5810255" y="6100508"/>
            <a:ext cx="3142845" cy="75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rgbClr val="C0000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C00000"/>
                </a:solidFill>
                <a:latin typeface="UD デジタル 教科書体 N-R" panose="02020400000000000000" pitchFamily="17" charset="-128"/>
                <a:ea typeface="UD デジタル 教科書体 N-R" panose="02020400000000000000" pitchFamily="17" charset="-128"/>
              </a:rPr>
              <a:t>チームビルド</a:t>
            </a:r>
            <a:r>
              <a:rPr lang="en-US" altLang="ja-JP" sz="2400" b="1" dirty="0">
                <a:solidFill>
                  <a:srgbClr val="C00000"/>
                </a:solidFill>
                <a:latin typeface="UD デジタル 教科書体 N-R" panose="02020400000000000000" pitchFamily="17" charset="-128"/>
                <a:ea typeface="UD デジタル 教科書体 N-R" panose="02020400000000000000" pitchFamily="17" charset="-128"/>
              </a:rPr>
              <a:t>》</a:t>
            </a:r>
            <a:endParaRPr kumimoji="1" lang="en-US" altLang="ja-JP" sz="2400" b="1" dirty="0">
              <a:solidFill>
                <a:srgbClr val="C00000"/>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70322308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0" y="3013501"/>
            <a:ext cx="9144000" cy="830997"/>
          </a:xfrm>
          <a:prstGeom prst="rect">
            <a:avLst/>
          </a:prstGeom>
          <a:noFill/>
        </p:spPr>
        <p:txBody>
          <a:bodyPr wrap="square" rtlCol="0">
            <a:spAutoFit/>
          </a:bodyPr>
          <a:lstStyle/>
          <a:p>
            <a:pPr algn="ct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さいごに・・・</a:t>
            </a:r>
          </a:p>
        </p:txBody>
      </p:sp>
    </p:spTree>
    <p:extLst>
      <p:ext uri="{BB962C8B-B14F-4D97-AF65-F5344CB8AC3E}">
        <p14:creationId xmlns:p14="http://schemas.microsoft.com/office/powerpoint/2010/main" val="58052290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7F714-A6A8-E181-C51F-991BB1EA351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D55237F-3B54-E7EB-15A3-5324E543BF81}"/>
              </a:ext>
            </a:extLst>
          </p:cNvPr>
          <p:cNvSpPr>
            <a:spLocks noGrp="1"/>
          </p:cNvSpPr>
          <p:nvPr>
            <p:ph type="title"/>
          </p:nvPr>
        </p:nvSpPr>
        <p:spPr>
          <a:xfrm>
            <a:off x="296809" y="212726"/>
            <a:ext cx="8550381" cy="728577"/>
          </a:xfrm>
        </p:spPr>
        <p:txBody>
          <a:bodyPr/>
          <a:lstStyle/>
          <a:p>
            <a:r>
              <a:rPr kumimoji="1" lang="en-US" altLang="ja-JP" sz="3200" spc="-3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8.3 </a:t>
            </a:r>
            <a:r>
              <a:rPr kumimoji="1" lang="ja-JP" altLang="en-US" sz="3200" spc="-3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自殺予防に関する生徒指導の重層的支援構造</a:t>
            </a:r>
          </a:p>
        </p:txBody>
      </p:sp>
      <p:sp>
        <p:nvSpPr>
          <p:cNvPr id="4" name="スライド番号プレースホルダー 3">
            <a:extLst>
              <a:ext uri="{FF2B5EF4-FFF2-40B4-BE49-F238E27FC236}">
                <a16:creationId xmlns:a16="http://schemas.microsoft.com/office/drawing/2014/main" id="{D7836DFE-5796-E648-99E7-C8C30E96EBD1}"/>
              </a:ext>
            </a:extLst>
          </p:cNvPr>
          <p:cNvSpPr>
            <a:spLocks noGrp="1"/>
          </p:cNvSpPr>
          <p:nvPr>
            <p:ph type="sldNum" sz="quarter" idx="12"/>
          </p:nvPr>
        </p:nvSpPr>
        <p:spPr/>
        <p:txBody>
          <a:bodyPr/>
          <a:lstStyle/>
          <a:p>
            <a:fld id="{9E2A29CB-BA86-48A6-80E1-CB8750A963B5}" type="slidenum">
              <a:rPr kumimoji="1" lang="ja-JP" altLang="en-US" smtClean="0"/>
              <a:t>103</a:t>
            </a:fld>
            <a:endParaRPr kumimoji="1" lang="ja-JP" altLang="en-US" dirty="0"/>
          </a:p>
        </p:txBody>
      </p:sp>
      <p:sp>
        <p:nvSpPr>
          <p:cNvPr id="7" name="テキスト ボックス 6">
            <a:extLst>
              <a:ext uri="{FF2B5EF4-FFF2-40B4-BE49-F238E27FC236}">
                <a16:creationId xmlns:a16="http://schemas.microsoft.com/office/drawing/2014/main" id="{7DAAB380-0FAF-C88D-E59B-91D17C56C39E}"/>
              </a:ext>
            </a:extLst>
          </p:cNvPr>
          <p:cNvSpPr txBox="1"/>
          <p:nvPr/>
        </p:nvSpPr>
        <p:spPr>
          <a:xfrm>
            <a:off x="121921" y="6093379"/>
            <a:ext cx="8847190" cy="338554"/>
          </a:xfrm>
          <a:prstGeom prst="rect">
            <a:avLst/>
          </a:prstGeom>
          <a:noFill/>
        </p:spPr>
        <p:txBody>
          <a:bodyPr wrap="square" rtlCol="0">
            <a:spAutoFit/>
          </a:bodyPr>
          <a:lstStyle/>
          <a:p>
            <a:pPr algn="ctr"/>
            <a:r>
              <a:rPr kumimoji="1" lang="ja-JP" altLang="en-US" sz="1600" dirty="0">
                <a:latin typeface="UD デジタル 教科書体 NP-R" panose="02020400000000000000" pitchFamily="18" charset="-128"/>
                <a:ea typeface="UD デジタル 教科書体 NP-R" panose="02020400000000000000" pitchFamily="18" charset="-128"/>
              </a:rPr>
              <a:t>図：東京都教育委員会発行「生徒指導提要（令和</a:t>
            </a:r>
            <a:r>
              <a:rPr kumimoji="1" lang="en-US" altLang="ja-JP" sz="1600" dirty="0">
                <a:latin typeface="UD デジタル 教科書体 NP-R" panose="02020400000000000000" pitchFamily="18" charset="-128"/>
                <a:ea typeface="UD デジタル 教科書体 NP-R" panose="02020400000000000000" pitchFamily="18" charset="-128"/>
              </a:rPr>
              <a:t>4</a:t>
            </a:r>
            <a:r>
              <a:rPr kumimoji="1" lang="ja-JP" altLang="en-US" sz="1600" dirty="0">
                <a:latin typeface="UD デジタル 教科書体 NP-R" panose="02020400000000000000" pitchFamily="18" charset="-128"/>
                <a:ea typeface="UD デジタル 教科書体 NP-R" panose="02020400000000000000" pitchFamily="18" charset="-128"/>
              </a:rPr>
              <a:t>年 </a:t>
            </a:r>
            <a:r>
              <a:rPr kumimoji="1" lang="en-US" altLang="ja-JP" sz="1600" dirty="0">
                <a:latin typeface="UD デジタル 教科書体 NP-R" panose="02020400000000000000" pitchFamily="18" charset="-128"/>
                <a:ea typeface="UD デジタル 教科書体 NP-R" panose="02020400000000000000" pitchFamily="18" charset="-128"/>
              </a:rPr>
              <a:t>12</a:t>
            </a:r>
            <a:r>
              <a:rPr kumimoji="1" lang="ja-JP" altLang="en-US" sz="1600" dirty="0">
                <a:latin typeface="UD デジタル 教科書体 NP-R" panose="02020400000000000000" pitchFamily="18" charset="-128"/>
                <a:ea typeface="UD デジタル 教科書体 NP-R" panose="02020400000000000000" pitchFamily="18" charset="-128"/>
              </a:rPr>
              <a:t>月）」のポイント（基礎編）</a:t>
            </a:r>
          </a:p>
        </p:txBody>
      </p:sp>
      <p:grpSp>
        <p:nvGrpSpPr>
          <p:cNvPr id="13" name="グループ化 12">
            <a:extLst>
              <a:ext uri="{FF2B5EF4-FFF2-40B4-BE49-F238E27FC236}">
                <a16:creationId xmlns:a16="http://schemas.microsoft.com/office/drawing/2014/main" id="{A97E6AF6-9003-7238-4D71-073051F9CC14}"/>
              </a:ext>
            </a:extLst>
          </p:cNvPr>
          <p:cNvGrpSpPr/>
          <p:nvPr/>
        </p:nvGrpSpPr>
        <p:grpSpPr>
          <a:xfrm>
            <a:off x="457920" y="952189"/>
            <a:ext cx="8162844" cy="5082216"/>
            <a:chOff x="457920" y="952189"/>
            <a:chExt cx="8162844" cy="5082216"/>
          </a:xfrm>
        </p:grpSpPr>
        <p:grpSp>
          <p:nvGrpSpPr>
            <p:cNvPr id="12" name="グループ化 11">
              <a:extLst>
                <a:ext uri="{FF2B5EF4-FFF2-40B4-BE49-F238E27FC236}">
                  <a16:creationId xmlns:a16="http://schemas.microsoft.com/office/drawing/2014/main" id="{44DD07E4-CCC3-FDD1-D0C6-17ACEECD7CEB}"/>
                </a:ext>
              </a:extLst>
            </p:cNvPr>
            <p:cNvGrpSpPr/>
            <p:nvPr/>
          </p:nvGrpSpPr>
          <p:grpSpPr>
            <a:xfrm>
              <a:off x="457920" y="952189"/>
              <a:ext cx="8162844" cy="5082216"/>
              <a:chOff x="457920" y="952189"/>
              <a:chExt cx="8162844" cy="5082216"/>
            </a:xfrm>
          </p:grpSpPr>
          <p:grpSp>
            <p:nvGrpSpPr>
              <p:cNvPr id="10" name="グループ化 9">
                <a:extLst>
                  <a:ext uri="{FF2B5EF4-FFF2-40B4-BE49-F238E27FC236}">
                    <a16:creationId xmlns:a16="http://schemas.microsoft.com/office/drawing/2014/main" id="{5139A403-CE91-F61C-912F-F47C0892B5A4}"/>
                  </a:ext>
                </a:extLst>
              </p:cNvPr>
              <p:cNvGrpSpPr/>
              <p:nvPr/>
            </p:nvGrpSpPr>
            <p:grpSpPr>
              <a:xfrm>
                <a:off x="457920" y="952189"/>
                <a:ext cx="8142513" cy="5082216"/>
                <a:chOff x="457920" y="952189"/>
                <a:chExt cx="8142513" cy="5082216"/>
              </a:xfrm>
            </p:grpSpPr>
            <p:grpSp>
              <p:nvGrpSpPr>
                <p:cNvPr id="9" name="グループ化 8">
                  <a:extLst>
                    <a:ext uri="{FF2B5EF4-FFF2-40B4-BE49-F238E27FC236}">
                      <a16:creationId xmlns:a16="http://schemas.microsoft.com/office/drawing/2014/main" id="{D5CB7104-0A97-F92E-37C5-273A42A96B14}"/>
                    </a:ext>
                  </a:extLst>
                </p:cNvPr>
                <p:cNvGrpSpPr/>
                <p:nvPr/>
              </p:nvGrpSpPr>
              <p:grpSpPr>
                <a:xfrm>
                  <a:off x="457920" y="952189"/>
                  <a:ext cx="8142513" cy="5082216"/>
                  <a:chOff x="457920" y="952189"/>
                  <a:chExt cx="8142513" cy="5082216"/>
                </a:xfrm>
              </p:grpSpPr>
              <p:pic>
                <p:nvPicPr>
                  <p:cNvPr id="5" name="図 4">
                    <a:extLst>
                      <a:ext uri="{FF2B5EF4-FFF2-40B4-BE49-F238E27FC236}">
                        <a16:creationId xmlns:a16="http://schemas.microsoft.com/office/drawing/2014/main" id="{5A58B266-3AA4-B71D-889A-C217E190813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26428" t="9287"/>
                  <a:stretch/>
                </p:blipFill>
                <p:spPr>
                  <a:xfrm>
                    <a:off x="457920" y="967421"/>
                    <a:ext cx="8142513" cy="5066984"/>
                  </a:xfrm>
                  <a:prstGeom prst="rect">
                    <a:avLst/>
                  </a:prstGeom>
                </p:spPr>
              </p:pic>
              <p:sp>
                <p:nvSpPr>
                  <p:cNvPr id="3" name="テキスト ボックス 2">
                    <a:extLst>
                      <a:ext uri="{FF2B5EF4-FFF2-40B4-BE49-F238E27FC236}">
                        <a16:creationId xmlns:a16="http://schemas.microsoft.com/office/drawing/2014/main" id="{CDB4F060-3B59-CD0C-A9F2-FEE16D2416F5}"/>
                      </a:ext>
                    </a:extLst>
                  </p:cNvPr>
                  <p:cNvSpPr txBox="1"/>
                  <p:nvPr/>
                </p:nvSpPr>
                <p:spPr>
                  <a:xfrm>
                    <a:off x="4217496" y="952189"/>
                    <a:ext cx="4297854" cy="1323439"/>
                  </a:xfrm>
                  <a:prstGeom prst="rect">
                    <a:avLst/>
                  </a:prstGeom>
                  <a:solidFill>
                    <a:srgbClr val="FFF5EE"/>
                  </a:solidFill>
                </p:spPr>
                <p:txBody>
                  <a:bodyPr wrap="square" rtlCol="0">
                    <a:spAutoFit/>
                  </a:bodyPr>
                  <a:lstStyle/>
                  <a:p>
                    <a:r>
                      <a:rPr kumimoji="1" lang="ja-JP" altLang="en-US" sz="1600" dirty="0">
                        <a:latin typeface="UD デジタル 教科書体 NP-R" panose="02020400000000000000" pitchFamily="18" charset="-128"/>
                        <a:ea typeface="UD デジタル 教科書体 NP-R" panose="02020400000000000000" pitchFamily="18" charset="-128"/>
                      </a:rPr>
                      <a:t>自殺の行動化を水際で防ぐ組織的な危機介入、及び自殺未遂者への心のケア、自殺発生（未遂・既遂</a:t>
                    </a:r>
                    <a:r>
                      <a:rPr lang="ja-JP" altLang="en-US" sz="1600" dirty="0">
                        <a:latin typeface="UD デジタル 教科書体 NP-R" panose="02020400000000000000" pitchFamily="18" charset="-128"/>
                        <a:ea typeface="UD デジタル 教科書体 NP-R" panose="02020400000000000000" pitchFamily="18" charset="-128"/>
                      </a:rPr>
                      <a:t>時の周囲への心のケアの実施（専門家・関係機関との連携・協働に基づく危機対応態勢の構築）</a:t>
                    </a:r>
                    <a:endParaRPr kumimoji="1" lang="en-US" altLang="ja-JP" sz="1600" dirty="0">
                      <a:latin typeface="UD デジタル 教科書体 NP-R" panose="02020400000000000000" pitchFamily="18" charset="-128"/>
                      <a:ea typeface="UD デジタル 教科書体 NP-R" panose="02020400000000000000" pitchFamily="18" charset="-128"/>
                    </a:endParaRPr>
                  </a:p>
                </p:txBody>
              </p:sp>
            </p:grpSp>
            <p:sp>
              <p:nvSpPr>
                <p:cNvPr id="6" name="テキスト ボックス 5">
                  <a:extLst>
                    <a:ext uri="{FF2B5EF4-FFF2-40B4-BE49-F238E27FC236}">
                      <a16:creationId xmlns:a16="http://schemas.microsoft.com/office/drawing/2014/main" id="{E8DDD182-71E0-9CB4-4615-C07E4331E974}"/>
                    </a:ext>
                  </a:extLst>
                </p:cNvPr>
                <p:cNvSpPr txBox="1"/>
                <p:nvPr/>
              </p:nvSpPr>
              <p:spPr>
                <a:xfrm>
                  <a:off x="4963889" y="2575340"/>
                  <a:ext cx="3494313" cy="707886"/>
                </a:xfrm>
                <a:prstGeom prst="rect">
                  <a:avLst/>
                </a:prstGeom>
                <a:solidFill>
                  <a:srgbClr val="FFF5EE"/>
                </a:solidFill>
              </p:spPr>
              <p:txBody>
                <a:bodyPr wrap="square" rtlCol="0">
                  <a:spAutoFit/>
                </a:bodyPr>
                <a:lstStyle/>
                <a:p>
                  <a:r>
                    <a:rPr kumimoji="1" lang="ja-JP" altLang="en-US" sz="1400" dirty="0">
                      <a:latin typeface="UD デジタル 教科書体 NP-R" panose="02020400000000000000" pitchFamily="18" charset="-128"/>
                      <a:ea typeface="UD デジタル 教科書体 NP-R" panose="02020400000000000000" pitchFamily="18" charset="-128"/>
                    </a:rPr>
                    <a:t>自殺の危機が高まった児童生徒の早期発見と迅速な対応</a:t>
                  </a:r>
                  <a:r>
                    <a:rPr kumimoji="1" lang="ja-JP" altLang="en-US" sz="1200" dirty="0">
                      <a:latin typeface="UD デジタル 教科書体 NP-R" panose="02020400000000000000" pitchFamily="18" charset="-128"/>
                      <a:ea typeface="UD デジタル 教科書体 NP-R" panose="02020400000000000000" pitchFamily="18" charset="-128"/>
                    </a:rPr>
                    <a:t>（アンケート、面談、健康観察等によるスクリーニングと安全確保等）</a:t>
                  </a:r>
                  <a:endParaRPr kumimoji="1" lang="en-US" altLang="ja-JP" sz="1400" dirty="0">
                    <a:latin typeface="UD デジタル 教科書体 NP-R" panose="02020400000000000000" pitchFamily="18" charset="-128"/>
                    <a:ea typeface="UD デジタル 教科書体 NP-R" panose="02020400000000000000" pitchFamily="18" charset="-128"/>
                  </a:endParaRPr>
                </a:p>
              </p:txBody>
            </p:sp>
          </p:grpSp>
          <p:sp>
            <p:nvSpPr>
              <p:cNvPr id="11" name="テキスト ボックス 10">
                <a:extLst>
                  <a:ext uri="{FF2B5EF4-FFF2-40B4-BE49-F238E27FC236}">
                    <a16:creationId xmlns:a16="http://schemas.microsoft.com/office/drawing/2014/main" id="{98AFED4A-6D72-0ED5-E4EF-F1B7FA16AB71}"/>
                  </a:ext>
                </a:extLst>
              </p:cNvPr>
              <p:cNvSpPr txBox="1"/>
              <p:nvPr/>
            </p:nvSpPr>
            <p:spPr>
              <a:xfrm>
                <a:off x="5355771" y="4448353"/>
                <a:ext cx="3264993" cy="954107"/>
              </a:xfrm>
              <a:prstGeom prst="rect">
                <a:avLst/>
              </a:prstGeom>
              <a:solidFill>
                <a:srgbClr val="FFF5EE"/>
              </a:solidFill>
            </p:spPr>
            <p:txBody>
              <a:bodyPr wrap="square" rtlCol="0">
                <a:spAutoFit/>
              </a:bodyPr>
              <a:lstStyle/>
              <a:p>
                <a:r>
                  <a:rPr kumimoji="1" lang="ja-JP" altLang="en-US" sz="1400" dirty="0">
                    <a:latin typeface="UD デジタル 教科書体 NP-R" panose="02020400000000000000" pitchFamily="18" charset="-128"/>
                    <a:ea typeface="UD デジタル 教科書体 NP-R" panose="02020400000000000000" pitchFamily="18" charset="-128"/>
                  </a:rPr>
                  <a:t>児童生徒が「未来を生き抜く力」を身に付けるように働きかける「命の授業」等の実施、及び安全・安心な学級環境づくり</a:t>
                </a:r>
                <a:endParaRPr kumimoji="1" lang="en-US" altLang="ja-JP" sz="1400" dirty="0">
                  <a:latin typeface="UD デジタル 教科書体 NP-R" panose="02020400000000000000" pitchFamily="18" charset="-128"/>
                  <a:ea typeface="UD デジタル 教科書体 NP-R" panose="02020400000000000000" pitchFamily="18" charset="-128"/>
                </a:endParaRPr>
              </a:p>
            </p:txBody>
          </p:sp>
        </p:grpSp>
        <p:sp>
          <p:nvSpPr>
            <p:cNvPr id="8" name="テキスト ボックス 7">
              <a:extLst>
                <a:ext uri="{FF2B5EF4-FFF2-40B4-BE49-F238E27FC236}">
                  <a16:creationId xmlns:a16="http://schemas.microsoft.com/office/drawing/2014/main" id="{81E0E7D7-49DB-D296-074B-C9C227470815}"/>
                </a:ext>
              </a:extLst>
            </p:cNvPr>
            <p:cNvSpPr txBox="1"/>
            <p:nvPr/>
          </p:nvSpPr>
          <p:spPr>
            <a:xfrm>
              <a:off x="5355771" y="3572769"/>
              <a:ext cx="3264993" cy="707886"/>
            </a:xfrm>
            <a:prstGeom prst="rect">
              <a:avLst/>
            </a:prstGeom>
            <a:solidFill>
              <a:srgbClr val="FFF5EE"/>
            </a:solidFill>
          </p:spPr>
          <p:txBody>
            <a:bodyPr wrap="square" rtlCol="0">
              <a:spAutoFit/>
            </a:bodyPr>
            <a:lstStyle/>
            <a:p>
              <a:r>
                <a:rPr kumimoji="1" lang="en-US" altLang="ja-JP" sz="1400" dirty="0">
                  <a:latin typeface="UD デジタル 教科書体 NP-R" panose="02020400000000000000" pitchFamily="18" charset="-128"/>
                  <a:ea typeface="UD デジタル 教科書体 NP-R" panose="02020400000000000000" pitchFamily="18" charset="-128"/>
                </a:rPr>
                <a:t>SOS</a:t>
              </a:r>
              <a:r>
                <a:rPr kumimoji="1" lang="ja-JP" altLang="en-US" sz="1400" dirty="0">
                  <a:latin typeface="UD デジタル 教科書体 NP-R" panose="02020400000000000000" pitchFamily="18" charset="-128"/>
                  <a:ea typeface="UD デジタル 教科書体 NP-R" panose="02020400000000000000" pitchFamily="18" charset="-128"/>
                </a:rPr>
                <a:t>の出し方に関する教育を含む自殺予防教育の実施</a:t>
              </a:r>
              <a:r>
                <a:rPr kumimoji="1" lang="ja-JP" altLang="en-US" sz="1200" dirty="0">
                  <a:latin typeface="UD デジタル 教科書体 NP-R" panose="02020400000000000000" pitchFamily="18" charset="-128"/>
                  <a:ea typeface="UD デジタル 教科書体 NP-R" panose="02020400000000000000" pitchFamily="18" charset="-128"/>
                </a:rPr>
                <a:t>（保健体育の授業や学級・ホームルーム活動等における取組）</a:t>
              </a:r>
              <a:endParaRPr kumimoji="1" lang="en-US" altLang="ja-JP" sz="1400" dirty="0">
                <a:latin typeface="UD デジタル 教科書体 NP-R" panose="02020400000000000000" pitchFamily="18" charset="-128"/>
                <a:ea typeface="UD デジタル 教科書体 NP-R" panose="02020400000000000000" pitchFamily="18" charset="-128"/>
              </a:endParaRPr>
            </a:p>
          </p:txBody>
        </p:sp>
      </p:grpSp>
      <p:sp>
        <p:nvSpPr>
          <p:cNvPr id="14" name="正方形/長方形 13">
            <a:extLst>
              <a:ext uri="{FF2B5EF4-FFF2-40B4-BE49-F238E27FC236}">
                <a16:creationId xmlns:a16="http://schemas.microsoft.com/office/drawing/2014/main" id="{F64A5251-A5EF-7939-092C-4CB9EFD1E014}"/>
              </a:ext>
            </a:extLst>
          </p:cNvPr>
          <p:cNvSpPr/>
          <p:nvPr/>
        </p:nvSpPr>
        <p:spPr>
          <a:xfrm>
            <a:off x="457920" y="941303"/>
            <a:ext cx="8228160" cy="1575063"/>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3089B1E-23FA-E763-785E-95DC0568E8F2}"/>
              </a:ext>
            </a:extLst>
          </p:cNvPr>
          <p:cNvSpPr/>
          <p:nvPr/>
        </p:nvSpPr>
        <p:spPr>
          <a:xfrm>
            <a:off x="454674" y="2537771"/>
            <a:ext cx="8228160" cy="924141"/>
          </a:xfrm>
          <a:prstGeom prst="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BB629C6-D871-9071-E5D7-EF84A887AAA6}"/>
              </a:ext>
            </a:extLst>
          </p:cNvPr>
          <p:cNvSpPr/>
          <p:nvPr/>
        </p:nvSpPr>
        <p:spPr>
          <a:xfrm>
            <a:off x="454678" y="3499481"/>
            <a:ext cx="8228160" cy="2594031"/>
          </a:xfrm>
          <a:prstGeom prst="rect">
            <a:avLst/>
          </a:prstGeom>
          <a:noFill/>
          <a:ln w="76200">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2238223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C72B88-C7D7-2D8C-9419-A58B1BE3C027}"/>
              </a:ext>
            </a:extLst>
          </p:cNvPr>
          <p:cNvSpPr>
            <a:spLocks noGrp="1"/>
          </p:cNvSpPr>
          <p:nvPr>
            <p:ph type="title"/>
          </p:nvPr>
        </p:nvSpPr>
        <p:spPr>
          <a:xfrm>
            <a:off x="457200" y="116632"/>
            <a:ext cx="8229600" cy="778098"/>
          </a:xfrm>
        </p:spPr>
        <p:txBody>
          <a:bodyPr>
            <a:normAutofit/>
          </a:bodyPr>
          <a:lstStyle/>
          <a:p>
            <a:r>
              <a:rPr lang="ja-JP" altLang="en-US" dirty="0"/>
              <a:t>〇〇</a:t>
            </a:r>
            <a:r>
              <a:rPr kumimoji="1" lang="ja-JP" altLang="en-US" dirty="0"/>
              <a:t>市の自殺対策</a:t>
            </a:r>
          </a:p>
        </p:txBody>
      </p:sp>
      <p:sp>
        <p:nvSpPr>
          <p:cNvPr id="4" name="スライド番号プレースホルダー 3">
            <a:extLst>
              <a:ext uri="{FF2B5EF4-FFF2-40B4-BE49-F238E27FC236}">
                <a16:creationId xmlns:a16="http://schemas.microsoft.com/office/drawing/2014/main" id="{8A7A594E-CB3F-6ABB-EA0D-6A5635FC6008}"/>
              </a:ext>
            </a:extLst>
          </p:cNvPr>
          <p:cNvSpPr>
            <a:spLocks noGrp="1"/>
          </p:cNvSpPr>
          <p:nvPr>
            <p:ph type="sldNum" sz="quarter" idx="12"/>
          </p:nvPr>
        </p:nvSpPr>
        <p:spPr/>
        <p:txBody>
          <a:bodyPr/>
          <a:lstStyle/>
          <a:p>
            <a:fld id="{9E2A29CB-BA86-48A6-80E1-CB8750A963B5}" type="slidenum">
              <a:rPr kumimoji="1" lang="ja-JP" altLang="en-US" smtClean="0"/>
              <a:t>104</a:t>
            </a:fld>
            <a:endParaRPr kumimoji="1" lang="ja-JP" altLang="en-US"/>
          </a:p>
        </p:txBody>
      </p:sp>
      <p:sp>
        <p:nvSpPr>
          <p:cNvPr id="8" name="テキスト ボックス 7">
            <a:extLst>
              <a:ext uri="{FF2B5EF4-FFF2-40B4-BE49-F238E27FC236}">
                <a16:creationId xmlns:a16="http://schemas.microsoft.com/office/drawing/2014/main" id="{7F014194-D835-4E19-5D01-66AC9198CCC6}"/>
              </a:ext>
            </a:extLst>
          </p:cNvPr>
          <p:cNvSpPr txBox="1"/>
          <p:nvPr/>
        </p:nvSpPr>
        <p:spPr>
          <a:xfrm>
            <a:off x="433263" y="980728"/>
            <a:ext cx="8171185" cy="3323987"/>
          </a:xfrm>
          <a:prstGeom prst="rect">
            <a:avLst/>
          </a:prstGeom>
          <a:noFill/>
        </p:spPr>
        <p:txBody>
          <a:bodyPr wrap="square">
            <a:spAutoFit/>
          </a:bodyPr>
          <a:lstStyle/>
          <a:p>
            <a:pPr>
              <a:spcBef>
                <a:spcPts val="600"/>
              </a:spcBef>
            </a:pPr>
            <a:r>
              <a:rPr lang="ja-JP" altLang="en-US" sz="2000" dirty="0"/>
              <a:t>１ 基本施策の取組 </a:t>
            </a:r>
            <a:endParaRPr lang="en-US" altLang="ja-JP" sz="2000" dirty="0"/>
          </a:p>
          <a:p>
            <a:r>
              <a:rPr lang="ja-JP" altLang="en-US" sz="2000" dirty="0"/>
              <a:t>  ≪基本施策１≫</a:t>
            </a:r>
            <a:r>
              <a:rPr lang="en-US" altLang="ja-JP" sz="2000" dirty="0"/>
              <a:t>  </a:t>
            </a:r>
            <a:r>
              <a:rPr lang="ja-JP" altLang="en-US" sz="2000" dirty="0"/>
              <a:t>地域におけるネットワークの強化</a:t>
            </a:r>
            <a:endParaRPr lang="en-US" altLang="ja-JP" sz="2000" dirty="0"/>
          </a:p>
          <a:p>
            <a:r>
              <a:rPr lang="ja-JP" altLang="en-US" sz="2000" dirty="0"/>
              <a:t>  ≪基本施策２≫</a:t>
            </a:r>
            <a:r>
              <a:rPr lang="en-US" altLang="ja-JP" sz="2000" dirty="0"/>
              <a:t>  </a:t>
            </a:r>
            <a:r>
              <a:rPr lang="ja-JP" altLang="en-US" sz="2000" dirty="0"/>
              <a:t>自殺対策を支える人財の</a:t>
            </a:r>
            <a:endParaRPr lang="en-US" altLang="ja-JP" sz="2000" dirty="0"/>
          </a:p>
          <a:p>
            <a:r>
              <a:rPr lang="ja-JP" altLang="en-US" sz="2000" dirty="0"/>
              <a:t>  ≪基本施策３≫</a:t>
            </a:r>
            <a:r>
              <a:rPr lang="en-US" altLang="ja-JP" sz="2000" dirty="0"/>
              <a:t>  </a:t>
            </a:r>
            <a:r>
              <a:rPr lang="ja-JP" altLang="en-US" sz="2000" dirty="0"/>
              <a:t>市民への啓発と周知 </a:t>
            </a:r>
            <a:endParaRPr lang="en-US" altLang="ja-JP" sz="2000" dirty="0"/>
          </a:p>
          <a:p>
            <a:r>
              <a:rPr lang="ja-JP" altLang="en-US" sz="2000" dirty="0"/>
              <a:t>  ≪基本施策４≫</a:t>
            </a:r>
            <a:r>
              <a:rPr lang="en-US" altLang="ja-JP" sz="2000" dirty="0"/>
              <a:t>  </a:t>
            </a:r>
            <a:r>
              <a:rPr lang="ja-JP" altLang="en-US" sz="2000" dirty="0"/>
              <a:t>生きることの促進要因への支援 </a:t>
            </a:r>
            <a:endParaRPr lang="en-US" altLang="ja-JP" sz="2000" dirty="0"/>
          </a:p>
          <a:p>
            <a:r>
              <a:rPr lang="ja-JP" altLang="en-US" sz="2000" dirty="0">
                <a:solidFill>
                  <a:srgbClr val="C00000"/>
                </a:solidFill>
              </a:rPr>
              <a:t>  ≪基本施策５≫</a:t>
            </a:r>
            <a:r>
              <a:rPr lang="en-US" altLang="ja-JP" sz="2000" dirty="0">
                <a:solidFill>
                  <a:srgbClr val="C00000"/>
                </a:solidFill>
              </a:rPr>
              <a:t>  </a:t>
            </a:r>
            <a:r>
              <a:rPr lang="ja-JP" altLang="en-US" sz="2000" dirty="0">
                <a:solidFill>
                  <a:srgbClr val="C00000"/>
                </a:solidFill>
              </a:rPr>
              <a:t>児童生徒のSOSの出し方に関する教育 </a:t>
            </a:r>
            <a:endParaRPr lang="en-US" altLang="ja-JP" sz="2000" dirty="0">
              <a:solidFill>
                <a:srgbClr val="C00000"/>
              </a:solidFill>
            </a:endParaRPr>
          </a:p>
          <a:p>
            <a:pPr>
              <a:spcBef>
                <a:spcPts val="1200"/>
              </a:spcBef>
            </a:pPr>
            <a:r>
              <a:rPr lang="ja-JP" altLang="en-US" sz="2000" dirty="0"/>
              <a:t>２ 重点施策の取組 </a:t>
            </a:r>
            <a:endParaRPr lang="en-US" altLang="ja-JP" sz="2000" dirty="0"/>
          </a:p>
          <a:p>
            <a:r>
              <a:rPr lang="ja-JP" altLang="en-US" sz="2000" dirty="0"/>
              <a:t>  ≪重点施策１≫</a:t>
            </a:r>
            <a:r>
              <a:rPr lang="en-US" altLang="ja-JP" sz="2000" dirty="0"/>
              <a:t>  </a:t>
            </a:r>
            <a:r>
              <a:rPr lang="ja-JP" altLang="en-US" sz="2000" dirty="0"/>
              <a:t>無職者・失業者対策 </a:t>
            </a:r>
            <a:endParaRPr lang="en-US" altLang="ja-JP" sz="2000" dirty="0"/>
          </a:p>
          <a:p>
            <a:r>
              <a:rPr lang="ja-JP" altLang="en-US" sz="2000" dirty="0"/>
              <a:t>  ≪重点施策２≫</a:t>
            </a:r>
            <a:r>
              <a:rPr lang="en-US" altLang="ja-JP" sz="2000" dirty="0"/>
              <a:t>  </a:t>
            </a:r>
            <a:r>
              <a:rPr lang="ja-JP" altLang="en-US" sz="2000" dirty="0"/>
              <a:t>生活困窮者対策 </a:t>
            </a:r>
            <a:endParaRPr lang="en-US" altLang="ja-JP" sz="2000" dirty="0"/>
          </a:p>
          <a:p>
            <a:r>
              <a:rPr lang="ja-JP" altLang="en-US" sz="2000" dirty="0">
                <a:solidFill>
                  <a:srgbClr val="C00000"/>
                </a:solidFill>
              </a:rPr>
              <a:t>  ≪重点施策３≫</a:t>
            </a:r>
            <a:r>
              <a:rPr lang="en-US" altLang="ja-JP" sz="2000" dirty="0">
                <a:solidFill>
                  <a:srgbClr val="C00000"/>
                </a:solidFill>
              </a:rPr>
              <a:t>  </a:t>
            </a:r>
            <a:r>
              <a:rPr lang="ja-JP" altLang="en-US" sz="2000" dirty="0">
                <a:solidFill>
                  <a:srgbClr val="C00000"/>
                </a:solidFill>
              </a:rPr>
              <a:t>子ども・若者対策</a:t>
            </a:r>
          </a:p>
        </p:txBody>
      </p:sp>
    </p:spTree>
    <p:extLst>
      <p:ext uri="{BB962C8B-B14F-4D97-AF65-F5344CB8AC3E}">
        <p14:creationId xmlns:p14="http://schemas.microsoft.com/office/powerpoint/2010/main" val="235978226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FEF833-3112-5180-4B10-AA7BC3F6E572}"/>
              </a:ext>
            </a:extLst>
          </p:cNvPr>
          <p:cNvSpPr>
            <a:spLocks noGrp="1"/>
          </p:cNvSpPr>
          <p:nvPr>
            <p:ph type="title"/>
          </p:nvPr>
        </p:nvSpPr>
        <p:spPr>
          <a:xfrm>
            <a:off x="457200" y="274638"/>
            <a:ext cx="8229600" cy="994122"/>
          </a:xfrm>
        </p:spPr>
        <p:txBody>
          <a:bodyPr>
            <a:noAutofit/>
          </a:bodyPr>
          <a:lstStyle/>
          <a:p>
            <a:pPr algn="l"/>
            <a:r>
              <a:rPr lang="ja-JP" altLang="en-US" sz="3200" dirty="0"/>
              <a:t>基本施策５ </a:t>
            </a:r>
            <a:br>
              <a:rPr lang="en-US" altLang="ja-JP" sz="3200" dirty="0"/>
            </a:br>
            <a:r>
              <a:rPr lang="ja-JP" altLang="en-US" sz="3200" dirty="0"/>
              <a:t>児童生徒の</a:t>
            </a:r>
            <a:r>
              <a:rPr lang="en-US" altLang="ja-JP" sz="3200" dirty="0"/>
              <a:t>SOS</a:t>
            </a:r>
            <a:r>
              <a:rPr lang="ja-JP" altLang="en-US" sz="3200" dirty="0"/>
              <a:t>の出し方に関する教育</a:t>
            </a:r>
            <a:endParaRPr kumimoji="1" lang="ja-JP" altLang="en-US" sz="3200" dirty="0"/>
          </a:p>
        </p:txBody>
      </p:sp>
      <p:sp>
        <p:nvSpPr>
          <p:cNvPr id="3" name="コンテンツ プレースホルダー 2">
            <a:extLst>
              <a:ext uri="{FF2B5EF4-FFF2-40B4-BE49-F238E27FC236}">
                <a16:creationId xmlns:a16="http://schemas.microsoft.com/office/drawing/2014/main" id="{708862B0-5CCF-5779-753A-84F4A98D14FD}"/>
              </a:ext>
            </a:extLst>
          </p:cNvPr>
          <p:cNvSpPr>
            <a:spLocks noGrp="1"/>
          </p:cNvSpPr>
          <p:nvPr>
            <p:ph idx="1"/>
          </p:nvPr>
        </p:nvSpPr>
        <p:spPr/>
        <p:txBody>
          <a:bodyPr>
            <a:normAutofit fontScale="62500" lnSpcReduction="20000"/>
          </a:bodyPr>
          <a:lstStyle/>
          <a:p>
            <a:pPr marL="0" indent="268288">
              <a:lnSpc>
                <a:spcPct val="120000"/>
              </a:lnSpc>
              <a:buNone/>
            </a:pPr>
            <a:r>
              <a:rPr kumimoji="1" lang="ja-JP" altLang="en-US" dirty="0"/>
              <a:t>児童生徒が社会において様々な困難や問題に直面した際に、その対処法を身につけることができるように、</a:t>
            </a:r>
            <a:r>
              <a:rPr kumimoji="1" lang="en-US" altLang="ja-JP" dirty="0"/>
              <a:t>DVD</a:t>
            </a:r>
            <a:r>
              <a:rPr kumimoji="1" lang="ja-JP" altLang="en-US" dirty="0"/>
              <a:t>教材等を活用した</a:t>
            </a:r>
            <a:r>
              <a:rPr kumimoji="1" lang="en-US" altLang="ja-JP" b="1" u="sng" dirty="0">
                <a:solidFill>
                  <a:srgbClr val="C00000"/>
                </a:solidFill>
              </a:rPr>
              <a:t>SOS</a:t>
            </a:r>
            <a:r>
              <a:rPr kumimoji="1" lang="ja-JP" altLang="en-US" b="1" u="sng" dirty="0">
                <a:solidFill>
                  <a:srgbClr val="C00000"/>
                </a:solidFill>
              </a:rPr>
              <a:t>の出し方に関する教育</a:t>
            </a:r>
            <a:r>
              <a:rPr kumimoji="1" lang="ja-JP" altLang="en-US" dirty="0"/>
              <a:t>や、相談体制の整備を図りました。</a:t>
            </a:r>
            <a:endParaRPr lang="en-US" altLang="ja-JP" dirty="0"/>
          </a:p>
          <a:p>
            <a:pPr marL="0" indent="268288">
              <a:lnSpc>
                <a:spcPct val="120000"/>
              </a:lnSpc>
              <a:buNone/>
            </a:pPr>
            <a:r>
              <a:rPr kumimoji="1" lang="ja-JP" altLang="en-US" dirty="0"/>
              <a:t>また、児童生徒の自殺者は長期休暇明けに増加する傾向が見られることから、相談先を掲載した子ども用リーフレットや</a:t>
            </a:r>
            <a:r>
              <a:rPr kumimoji="1" lang="en-US" altLang="ja-JP" dirty="0"/>
              <a:t>SOS</a:t>
            </a:r>
            <a:r>
              <a:rPr kumimoji="1" lang="ja-JP" altLang="en-US" dirty="0"/>
              <a:t>カードを夏休み前や虐待防止月間に、全小・中学生に配布しました。</a:t>
            </a:r>
            <a:endParaRPr kumimoji="1" lang="en-US" altLang="ja-JP" dirty="0"/>
          </a:p>
          <a:p>
            <a:pPr marL="0" indent="268288">
              <a:lnSpc>
                <a:spcPct val="120000"/>
              </a:lnSpc>
              <a:buNone/>
            </a:pPr>
            <a:r>
              <a:rPr kumimoji="1" lang="ja-JP" altLang="en-US" dirty="0"/>
              <a:t>学校においては、新学期が始まる前に、配慮を要する児童生徒へ、担任から連絡を取る等、変化をキャッチ、早期発見・対応を図るとともに、豊かな心の育成や規範意識の向上を図るため「特別な教科」として位置づけられた道徳の時間を要とする道徳教育を推進しました。</a:t>
            </a:r>
            <a:endParaRPr kumimoji="1" lang="en-US" altLang="ja-JP" dirty="0"/>
          </a:p>
          <a:p>
            <a:pPr marL="0" indent="268288">
              <a:lnSpc>
                <a:spcPct val="120000"/>
              </a:lnSpc>
              <a:buNone/>
            </a:pPr>
            <a:r>
              <a:rPr kumimoji="1" lang="ja-JP" altLang="en-US" dirty="0"/>
              <a:t>なお、児童生徒</a:t>
            </a:r>
            <a:r>
              <a:rPr kumimoji="1" lang="en-US" altLang="ja-JP" dirty="0"/>
              <a:t>1</a:t>
            </a:r>
            <a:r>
              <a:rPr kumimoji="1" lang="ja-JP" altLang="en-US" dirty="0"/>
              <a:t>人１台学習用タブレット端末の配付により、インターネット利用に対する教育が必要であるため、情報モラル教育に関する教材を用いた授業や、専門家による授業に取り組んでいます。高校生以上の若者に対する自殺対策にも一層取り組むことが必要です。</a:t>
            </a:r>
          </a:p>
        </p:txBody>
      </p:sp>
      <p:sp>
        <p:nvSpPr>
          <p:cNvPr id="4" name="スライド番号プレースホルダー 3">
            <a:extLst>
              <a:ext uri="{FF2B5EF4-FFF2-40B4-BE49-F238E27FC236}">
                <a16:creationId xmlns:a16="http://schemas.microsoft.com/office/drawing/2014/main" id="{AC2A0A71-FB97-0634-D527-E309FC0A0E17}"/>
              </a:ext>
            </a:extLst>
          </p:cNvPr>
          <p:cNvSpPr>
            <a:spLocks noGrp="1"/>
          </p:cNvSpPr>
          <p:nvPr>
            <p:ph type="sldNum" sz="quarter" idx="12"/>
          </p:nvPr>
        </p:nvSpPr>
        <p:spPr/>
        <p:txBody>
          <a:bodyPr/>
          <a:lstStyle/>
          <a:p>
            <a:fld id="{9E2A29CB-BA86-48A6-80E1-CB8750A963B5}" type="slidenum">
              <a:rPr kumimoji="1" lang="ja-JP" altLang="en-US" smtClean="0"/>
              <a:t>105</a:t>
            </a:fld>
            <a:endParaRPr kumimoji="1" lang="ja-JP" altLang="en-US"/>
          </a:p>
        </p:txBody>
      </p:sp>
    </p:spTree>
    <p:extLst>
      <p:ext uri="{BB962C8B-B14F-4D97-AF65-F5344CB8AC3E}">
        <p14:creationId xmlns:p14="http://schemas.microsoft.com/office/powerpoint/2010/main" val="272009373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30303-3DB2-85D0-AB7D-8365A7FAFE9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64776B1-3D98-57C8-8F79-22920FF06FA0}"/>
              </a:ext>
            </a:extLst>
          </p:cNvPr>
          <p:cNvSpPr>
            <a:spLocks noGrp="1"/>
          </p:cNvSpPr>
          <p:nvPr>
            <p:ph type="title"/>
          </p:nvPr>
        </p:nvSpPr>
        <p:spPr>
          <a:xfrm>
            <a:off x="457200" y="274638"/>
            <a:ext cx="8229600" cy="994122"/>
          </a:xfrm>
        </p:spPr>
        <p:txBody>
          <a:bodyPr>
            <a:noAutofit/>
          </a:bodyPr>
          <a:lstStyle/>
          <a:p>
            <a:pPr algn="l"/>
            <a:r>
              <a:rPr lang="ja-JP" altLang="en-US" sz="3200" dirty="0"/>
              <a:t>重点施策３</a:t>
            </a:r>
            <a:br>
              <a:rPr lang="en-US" altLang="ja-JP" sz="3200" dirty="0"/>
            </a:br>
            <a:r>
              <a:rPr lang="ja-JP" altLang="en-US" sz="3200" dirty="0"/>
              <a:t>子ども・若者対策 </a:t>
            </a:r>
            <a:endParaRPr kumimoji="1" lang="ja-JP" altLang="en-US" sz="3200" dirty="0"/>
          </a:p>
        </p:txBody>
      </p:sp>
      <p:sp>
        <p:nvSpPr>
          <p:cNvPr id="3" name="コンテンツ プレースホルダー 2">
            <a:extLst>
              <a:ext uri="{FF2B5EF4-FFF2-40B4-BE49-F238E27FC236}">
                <a16:creationId xmlns:a16="http://schemas.microsoft.com/office/drawing/2014/main" id="{A8F6C2FC-39AC-4F3B-C306-C3FF8DBEB6C6}"/>
              </a:ext>
            </a:extLst>
          </p:cNvPr>
          <p:cNvSpPr>
            <a:spLocks noGrp="1"/>
          </p:cNvSpPr>
          <p:nvPr>
            <p:ph idx="1"/>
          </p:nvPr>
        </p:nvSpPr>
        <p:spPr/>
        <p:txBody>
          <a:bodyPr>
            <a:normAutofit fontScale="62500" lnSpcReduction="20000"/>
          </a:bodyPr>
          <a:lstStyle/>
          <a:p>
            <a:pPr marL="0" indent="268288">
              <a:lnSpc>
                <a:spcPct val="120000"/>
              </a:lnSpc>
              <a:buNone/>
            </a:pPr>
            <a:r>
              <a:rPr kumimoji="1" lang="ja-JP" altLang="en-US" dirty="0"/>
              <a:t>子どもがいじめ、誘拐、虐待、性暴力等様々な暴力に遭ったときの対応について学ぶ参加型体験プログラム（</a:t>
            </a:r>
            <a:r>
              <a:rPr kumimoji="1" lang="en-US" altLang="ja-JP" dirty="0"/>
              <a:t>CAP</a:t>
            </a:r>
            <a:r>
              <a:rPr kumimoji="1" lang="ja-JP" altLang="en-US" dirty="0"/>
              <a:t>）の開催や、</a:t>
            </a:r>
            <a:r>
              <a:rPr kumimoji="1" lang="en-US" altLang="ja-JP" b="1" u="sng" dirty="0">
                <a:solidFill>
                  <a:srgbClr val="C00000"/>
                </a:solidFill>
              </a:rPr>
              <a:t>SOS</a:t>
            </a:r>
            <a:r>
              <a:rPr kumimoji="1" lang="ja-JP" altLang="en-US" b="1" u="sng" dirty="0">
                <a:solidFill>
                  <a:srgbClr val="C00000"/>
                </a:solidFill>
              </a:rPr>
              <a:t>の出し方教育</a:t>
            </a:r>
            <a:r>
              <a:rPr kumimoji="1" lang="ja-JP" altLang="en-US" dirty="0"/>
              <a:t>を進めました。</a:t>
            </a:r>
            <a:endParaRPr kumimoji="1" lang="en-US" altLang="ja-JP" dirty="0"/>
          </a:p>
          <a:p>
            <a:pPr marL="0" indent="268288">
              <a:lnSpc>
                <a:spcPct val="120000"/>
              </a:lnSpc>
              <a:buNone/>
            </a:pPr>
            <a:r>
              <a:rPr kumimoji="1" lang="ja-JP" altLang="en-US" dirty="0">
                <a:solidFill>
                  <a:srgbClr val="0070C0"/>
                </a:solidFill>
              </a:rPr>
              <a:t>生活困窮</a:t>
            </a:r>
            <a:r>
              <a:rPr kumimoji="1" lang="ja-JP" altLang="en-US" dirty="0"/>
              <a:t>や</a:t>
            </a:r>
            <a:r>
              <a:rPr kumimoji="1" lang="ja-JP" altLang="en-US" dirty="0">
                <a:solidFill>
                  <a:srgbClr val="0070C0"/>
                </a:solidFill>
              </a:rPr>
              <a:t>生活保護受給世帯の不登校や引きこもり</a:t>
            </a:r>
            <a:r>
              <a:rPr kumimoji="1" lang="ja-JP" altLang="en-US" dirty="0"/>
              <a:t>に陥っている子どもに対して、進学・学力の向上を図るため、塾形式の学習・進学等支援や、フリースクール的な居場所を提供し、学力の向上や社会適応能力の向上を図りました。 東・西多世代交流センターにおいては、課題を抱える中高生世代や、若者が相談できる場を設け、関係機関と連携した支援を行いました。 </a:t>
            </a:r>
            <a:endParaRPr kumimoji="1" lang="en-US" altLang="ja-JP" dirty="0"/>
          </a:p>
          <a:p>
            <a:pPr marL="0" indent="268288">
              <a:lnSpc>
                <a:spcPct val="120000"/>
              </a:lnSpc>
              <a:buNone/>
            </a:pPr>
            <a:r>
              <a:rPr kumimoji="1" lang="ja-JP" altLang="en-US" dirty="0"/>
              <a:t>また、自主グループやボランティアの育成及び交流事業を実施し、なかでも、子どもや若者が、自分たちの居場所について自由に意見を述べる「子ども会議」は、若者支援のネットワークづくりのきっかけとなりました。 </a:t>
            </a:r>
            <a:endParaRPr kumimoji="1" lang="en-US" altLang="ja-JP" dirty="0"/>
          </a:p>
          <a:p>
            <a:pPr marL="0" indent="268288">
              <a:lnSpc>
                <a:spcPct val="120000"/>
              </a:lnSpc>
              <a:buNone/>
            </a:pPr>
            <a:r>
              <a:rPr kumimoji="1" lang="ja-JP" altLang="en-US" dirty="0"/>
              <a:t>今後は、より一層関係機関が連携し、子ども・若者に対する相談支援窓口の周知や、中高生世代、大学生等の若者の居場所づくり、課題を抱える若者への相談体制の充実を図っていくことが重要です。</a:t>
            </a:r>
          </a:p>
        </p:txBody>
      </p:sp>
      <p:sp>
        <p:nvSpPr>
          <p:cNvPr id="4" name="スライド番号プレースホルダー 3">
            <a:extLst>
              <a:ext uri="{FF2B5EF4-FFF2-40B4-BE49-F238E27FC236}">
                <a16:creationId xmlns:a16="http://schemas.microsoft.com/office/drawing/2014/main" id="{EBC49D44-3B12-3B7A-DEFE-F80B6876F349}"/>
              </a:ext>
            </a:extLst>
          </p:cNvPr>
          <p:cNvSpPr>
            <a:spLocks noGrp="1"/>
          </p:cNvSpPr>
          <p:nvPr>
            <p:ph type="sldNum" sz="quarter" idx="12"/>
          </p:nvPr>
        </p:nvSpPr>
        <p:spPr/>
        <p:txBody>
          <a:bodyPr/>
          <a:lstStyle/>
          <a:p>
            <a:fld id="{9E2A29CB-BA86-48A6-80E1-CB8750A963B5}" type="slidenum">
              <a:rPr kumimoji="1" lang="ja-JP" altLang="en-US" smtClean="0"/>
              <a:t>106</a:t>
            </a:fld>
            <a:endParaRPr kumimoji="1" lang="ja-JP" altLang="en-US"/>
          </a:p>
        </p:txBody>
      </p:sp>
    </p:spTree>
    <p:extLst>
      <p:ext uri="{BB962C8B-B14F-4D97-AF65-F5344CB8AC3E}">
        <p14:creationId xmlns:p14="http://schemas.microsoft.com/office/powerpoint/2010/main" val="360913732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6B03-6811-1616-64F2-B186411D186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E4140DC-0D23-8CA6-56D6-7CBB37C79E97}"/>
              </a:ext>
            </a:extLst>
          </p:cNvPr>
          <p:cNvSpPr>
            <a:spLocks noGrp="1"/>
          </p:cNvSpPr>
          <p:nvPr>
            <p:ph type="title"/>
          </p:nvPr>
        </p:nvSpPr>
        <p:spPr>
          <a:xfrm>
            <a:off x="457200" y="274638"/>
            <a:ext cx="8229600" cy="994122"/>
          </a:xfrm>
        </p:spPr>
        <p:txBody>
          <a:bodyPr>
            <a:noAutofit/>
          </a:bodyPr>
          <a:lstStyle/>
          <a:p>
            <a:pPr algn="l"/>
            <a:r>
              <a:rPr lang="ja-JP" altLang="en-US" sz="3200" dirty="0"/>
              <a:t>５ 子ども・若者の自殺対策の推進 </a:t>
            </a:r>
            <a:endParaRPr kumimoji="1" lang="ja-JP" altLang="en-US" sz="3200" dirty="0"/>
          </a:p>
        </p:txBody>
      </p:sp>
      <p:sp>
        <p:nvSpPr>
          <p:cNvPr id="3" name="コンテンツ プレースホルダー 2">
            <a:extLst>
              <a:ext uri="{FF2B5EF4-FFF2-40B4-BE49-F238E27FC236}">
                <a16:creationId xmlns:a16="http://schemas.microsoft.com/office/drawing/2014/main" id="{BC634362-EAD5-9306-3FF3-BD057F547624}"/>
              </a:ext>
            </a:extLst>
          </p:cNvPr>
          <p:cNvSpPr>
            <a:spLocks noGrp="1"/>
          </p:cNvSpPr>
          <p:nvPr>
            <p:ph idx="1"/>
          </p:nvPr>
        </p:nvSpPr>
        <p:spPr>
          <a:xfrm>
            <a:off x="457200" y="2708276"/>
            <a:ext cx="8229600" cy="3648080"/>
          </a:xfrm>
        </p:spPr>
        <p:txBody>
          <a:bodyPr>
            <a:normAutofit/>
          </a:bodyPr>
          <a:lstStyle/>
          <a:p>
            <a:pPr marL="0" indent="0">
              <a:lnSpc>
                <a:spcPct val="120000"/>
              </a:lnSpc>
              <a:buNone/>
            </a:pPr>
            <a:r>
              <a:rPr kumimoji="1" lang="ja-JP" altLang="en-US" sz="1600" dirty="0"/>
              <a:t>（１）</a:t>
            </a:r>
            <a:r>
              <a:rPr kumimoji="1" lang="en-US" altLang="ja-JP" sz="1600" dirty="0"/>
              <a:t>SOS</a:t>
            </a:r>
            <a:r>
              <a:rPr kumimoji="1" lang="ja-JP" altLang="en-US" sz="1600" dirty="0"/>
              <a:t>の出し方に関する教育</a:t>
            </a:r>
            <a:endParaRPr kumimoji="1" lang="en-US" altLang="ja-JP" sz="1600" dirty="0"/>
          </a:p>
          <a:p>
            <a:pPr marL="358775" indent="268288">
              <a:lnSpc>
                <a:spcPct val="120000"/>
              </a:lnSpc>
              <a:buNone/>
            </a:pPr>
            <a:r>
              <a:rPr kumimoji="1" lang="ja-JP" altLang="en-US" sz="1600" dirty="0"/>
              <a:t>学校において、</a:t>
            </a:r>
            <a:r>
              <a:rPr kumimoji="1" lang="ja-JP" altLang="en-US" sz="1600" u="sng" dirty="0">
                <a:solidFill>
                  <a:srgbClr val="C00000"/>
                </a:solidFill>
              </a:rPr>
              <a:t>命の大切さや・尊さを実感できる教育</a:t>
            </a:r>
            <a:r>
              <a:rPr kumimoji="1" lang="ja-JP" altLang="en-US" sz="1600" dirty="0"/>
              <a:t>や</a:t>
            </a:r>
            <a:r>
              <a:rPr kumimoji="1" lang="en-US" altLang="ja-JP" sz="1600" u="sng" dirty="0">
                <a:solidFill>
                  <a:srgbClr val="C00000"/>
                </a:solidFill>
              </a:rPr>
              <a:t>SOS</a:t>
            </a:r>
            <a:r>
              <a:rPr kumimoji="1" lang="ja-JP" altLang="en-US" sz="1600" u="sng" dirty="0">
                <a:solidFill>
                  <a:srgbClr val="C00000"/>
                </a:solidFill>
              </a:rPr>
              <a:t>の出し方に関する教育</a:t>
            </a:r>
            <a:r>
              <a:rPr kumimoji="1" lang="ja-JP" altLang="en-US" sz="1600" dirty="0"/>
              <a:t>を含め、</a:t>
            </a:r>
            <a:r>
              <a:rPr kumimoji="1" lang="ja-JP" altLang="en-US" sz="1600" b="1" u="sng" dirty="0">
                <a:solidFill>
                  <a:srgbClr val="C00000"/>
                </a:solidFill>
              </a:rPr>
              <a:t>様々な困難やストレスへの対処法を身につける教育を推進</a:t>
            </a:r>
            <a:r>
              <a:rPr kumimoji="1" lang="ja-JP" altLang="en-US" sz="1600" dirty="0"/>
              <a:t>するとともに、</a:t>
            </a:r>
            <a:r>
              <a:rPr kumimoji="1" lang="ja-JP" altLang="en-US" sz="1600" dirty="0">
                <a:solidFill>
                  <a:srgbClr val="0070C0"/>
                </a:solidFill>
              </a:rPr>
              <a:t>児童生徒１人１台学習用タブレット端末の活用等による相談窓口に関する情報の発信</a:t>
            </a:r>
            <a:r>
              <a:rPr kumimoji="1" lang="ja-JP" altLang="en-US" sz="1600" dirty="0"/>
              <a:t>に取り組みます。</a:t>
            </a:r>
            <a:endParaRPr kumimoji="1" lang="en-US" altLang="ja-JP" sz="1600" dirty="0"/>
          </a:p>
          <a:p>
            <a:pPr marL="0" indent="0">
              <a:lnSpc>
                <a:spcPct val="120000"/>
              </a:lnSpc>
              <a:spcBef>
                <a:spcPts val="1200"/>
              </a:spcBef>
              <a:buNone/>
            </a:pPr>
            <a:r>
              <a:rPr kumimoji="1" lang="ja-JP" altLang="en-US" sz="1600" dirty="0"/>
              <a:t>（２）</a:t>
            </a:r>
            <a:r>
              <a:rPr kumimoji="1" lang="ja-JP" altLang="en-US" sz="1600" u="sng" dirty="0">
                <a:solidFill>
                  <a:srgbClr val="C00000"/>
                </a:solidFill>
              </a:rPr>
              <a:t>児童生徒への相談体制の充実</a:t>
            </a:r>
            <a:endParaRPr kumimoji="1" lang="en-US" altLang="ja-JP" sz="1600" u="sng" dirty="0">
              <a:solidFill>
                <a:srgbClr val="C00000"/>
              </a:solidFill>
            </a:endParaRPr>
          </a:p>
          <a:p>
            <a:pPr marL="358775" indent="268288">
              <a:lnSpc>
                <a:spcPct val="120000"/>
              </a:lnSpc>
              <a:buNone/>
              <a:tabLst>
                <a:tab pos="447675" algn="l"/>
              </a:tabLst>
            </a:pPr>
            <a:r>
              <a:rPr lang="ja-JP" altLang="en-US" sz="1600" dirty="0"/>
              <a:t>保健室や総合教育相談室、スクールカウンセラー等の学校における相談体制の充実を図るとともに、</a:t>
            </a:r>
            <a:r>
              <a:rPr lang="ja-JP" altLang="en-US" sz="1600" u="sng" dirty="0">
                <a:solidFill>
                  <a:srgbClr val="C00000"/>
                </a:solidFill>
              </a:rPr>
              <a:t>学校・教育委員会・児童相談所・医療機関・警察等の関係機関及び子ども家庭支援センター（りぼん）等がチームを組んで対応できる関係を構築</a:t>
            </a:r>
            <a:r>
              <a:rPr lang="ja-JP" altLang="en-US" sz="1600" dirty="0"/>
              <a:t>します。 </a:t>
            </a:r>
          </a:p>
        </p:txBody>
      </p:sp>
      <p:sp>
        <p:nvSpPr>
          <p:cNvPr id="4" name="スライド番号プレースホルダー 3">
            <a:extLst>
              <a:ext uri="{FF2B5EF4-FFF2-40B4-BE49-F238E27FC236}">
                <a16:creationId xmlns:a16="http://schemas.microsoft.com/office/drawing/2014/main" id="{96FD1428-33C6-EB1E-E77F-3A2B881B5DEF}"/>
              </a:ext>
            </a:extLst>
          </p:cNvPr>
          <p:cNvSpPr>
            <a:spLocks noGrp="1"/>
          </p:cNvSpPr>
          <p:nvPr>
            <p:ph type="sldNum" sz="quarter" idx="12"/>
          </p:nvPr>
        </p:nvSpPr>
        <p:spPr/>
        <p:txBody>
          <a:bodyPr/>
          <a:lstStyle/>
          <a:p>
            <a:fld id="{9E2A29CB-BA86-48A6-80E1-CB8750A963B5}" type="slidenum">
              <a:rPr kumimoji="1" lang="ja-JP" altLang="en-US" smtClean="0"/>
              <a:t>107</a:t>
            </a:fld>
            <a:endParaRPr kumimoji="1" lang="ja-JP" altLang="en-US"/>
          </a:p>
        </p:txBody>
      </p:sp>
      <p:sp>
        <p:nvSpPr>
          <p:cNvPr id="6" name="テキスト ボックス 5">
            <a:extLst>
              <a:ext uri="{FF2B5EF4-FFF2-40B4-BE49-F238E27FC236}">
                <a16:creationId xmlns:a16="http://schemas.microsoft.com/office/drawing/2014/main" id="{AC7BC869-93E4-638F-31CE-06C13DB6A2E9}"/>
              </a:ext>
            </a:extLst>
          </p:cNvPr>
          <p:cNvSpPr txBox="1"/>
          <p:nvPr/>
        </p:nvSpPr>
        <p:spPr>
          <a:xfrm>
            <a:off x="457199" y="1138442"/>
            <a:ext cx="8229599" cy="1477328"/>
          </a:xfrm>
          <a:prstGeom prst="rect">
            <a:avLst/>
          </a:prstGeom>
          <a:noFill/>
          <a:ln>
            <a:solidFill>
              <a:schemeClr val="tx1"/>
            </a:solidFill>
          </a:ln>
        </p:spPr>
        <p:txBody>
          <a:bodyPr wrap="square">
            <a:spAutoFit/>
          </a:bodyPr>
          <a:lstStyle/>
          <a:p>
            <a:r>
              <a:rPr lang="ja-JP" altLang="en-US" dirty="0"/>
              <a:t>児童生徒が社会において今後様々な困難や問題に直面した際に、その対処方法を身につけることができるように、</a:t>
            </a:r>
            <a:r>
              <a:rPr lang="en-US" altLang="ja-JP" dirty="0"/>
              <a:t>SOS</a:t>
            </a:r>
            <a:r>
              <a:rPr lang="ja-JP" altLang="en-US" dirty="0"/>
              <a:t>の出し方に関する教育を推進するとともに、子どもに関する機関が</a:t>
            </a:r>
            <a:r>
              <a:rPr lang="en-US" altLang="ja-JP" dirty="0"/>
              <a:t>SOS</a:t>
            </a:r>
            <a:r>
              <a:rPr lang="ja-JP" altLang="en-US" dirty="0"/>
              <a:t>に早期に気付き、ネットワークによる早期支援につなげます。 また、高校生以上の若者層についても、自殺対策を推進します。</a:t>
            </a:r>
          </a:p>
        </p:txBody>
      </p:sp>
    </p:spTree>
    <p:extLst>
      <p:ext uri="{BB962C8B-B14F-4D97-AF65-F5344CB8AC3E}">
        <p14:creationId xmlns:p14="http://schemas.microsoft.com/office/powerpoint/2010/main" val="96080227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3C336-C2C5-0B0E-AAC4-ADFC1553408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77B3933-355F-A6B8-B21D-2C867E0032DB}"/>
              </a:ext>
            </a:extLst>
          </p:cNvPr>
          <p:cNvSpPr>
            <a:spLocks noGrp="1"/>
          </p:cNvSpPr>
          <p:nvPr>
            <p:ph type="title"/>
          </p:nvPr>
        </p:nvSpPr>
        <p:spPr>
          <a:xfrm>
            <a:off x="457200" y="274638"/>
            <a:ext cx="8229600" cy="994122"/>
          </a:xfrm>
        </p:spPr>
        <p:txBody>
          <a:bodyPr>
            <a:noAutofit/>
          </a:bodyPr>
          <a:lstStyle/>
          <a:p>
            <a:pPr algn="l"/>
            <a:r>
              <a:rPr lang="ja-JP" altLang="en-US" sz="3200" dirty="0"/>
              <a:t>５ 子ども・若者の自殺対策の推進 </a:t>
            </a:r>
            <a:endParaRPr kumimoji="1" lang="ja-JP" altLang="en-US" sz="3200" dirty="0"/>
          </a:p>
        </p:txBody>
      </p:sp>
      <p:sp>
        <p:nvSpPr>
          <p:cNvPr id="3" name="コンテンツ プレースホルダー 2">
            <a:extLst>
              <a:ext uri="{FF2B5EF4-FFF2-40B4-BE49-F238E27FC236}">
                <a16:creationId xmlns:a16="http://schemas.microsoft.com/office/drawing/2014/main" id="{9B39E03A-E4FD-FC67-9B64-2B96EEF9E057}"/>
              </a:ext>
            </a:extLst>
          </p:cNvPr>
          <p:cNvSpPr>
            <a:spLocks noGrp="1"/>
          </p:cNvSpPr>
          <p:nvPr>
            <p:ph idx="1"/>
          </p:nvPr>
        </p:nvSpPr>
        <p:spPr>
          <a:xfrm>
            <a:off x="457200" y="2708276"/>
            <a:ext cx="8229600" cy="3875086"/>
          </a:xfrm>
        </p:spPr>
        <p:txBody>
          <a:bodyPr>
            <a:noAutofit/>
          </a:bodyPr>
          <a:lstStyle/>
          <a:p>
            <a:pPr marL="0" indent="0">
              <a:lnSpc>
                <a:spcPct val="120000"/>
              </a:lnSpc>
              <a:buNone/>
            </a:pPr>
            <a:r>
              <a:rPr kumimoji="1" lang="ja-JP" altLang="en-US" sz="1600" dirty="0"/>
              <a:t>（３）いじめや虐待の早期発見</a:t>
            </a:r>
            <a:endParaRPr kumimoji="1" lang="en-US" altLang="ja-JP" sz="1600" dirty="0"/>
          </a:p>
          <a:p>
            <a:pPr marL="358775" indent="268288">
              <a:lnSpc>
                <a:spcPct val="120000"/>
              </a:lnSpc>
              <a:buNone/>
            </a:pPr>
            <a:r>
              <a:rPr lang="ja-JP" altLang="en-US" sz="1600" dirty="0"/>
              <a:t>子どもに関する機関が、子どもから出された</a:t>
            </a:r>
            <a:r>
              <a:rPr lang="en-US" altLang="ja-JP" sz="1600" dirty="0"/>
              <a:t>SOS</a:t>
            </a:r>
            <a:r>
              <a:rPr lang="ja-JP" altLang="en-US" sz="1600" dirty="0"/>
              <a:t>を敏感にキャッチするとともに、様々な手法を用いた早期発見につなげる仕組みづくりを検討し、早期支援につなげていきます。</a:t>
            </a:r>
            <a:endParaRPr lang="en-US" altLang="ja-JP" sz="1600" dirty="0"/>
          </a:p>
          <a:p>
            <a:pPr marL="0" indent="0">
              <a:lnSpc>
                <a:spcPct val="120000"/>
              </a:lnSpc>
              <a:buNone/>
            </a:pPr>
            <a:r>
              <a:rPr kumimoji="1" lang="ja-JP" altLang="en-US" sz="1600" dirty="0"/>
              <a:t>（４）</a:t>
            </a:r>
            <a:r>
              <a:rPr kumimoji="1" lang="ja-JP" altLang="en-US" sz="1600" u="sng" dirty="0">
                <a:solidFill>
                  <a:srgbClr val="0070C0"/>
                </a:solidFill>
              </a:rPr>
              <a:t>子どもの学習支援や居場所づくり</a:t>
            </a:r>
            <a:endParaRPr kumimoji="1" lang="en-US" altLang="ja-JP" sz="1600" u="sng" dirty="0">
              <a:solidFill>
                <a:srgbClr val="0070C0"/>
              </a:solidFill>
            </a:endParaRPr>
          </a:p>
          <a:p>
            <a:pPr marL="358775" indent="268288">
              <a:lnSpc>
                <a:spcPct val="120000"/>
              </a:lnSpc>
              <a:buNone/>
            </a:pPr>
            <a:r>
              <a:rPr lang="ja-JP" altLang="en-US" sz="1600" dirty="0"/>
              <a:t>いじめや虐待、不登校などの問題に関する相談窓口の周知や、生活困窮世帯の子どもを対象に学習支援や居場所づくりを推進し、悩みに対し早期に適切に対応できる体制の強化を図ります。</a:t>
            </a:r>
            <a:endParaRPr lang="en-US" altLang="ja-JP" sz="1600" dirty="0"/>
          </a:p>
          <a:p>
            <a:pPr marL="0" indent="0">
              <a:lnSpc>
                <a:spcPct val="120000"/>
              </a:lnSpc>
              <a:buNone/>
            </a:pPr>
            <a:r>
              <a:rPr kumimoji="1" lang="ja-JP" altLang="en-US" sz="1600" dirty="0"/>
              <a:t>（５）</a:t>
            </a:r>
            <a:r>
              <a:rPr kumimoji="1" lang="ja-JP" altLang="en-US" sz="1600" u="sng" dirty="0">
                <a:solidFill>
                  <a:srgbClr val="0070C0"/>
                </a:solidFill>
              </a:rPr>
              <a:t>若年層の自殺対策</a:t>
            </a:r>
            <a:endParaRPr kumimoji="1" lang="en-US" altLang="ja-JP" sz="1600" u="sng" dirty="0">
              <a:solidFill>
                <a:srgbClr val="0070C0"/>
              </a:solidFill>
            </a:endParaRPr>
          </a:p>
          <a:p>
            <a:pPr marL="358775" indent="268288">
              <a:lnSpc>
                <a:spcPct val="120000"/>
              </a:lnSpc>
              <a:buNone/>
            </a:pPr>
            <a:r>
              <a:rPr lang="ja-JP" altLang="en-US" sz="1600" dirty="0"/>
              <a:t>大学等と連携し、学生のこころの問題・性を含む様々な健康に関する悩みやニーズの把握ができるよう、今後の連携のあり方を検討していきます。 また、</a:t>
            </a:r>
            <a:r>
              <a:rPr lang="en-US" altLang="ja-JP" sz="1600" dirty="0"/>
              <a:t>SNS</a:t>
            </a:r>
            <a:r>
              <a:rPr lang="ja-JP" altLang="en-US" sz="1600" dirty="0"/>
              <a:t>等を活用した自殺対策についても検討していきます。</a:t>
            </a:r>
          </a:p>
        </p:txBody>
      </p:sp>
      <p:sp>
        <p:nvSpPr>
          <p:cNvPr id="4" name="スライド番号プレースホルダー 3">
            <a:extLst>
              <a:ext uri="{FF2B5EF4-FFF2-40B4-BE49-F238E27FC236}">
                <a16:creationId xmlns:a16="http://schemas.microsoft.com/office/drawing/2014/main" id="{983A33B9-81C8-7228-E52B-F85AE3AFC83B}"/>
              </a:ext>
            </a:extLst>
          </p:cNvPr>
          <p:cNvSpPr>
            <a:spLocks noGrp="1"/>
          </p:cNvSpPr>
          <p:nvPr>
            <p:ph type="sldNum" sz="quarter" idx="12"/>
          </p:nvPr>
        </p:nvSpPr>
        <p:spPr/>
        <p:txBody>
          <a:bodyPr/>
          <a:lstStyle/>
          <a:p>
            <a:fld id="{9E2A29CB-BA86-48A6-80E1-CB8750A963B5}" type="slidenum">
              <a:rPr kumimoji="1" lang="ja-JP" altLang="en-US" smtClean="0"/>
              <a:t>108</a:t>
            </a:fld>
            <a:endParaRPr kumimoji="1" lang="ja-JP" altLang="en-US"/>
          </a:p>
        </p:txBody>
      </p:sp>
      <p:sp>
        <p:nvSpPr>
          <p:cNvPr id="6" name="テキスト ボックス 5">
            <a:extLst>
              <a:ext uri="{FF2B5EF4-FFF2-40B4-BE49-F238E27FC236}">
                <a16:creationId xmlns:a16="http://schemas.microsoft.com/office/drawing/2014/main" id="{BEB3F2A3-FBD0-E07F-4BC2-BB26891A3584}"/>
              </a:ext>
            </a:extLst>
          </p:cNvPr>
          <p:cNvSpPr txBox="1"/>
          <p:nvPr/>
        </p:nvSpPr>
        <p:spPr>
          <a:xfrm>
            <a:off x="457199" y="1138442"/>
            <a:ext cx="8229599" cy="1477328"/>
          </a:xfrm>
          <a:prstGeom prst="rect">
            <a:avLst/>
          </a:prstGeom>
          <a:noFill/>
          <a:ln>
            <a:solidFill>
              <a:schemeClr val="tx1"/>
            </a:solidFill>
          </a:ln>
        </p:spPr>
        <p:txBody>
          <a:bodyPr wrap="square">
            <a:spAutoFit/>
          </a:bodyPr>
          <a:lstStyle/>
          <a:p>
            <a:r>
              <a:rPr lang="ja-JP" altLang="en-US" dirty="0"/>
              <a:t>児童生徒が社会において今後様々な困難や問題に直面した際に、その対処方法を身につけることができるように、</a:t>
            </a:r>
            <a:r>
              <a:rPr lang="en-US" altLang="ja-JP" dirty="0"/>
              <a:t>SOS</a:t>
            </a:r>
            <a:r>
              <a:rPr lang="ja-JP" altLang="en-US" dirty="0"/>
              <a:t>の出し方に関する教育を推進するとともに、子どもに関する機関が</a:t>
            </a:r>
            <a:r>
              <a:rPr lang="en-US" altLang="ja-JP" dirty="0"/>
              <a:t>SOS</a:t>
            </a:r>
            <a:r>
              <a:rPr lang="ja-JP" altLang="en-US" dirty="0"/>
              <a:t>に早期に気付き、ネットワークによる早期支援につなげます。 また、高校生以上の若者層についても、自殺対策を推進します。</a:t>
            </a:r>
          </a:p>
        </p:txBody>
      </p:sp>
    </p:spTree>
    <p:extLst>
      <p:ext uri="{BB962C8B-B14F-4D97-AF65-F5344CB8AC3E}">
        <p14:creationId xmlns:p14="http://schemas.microsoft.com/office/powerpoint/2010/main" val="45790229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641DE8E-43D4-D0A5-AD2C-120583EA8E13}"/>
              </a:ext>
            </a:extLst>
          </p:cNvPr>
          <p:cNvSpPr>
            <a:spLocks noGrp="1"/>
          </p:cNvSpPr>
          <p:nvPr>
            <p:ph type="sldNum" sz="quarter" idx="12"/>
          </p:nvPr>
        </p:nvSpPr>
        <p:spPr/>
        <p:txBody>
          <a:bodyPr/>
          <a:lstStyle/>
          <a:p>
            <a:fld id="{9E2A29CB-BA86-48A6-80E1-CB8750A963B5}" type="slidenum">
              <a:rPr kumimoji="1" lang="ja-JP" altLang="en-US" smtClean="0"/>
              <a:t>109</a:t>
            </a:fld>
            <a:endParaRPr kumimoji="1" lang="ja-JP" altLang="en-US"/>
          </a:p>
        </p:txBody>
      </p:sp>
      <p:pic>
        <p:nvPicPr>
          <p:cNvPr id="6" name="図 5">
            <a:extLst>
              <a:ext uri="{FF2B5EF4-FFF2-40B4-BE49-F238E27FC236}">
                <a16:creationId xmlns:a16="http://schemas.microsoft.com/office/drawing/2014/main" id="{BFE78B0F-90FA-CC92-0111-78774A09B70D}"/>
              </a:ext>
            </a:extLst>
          </p:cNvPr>
          <p:cNvPicPr>
            <a:picLocks noChangeAspect="1"/>
          </p:cNvPicPr>
          <p:nvPr/>
        </p:nvPicPr>
        <p:blipFill>
          <a:blip r:embed="rId2"/>
          <a:stretch>
            <a:fillRect/>
          </a:stretch>
        </p:blipFill>
        <p:spPr>
          <a:xfrm>
            <a:off x="513783" y="45756"/>
            <a:ext cx="8116433" cy="5039428"/>
          </a:xfrm>
          <a:prstGeom prst="rect">
            <a:avLst/>
          </a:prstGeom>
        </p:spPr>
      </p:pic>
    </p:spTree>
    <p:extLst>
      <p:ext uri="{BB962C8B-B14F-4D97-AF65-F5344CB8AC3E}">
        <p14:creationId xmlns:p14="http://schemas.microsoft.com/office/powerpoint/2010/main" val="159990060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A13FE9-1483-4F02-D318-308A3B20112D}"/>
              </a:ext>
            </a:extLst>
          </p:cNvPr>
          <p:cNvSpPr>
            <a:spLocks noGrp="1"/>
          </p:cNvSpPr>
          <p:nvPr>
            <p:ph type="sldNum" sz="quarter" idx="12"/>
          </p:nvPr>
        </p:nvSpPr>
        <p:spPr/>
        <p:txBody>
          <a:bodyPr/>
          <a:lstStyle/>
          <a:p>
            <a:fld id="{A7C21E64-8481-41E9-8D52-8F84C20010B7}" type="slidenum">
              <a:rPr kumimoji="1" lang="ja-JP" altLang="en-US" smtClean="0"/>
              <a:t>11</a:t>
            </a:fld>
            <a:endParaRPr kumimoji="1" lang="ja-JP" altLang="en-US"/>
          </a:p>
        </p:txBody>
      </p:sp>
      <p:pic>
        <p:nvPicPr>
          <p:cNvPr id="1026" name="Picture 2" descr="円グラフ：自傷をした時期&#10;小学生 (〜12歳) 5パーセント&#10;中学生(13〜15歳) 35パーセント&#10;高校生(16〜18歳) 32パーセント&#10;19歳〜29歳 26パーセント&#10;30歳以降  2パーセント">
            <a:extLst>
              <a:ext uri="{FF2B5EF4-FFF2-40B4-BE49-F238E27FC236}">
                <a16:creationId xmlns:a16="http://schemas.microsoft.com/office/drawing/2014/main" id="{1E022F5D-B3D2-03E1-58F2-9CA4BC0B7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375290"/>
            <a:ext cx="7322230" cy="456368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830C821-C284-8E2A-F1A5-4F0647EA9301}"/>
              </a:ext>
            </a:extLst>
          </p:cNvPr>
          <p:cNvSpPr txBox="1"/>
          <p:nvPr/>
        </p:nvSpPr>
        <p:spPr>
          <a:xfrm>
            <a:off x="268224" y="13406"/>
            <a:ext cx="8644128" cy="1261884"/>
          </a:xfrm>
          <a:prstGeom prst="rect">
            <a:avLst/>
          </a:prstGeom>
          <a:noFill/>
        </p:spPr>
        <p:txBody>
          <a:bodyPr wrap="square" rtlCol="0" anchor="ctr">
            <a:spAutoFit/>
          </a:bodyPr>
          <a:lstStyle/>
          <a:p>
            <a:pPr algn="l"/>
            <a:r>
              <a:rPr kumimoji="1" lang="ja-JP" altLang="en-US" sz="2000" dirty="0">
                <a:solidFill>
                  <a:schemeClr val="tx1">
                    <a:lumMod val="75000"/>
                    <a:lumOff val="25000"/>
                  </a:schemeClr>
                </a:solidFill>
                <a:latin typeface="+mn-ea"/>
              </a:rPr>
              <a:t>日本財団ジャーナル</a:t>
            </a:r>
            <a:r>
              <a:rPr lang="ja-JP" altLang="en-US" sz="2000" dirty="0">
                <a:solidFill>
                  <a:schemeClr val="tx1">
                    <a:lumMod val="75000"/>
                    <a:lumOff val="25000"/>
                  </a:schemeClr>
                </a:solidFill>
                <a:latin typeface="+mn-ea"/>
              </a:rPr>
              <a:t>　　</a:t>
            </a:r>
            <a:r>
              <a:rPr kumimoji="1" lang="en-US" altLang="ja-JP" sz="2000" dirty="0">
                <a:solidFill>
                  <a:schemeClr val="tx1">
                    <a:lumMod val="75000"/>
                    <a:lumOff val="25000"/>
                  </a:schemeClr>
                </a:solidFill>
                <a:latin typeface="+mn-ea"/>
              </a:rPr>
              <a:t>2023.07.04</a:t>
            </a:r>
          </a:p>
          <a:p>
            <a:pPr algn="l"/>
            <a:r>
              <a:rPr kumimoji="1" lang="en-US" altLang="ja-JP" sz="2800" dirty="0">
                <a:solidFill>
                  <a:schemeClr val="tx1">
                    <a:lumMod val="75000"/>
                    <a:lumOff val="25000"/>
                  </a:schemeClr>
                </a:solidFill>
                <a:latin typeface="+mn-ea"/>
              </a:rPr>
              <a:t>『</a:t>
            </a:r>
            <a:r>
              <a:rPr kumimoji="1" lang="ja-JP" altLang="en-US" sz="2800" dirty="0">
                <a:solidFill>
                  <a:schemeClr val="tx1">
                    <a:lumMod val="75000"/>
                    <a:lumOff val="25000"/>
                  </a:schemeClr>
                </a:solidFill>
                <a:latin typeface="+mn-ea"/>
              </a:rPr>
              <a:t>リストカットは「生きるため」。</a:t>
            </a:r>
            <a:r>
              <a:rPr kumimoji="1" lang="ja-JP" altLang="en-US" sz="2800" u="sng" dirty="0">
                <a:solidFill>
                  <a:srgbClr val="C00000"/>
                </a:solidFill>
                <a:latin typeface="+mn-ea"/>
              </a:rPr>
              <a:t>自傷行為</a:t>
            </a:r>
            <a:r>
              <a:rPr kumimoji="1" lang="ja-JP" altLang="en-US" sz="2800" dirty="0">
                <a:solidFill>
                  <a:schemeClr val="tx1">
                    <a:lumMod val="75000"/>
                    <a:lumOff val="25000"/>
                  </a:schemeClr>
                </a:solidFill>
                <a:latin typeface="+mn-ea"/>
              </a:rPr>
              <a:t>をする意味を正しく理解するために専門家に聞いた</a:t>
            </a:r>
            <a:r>
              <a:rPr kumimoji="1" lang="en-US" altLang="ja-JP" sz="2800" dirty="0">
                <a:solidFill>
                  <a:schemeClr val="tx1">
                    <a:lumMod val="75000"/>
                    <a:lumOff val="25000"/>
                  </a:schemeClr>
                </a:solidFill>
                <a:latin typeface="+mn-ea"/>
              </a:rPr>
              <a:t>』</a:t>
            </a:r>
            <a:r>
              <a:rPr kumimoji="1" lang="ja-JP" altLang="en-US" sz="2800" dirty="0">
                <a:solidFill>
                  <a:schemeClr val="tx1">
                    <a:lumMod val="75000"/>
                    <a:lumOff val="25000"/>
                  </a:schemeClr>
                </a:solidFill>
                <a:latin typeface="+mn-ea"/>
              </a:rPr>
              <a:t>より</a:t>
            </a:r>
          </a:p>
        </p:txBody>
      </p:sp>
      <p:sp>
        <p:nvSpPr>
          <p:cNvPr id="4" name="テキスト ボックス 3">
            <a:extLst>
              <a:ext uri="{FF2B5EF4-FFF2-40B4-BE49-F238E27FC236}">
                <a16:creationId xmlns:a16="http://schemas.microsoft.com/office/drawing/2014/main" id="{711B89F1-D1FB-B93D-E712-3D17583AD88F}"/>
              </a:ext>
            </a:extLst>
          </p:cNvPr>
          <p:cNvSpPr txBox="1"/>
          <p:nvPr/>
        </p:nvSpPr>
        <p:spPr>
          <a:xfrm>
            <a:off x="3018454" y="6149257"/>
            <a:ext cx="5071872" cy="646331"/>
          </a:xfrm>
          <a:prstGeom prst="rect">
            <a:avLst/>
          </a:prstGeom>
          <a:noFill/>
        </p:spPr>
        <p:txBody>
          <a:bodyPr wrap="square" rtlCol="0" anchor="ctr">
            <a:spAutoFit/>
          </a:bodyPr>
          <a:lstStyle/>
          <a:p>
            <a:pPr algn="r"/>
            <a:r>
              <a:rPr kumimoji="1" lang="ja-JP" altLang="en-US" dirty="0">
                <a:solidFill>
                  <a:schemeClr val="tx1">
                    <a:lumMod val="75000"/>
                    <a:lumOff val="25000"/>
                  </a:schemeClr>
                </a:solidFill>
                <a:latin typeface="+mn-ea"/>
              </a:rPr>
              <a:t>松本俊彦氏が行った調査結果</a:t>
            </a:r>
            <a:endParaRPr kumimoji="1" lang="en-US" altLang="ja-JP" dirty="0">
              <a:solidFill>
                <a:schemeClr val="tx1">
                  <a:lumMod val="75000"/>
                  <a:lumOff val="25000"/>
                </a:schemeClr>
              </a:solidFill>
              <a:latin typeface="+mn-ea"/>
            </a:endParaRPr>
          </a:p>
          <a:p>
            <a:pPr algn="r"/>
            <a:r>
              <a:rPr kumimoji="1" lang="ja-JP" altLang="en-US" dirty="0">
                <a:solidFill>
                  <a:schemeClr val="tx1">
                    <a:lumMod val="75000"/>
                    <a:lumOff val="25000"/>
                  </a:schemeClr>
                </a:solidFill>
                <a:latin typeface="+mn-ea"/>
              </a:rPr>
              <a:t>データ提供：きずときずあとのクリニック</a:t>
            </a:r>
          </a:p>
        </p:txBody>
      </p:sp>
    </p:spTree>
    <p:extLst>
      <p:ext uri="{BB962C8B-B14F-4D97-AF65-F5344CB8AC3E}">
        <p14:creationId xmlns:p14="http://schemas.microsoft.com/office/powerpoint/2010/main" val="298892768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340486-A1C1-10D7-51C2-F74EE6354863}"/>
              </a:ext>
            </a:extLst>
          </p:cNvPr>
          <p:cNvSpPr>
            <a:spLocks noGrp="1"/>
          </p:cNvSpPr>
          <p:nvPr>
            <p:ph type="sldNum" sz="quarter" idx="12"/>
          </p:nvPr>
        </p:nvSpPr>
        <p:spPr/>
        <p:txBody>
          <a:bodyPr/>
          <a:lstStyle/>
          <a:p>
            <a:fld id="{9E2A29CB-BA86-48A6-80E1-CB8750A963B5}" type="slidenum">
              <a:rPr kumimoji="1" lang="ja-JP" altLang="en-US" smtClean="0"/>
              <a:t>110</a:t>
            </a:fld>
            <a:endParaRPr kumimoji="1" lang="ja-JP" altLang="en-US"/>
          </a:p>
        </p:txBody>
      </p:sp>
      <p:pic>
        <p:nvPicPr>
          <p:cNvPr id="4" name="図 3">
            <a:extLst>
              <a:ext uri="{FF2B5EF4-FFF2-40B4-BE49-F238E27FC236}">
                <a16:creationId xmlns:a16="http://schemas.microsoft.com/office/drawing/2014/main" id="{037A3EC7-56D7-9B73-3070-6D462042EB4E}"/>
              </a:ext>
            </a:extLst>
          </p:cNvPr>
          <p:cNvPicPr>
            <a:picLocks noChangeAspect="1"/>
          </p:cNvPicPr>
          <p:nvPr/>
        </p:nvPicPr>
        <p:blipFill>
          <a:blip r:embed="rId2"/>
          <a:stretch>
            <a:fillRect/>
          </a:stretch>
        </p:blipFill>
        <p:spPr>
          <a:xfrm>
            <a:off x="642551" y="0"/>
            <a:ext cx="7858897" cy="6858000"/>
          </a:xfrm>
          <a:prstGeom prst="rect">
            <a:avLst/>
          </a:prstGeom>
        </p:spPr>
      </p:pic>
    </p:spTree>
    <p:extLst>
      <p:ext uri="{BB962C8B-B14F-4D97-AF65-F5344CB8AC3E}">
        <p14:creationId xmlns:p14="http://schemas.microsoft.com/office/powerpoint/2010/main" val="386883392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9A610CAB-4F96-87BD-4B52-5CD09CE36821}"/>
              </a:ext>
            </a:extLst>
          </p:cNvPr>
          <p:cNvSpPr/>
          <p:nvPr/>
        </p:nvSpPr>
        <p:spPr>
          <a:xfrm>
            <a:off x="971600" y="1412776"/>
            <a:ext cx="7200800" cy="475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こどもひとりひとりのサインに気づき、</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寄りそい、支援につなぐために、</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のケアも、どうか忘れないでください</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四角形: 角を丸くする 1">
            <a:extLst>
              <a:ext uri="{FF2B5EF4-FFF2-40B4-BE49-F238E27FC236}">
                <a16:creationId xmlns:a16="http://schemas.microsoft.com/office/drawing/2014/main" id="{1B9D2E42-9EFC-5BD7-60A6-843659494B3A}"/>
              </a:ext>
            </a:extLst>
          </p:cNvPr>
          <p:cNvSpPr/>
          <p:nvPr/>
        </p:nvSpPr>
        <p:spPr>
          <a:xfrm>
            <a:off x="755576" y="3068960"/>
            <a:ext cx="7632848" cy="1296144"/>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pic>
        <p:nvPicPr>
          <p:cNvPr id="15" name="図 14">
            <a:extLst>
              <a:ext uri="{FF2B5EF4-FFF2-40B4-BE49-F238E27FC236}">
                <a16:creationId xmlns:a16="http://schemas.microsoft.com/office/drawing/2014/main" id="{B2412188-68AA-041F-435E-A70C6BA83A7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17848" y="5963993"/>
            <a:ext cx="7308304" cy="456769"/>
          </a:xfrm>
          <a:prstGeom prst="rect">
            <a:avLst/>
          </a:prstGeom>
        </p:spPr>
      </p:pic>
      <p:pic>
        <p:nvPicPr>
          <p:cNvPr id="17" name="図 16">
            <a:extLst>
              <a:ext uri="{FF2B5EF4-FFF2-40B4-BE49-F238E27FC236}">
                <a16:creationId xmlns:a16="http://schemas.microsoft.com/office/drawing/2014/main" id="{8290E198-36D9-C416-4344-CF25F6BFA97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13683" y="464311"/>
            <a:ext cx="7308304" cy="456769"/>
          </a:xfrm>
          <a:prstGeom prst="rect">
            <a:avLst/>
          </a:prstGeom>
        </p:spPr>
      </p:pic>
      <p:sp>
        <p:nvSpPr>
          <p:cNvPr id="4" name="テキスト ボックス 3">
            <a:extLst>
              <a:ext uri="{FF2B5EF4-FFF2-40B4-BE49-F238E27FC236}">
                <a16:creationId xmlns:a16="http://schemas.microsoft.com/office/drawing/2014/main" id="{287FFD45-EB06-63F8-135E-1BB801769841}"/>
              </a:ext>
            </a:extLst>
          </p:cNvPr>
          <p:cNvSpPr txBox="1"/>
          <p:nvPr/>
        </p:nvSpPr>
        <p:spPr>
          <a:xfrm>
            <a:off x="1115616" y="3300899"/>
            <a:ext cx="6912768" cy="848181"/>
          </a:xfrm>
          <a:prstGeom prst="rect">
            <a:avLst/>
          </a:prstGeom>
          <a:noFill/>
        </p:spPr>
        <p:txBody>
          <a:bodyPr wrap="square">
            <a:spAutoFit/>
          </a:bodyPr>
          <a:lstStyle/>
          <a:p>
            <a:pPr algn="ctr">
              <a:lnSpc>
                <a:spcPct val="150000"/>
              </a:lnSpc>
            </a:pPr>
            <a:r>
              <a:rPr lang="ja-JP" altLang="en-US" sz="3600" b="1" dirty="0">
                <a:solidFill>
                  <a:srgbClr val="C00000"/>
                </a:solidFill>
                <a:latin typeface="UD デジタル 教科書体 N-R" panose="02020400000000000000" pitchFamily="17" charset="-128"/>
                <a:ea typeface="UD デジタル 教科書体 N-R" panose="02020400000000000000" pitchFamily="17" charset="-128"/>
              </a:rPr>
              <a:t>皆さんご自身のこころとからだ</a:t>
            </a:r>
            <a:endParaRPr lang="en-US" altLang="ja-JP" sz="3600" b="1" dirty="0">
              <a:solidFill>
                <a:srgbClr val="C00000"/>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13529483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E1BF8-9C37-22FA-51D1-14CDDFB7D1E1}"/>
            </a:ext>
          </a:extLst>
        </p:cNvPr>
        <p:cNvGrpSpPr/>
        <p:nvPr/>
      </p:nvGrpSpPr>
      <p:grpSpPr>
        <a:xfrm>
          <a:off x="0" y="0"/>
          <a:ext cx="0" cy="0"/>
          <a:chOff x="0" y="0"/>
          <a:chExt cx="0" cy="0"/>
        </a:xfrm>
      </p:grpSpPr>
      <p:pic>
        <p:nvPicPr>
          <p:cNvPr id="2" name="図 1" descr="アイコン&#10;&#10;自動的に生成された説明">
            <a:hlinkClick r:id="rId3" action="ppaction://hlinksldjump"/>
            <a:extLst>
              <a:ext uri="{FF2B5EF4-FFF2-40B4-BE49-F238E27FC236}">
                <a16:creationId xmlns:a16="http://schemas.microsoft.com/office/drawing/2014/main" id="{D998DD19-C443-5AB3-99E9-F2EB5CA5B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200" y="2723373"/>
            <a:ext cx="787600" cy="1425707"/>
          </a:xfrm>
          <a:prstGeom prst="rect">
            <a:avLst/>
          </a:prstGeom>
        </p:spPr>
      </p:pic>
    </p:spTree>
    <p:extLst>
      <p:ext uri="{BB962C8B-B14F-4D97-AF65-F5344CB8AC3E}">
        <p14:creationId xmlns:p14="http://schemas.microsoft.com/office/powerpoint/2010/main" val="59788340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0" y="3013501"/>
            <a:ext cx="9144000" cy="830997"/>
          </a:xfrm>
          <a:prstGeom prst="rect">
            <a:avLst/>
          </a:prstGeom>
          <a:noFill/>
        </p:spPr>
        <p:txBody>
          <a:bodyPr wrap="square" rtlCol="0">
            <a:spAutoFit/>
          </a:bodyPr>
          <a:lstStyle/>
          <a:p>
            <a:pPr algn="ctr"/>
            <a:r>
              <a:rPr lang="ja-JP" altLang="en-US" sz="4800" dirty="0">
                <a:solidFill>
                  <a:schemeClr val="tx1">
                    <a:lumMod val="75000"/>
                    <a:lumOff val="25000"/>
                  </a:schemeClr>
                </a:solidFill>
                <a:latin typeface="メイリオ" panose="020B0604030504040204" pitchFamily="50" charset="-128"/>
                <a:ea typeface="メイリオ" panose="020B0604030504040204" pitchFamily="50" charset="-128"/>
              </a:rPr>
              <a:t>もっと知りたい方へ</a:t>
            </a:r>
          </a:p>
        </p:txBody>
      </p:sp>
    </p:spTree>
    <p:extLst>
      <p:ext uri="{BB962C8B-B14F-4D97-AF65-F5344CB8AC3E}">
        <p14:creationId xmlns:p14="http://schemas.microsoft.com/office/powerpoint/2010/main" val="3883708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83A109F-7DC2-9364-9B26-56DAAEEEC5D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7" y="0"/>
            <a:ext cx="877598" cy="1020800"/>
          </a:xfrm>
          <a:prstGeom prst="rect">
            <a:avLst/>
          </a:prstGeom>
          <a:noFill/>
          <a:ln w="9525">
            <a:noFill/>
            <a:miter lim="800000"/>
            <a:headEnd/>
            <a:tailEnd/>
          </a:ln>
        </p:spPr>
      </p:pic>
      <p:sp>
        <p:nvSpPr>
          <p:cNvPr id="2" name="タイトル 4">
            <a:extLst>
              <a:ext uri="{FF2B5EF4-FFF2-40B4-BE49-F238E27FC236}">
                <a16:creationId xmlns:a16="http://schemas.microsoft.com/office/drawing/2014/main" id="{2433B90B-4119-13CE-3955-99D94B69E6D9}"/>
              </a:ext>
            </a:extLst>
          </p:cNvPr>
          <p:cNvSpPr txBox="1">
            <a:spLocks/>
          </p:cNvSpPr>
          <p:nvPr/>
        </p:nvSpPr>
        <p:spPr>
          <a:xfrm>
            <a:off x="628650" y="2495550"/>
            <a:ext cx="7886700" cy="1866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JSCP</a:t>
            </a:r>
            <a:r>
              <a:rPr lang="ja-JP" altLang="en-US"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より、先生方の研修</a:t>
            </a:r>
            <a:endParaRPr lang="en-US" altLang="ja-JP"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endParaRPr>
          </a:p>
          <a:p>
            <a:pPr algn="ctr"/>
            <a:r>
              <a:rPr lang="ja-JP" altLang="en-US"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に関するお知らせ</a:t>
            </a:r>
            <a:endParaRPr lang="en-US" altLang="ja-JP"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4">
            <a:extLst>
              <a:ext uri="{FF2B5EF4-FFF2-40B4-BE49-F238E27FC236}">
                <a16:creationId xmlns:a16="http://schemas.microsoft.com/office/drawing/2014/main" id="{D67F883B-1132-0C2A-617C-39AA2C7F73EE}"/>
              </a:ext>
            </a:extLst>
          </p:cNvPr>
          <p:cNvSpPr txBox="1">
            <a:spLocks/>
          </p:cNvSpPr>
          <p:nvPr/>
        </p:nvSpPr>
        <p:spPr>
          <a:xfrm>
            <a:off x="6974904" y="6453337"/>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900" kern="1200">
                <a:solidFill>
                  <a:schemeClr val="tx1">
                    <a:tint val="75000"/>
                  </a:schemeClr>
                </a:solidFill>
                <a:latin typeface="UD デジタル 教科書体 NK-R" panose="02020400000000000000" pitchFamily="18" charset="-128"/>
                <a:ea typeface="UD デジタル 教科書体 NK-R" panose="02020400000000000000"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26F011-1D1E-4A20-8193-E3E01D574FB1}" type="slidenum">
              <a:rPr kumimoji="1" lang="ja-JP" altLang="en-US" sz="900" b="0" i="0" u="none" strike="noStrike" kern="1200" cap="none" spc="0" normalizeH="0" baseline="0" noProof="0" smtClean="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1" lang="ja-JP" altLang="en-US" sz="900" b="0" i="0" u="none" strike="noStrike" kern="1200" cap="none" spc="0" normalizeH="0" baseline="0" noProof="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39480130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1F93CBB-AF78-7CA8-4300-6058515B5F97}"/>
              </a:ext>
            </a:extLst>
          </p:cNvPr>
          <p:cNvSpPr>
            <a:spLocks noGrp="1"/>
          </p:cNvSpPr>
          <p:nvPr>
            <p:ph type="sldNum" sz="quarter" idx="12"/>
          </p:nvPr>
        </p:nvSpPr>
        <p:spPr/>
        <p:txBody>
          <a:bodyPr/>
          <a:lstStyle/>
          <a:p>
            <a:fld id="{A7C21E64-8481-41E9-8D52-8F84C20010B7}" type="slidenum">
              <a:rPr kumimoji="1" lang="ja-JP" altLang="en-US" smtClean="0"/>
              <a:t>115</a:t>
            </a:fld>
            <a:endParaRPr kumimoji="1" lang="ja-JP" altLang="en-US"/>
          </a:p>
        </p:txBody>
      </p:sp>
      <p:pic>
        <p:nvPicPr>
          <p:cNvPr id="5" name="図 4">
            <a:hlinkClick r:id="rId3"/>
            <a:extLst>
              <a:ext uri="{FF2B5EF4-FFF2-40B4-BE49-F238E27FC236}">
                <a16:creationId xmlns:a16="http://schemas.microsoft.com/office/drawing/2014/main" id="{FB7FED40-A8E2-6BE6-A6B2-398D503FB1DA}"/>
              </a:ext>
            </a:extLst>
          </p:cNvPr>
          <p:cNvPicPr>
            <a:picLocks noChangeAspect="1"/>
          </p:cNvPicPr>
          <p:nvPr/>
        </p:nvPicPr>
        <p:blipFill>
          <a:blip r:embed="rId4"/>
          <a:stretch>
            <a:fillRect/>
          </a:stretch>
        </p:blipFill>
        <p:spPr>
          <a:xfrm>
            <a:off x="-1" y="16434"/>
            <a:ext cx="9289143" cy="6834455"/>
          </a:xfrm>
          <a:prstGeom prst="rect">
            <a:avLst/>
          </a:prstGeom>
        </p:spPr>
      </p:pic>
    </p:spTree>
    <p:extLst>
      <p:ext uri="{BB962C8B-B14F-4D97-AF65-F5344CB8AC3E}">
        <p14:creationId xmlns:p14="http://schemas.microsoft.com/office/powerpoint/2010/main" val="249545204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70E206-8E52-A3F6-BB21-6C67C7EAFE66}"/>
              </a:ext>
            </a:extLst>
          </p:cNvPr>
          <p:cNvSpPr>
            <a:spLocks noGrp="1"/>
          </p:cNvSpPr>
          <p:nvPr>
            <p:ph type="sldNum" sz="quarter" idx="12"/>
          </p:nvPr>
        </p:nvSpPr>
        <p:spPr/>
        <p:txBody>
          <a:bodyPr/>
          <a:lstStyle/>
          <a:p>
            <a:fld id="{A7C21E64-8481-41E9-8D52-8F84C20010B7}" type="slidenum">
              <a:rPr kumimoji="1" lang="ja-JP" altLang="en-US" smtClean="0"/>
              <a:t>116</a:t>
            </a:fld>
            <a:endParaRPr kumimoji="1" lang="ja-JP" altLang="en-US"/>
          </a:p>
        </p:txBody>
      </p:sp>
      <p:pic>
        <p:nvPicPr>
          <p:cNvPr id="4" name="図 3">
            <a:extLst>
              <a:ext uri="{FF2B5EF4-FFF2-40B4-BE49-F238E27FC236}">
                <a16:creationId xmlns:a16="http://schemas.microsoft.com/office/drawing/2014/main" id="{AF9FAECA-A0E2-326A-E0FE-C55B5D6B08F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9218"/>
            <a:ext cx="9144000" cy="6839564"/>
          </a:xfrm>
          <a:prstGeom prst="rect">
            <a:avLst/>
          </a:prstGeom>
        </p:spPr>
      </p:pic>
    </p:spTree>
    <p:extLst>
      <p:ext uri="{BB962C8B-B14F-4D97-AF65-F5344CB8AC3E}">
        <p14:creationId xmlns:p14="http://schemas.microsoft.com/office/powerpoint/2010/main" val="426026313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94B2359-7B2A-77DC-C912-C46D1D42C8A0}"/>
              </a:ext>
            </a:extLst>
          </p:cNvPr>
          <p:cNvSpPr>
            <a:spLocks noGrp="1"/>
          </p:cNvSpPr>
          <p:nvPr>
            <p:ph type="sldNum" sz="quarter" idx="12"/>
          </p:nvPr>
        </p:nvSpPr>
        <p:spPr/>
        <p:txBody>
          <a:bodyPr/>
          <a:lstStyle/>
          <a:p>
            <a:fld id="{A7C21E64-8481-41E9-8D52-8F84C20010B7}" type="slidenum">
              <a:rPr kumimoji="1" lang="ja-JP" altLang="en-US" smtClean="0"/>
              <a:t>117</a:t>
            </a:fld>
            <a:endParaRPr kumimoji="1" lang="ja-JP" altLang="en-US"/>
          </a:p>
        </p:txBody>
      </p:sp>
      <p:pic>
        <p:nvPicPr>
          <p:cNvPr id="4" name="図 3">
            <a:extLst>
              <a:ext uri="{FF2B5EF4-FFF2-40B4-BE49-F238E27FC236}">
                <a16:creationId xmlns:a16="http://schemas.microsoft.com/office/drawing/2014/main" id="{B7FBE391-87D5-1098-C525-F9E9CCD1F8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382898" y="0"/>
            <a:ext cx="8378204" cy="6858000"/>
          </a:xfrm>
          <a:prstGeom prst="rect">
            <a:avLst/>
          </a:prstGeom>
        </p:spPr>
      </p:pic>
    </p:spTree>
    <p:extLst>
      <p:ext uri="{BB962C8B-B14F-4D97-AF65-F5344CB8AC3E}">
        <p14:creationId xmlns:p14="http://schemas.microsoft.com/office/powerpoint/2010/main" val="285371912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7056BBA3-EC05-D9CD-D9B8-5D9993DAC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572" y="683690"/>
            <a:ext cx="3958246" cy="5602195"/>
          </a:xfrm>
          <a:prstGeom prst="rect">
            <a:avLst/>
          </a:prstGeom>
        </p:spPr>
      </p:pic>
      <p:pic>
        <p:nvPicPr>
          <p:cNvPr id="4" name="図 3" descr="ダイアグラム, マップ&#10;&#10;自動的に生成された説明">
            <a:extLst>
              <a:ext uri="{FF2B5EF4-FFF2-40B4-BE49-F238E27FC236}">
                <a16:creationId xmlns:a16="http://schemas.microsoft.com/office/drawing/2014/main" id="{723BBD6D-0628-5F44-5D53-BBEA6C099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87" y="706004"/>
            <a:ext cx="3935862" cy="5603441"/>
          </a:xfrm>
          <a:prstGeom prst="rect">
            <a:avLst/>
          </a:prstGeom>
        </p:spPr>
      </p:pic>
      <p:sp>
        <p:nvSpPr>
          <p:cNvPr id="20" name="Rectangle 5">
            <a:extLst>
              <a:ext uri="{FF2B5EF4-FFF2-40B4-BE49-F238E27FC236}">
                <a16:creationId xmlns:a16="http://schemas.microsoft.com/office/drawing/2014/main" id="{07E5921E-34FE-32A7-9253-2E1820824039}"/>
              </a:ext>
            </a:extLst>
          </p:cNvPr>
          <p:cNvSpPr>
            <a:spLocks noChangeArrowheads="1"/>
          </p:cNvSpPr>
          <p:nvPr/>
        </p:nvSpPr>
        <p:spPr bwMode="auto">
          <a:xfrm>
            <a:off x="2411760" y="6502249"/>
            <a:ext cx="6480720"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文部科学省　</a:t>
            </a:r>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hlinkClick r:id="rId5"/>
              </a:rPr>
              <a:t>「教師が知っておきたい子どもの自殺予防」</a:t>
            </a:r>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より</a:t>
            </a:r>
            <a:endParaRPr kumimoji="0" lang="ja-JP"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D46A0D06-5FFD-9D27-7CDE-E5704E426082}"/>
              </a:ext>
            </a:extLst>
          </p:cNvPr>
          <p:cNvSpPr/>
          <p:nvPr/>
        </p:nvSpPr>
        <p:spPr>
          <a:xfrm>
            <a:off x="4646202" y="692697"/>
            <a:ext cx="3958246" cy="5603440"/>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FFF7885C-4A10-F465-C7CF-E0A772C5D3AC}"/>
              </a:ext>
            </a:extLst>
          </p:cNvPr>
          <p:cNvSpPr/>
          <p:nvPr/>
        </p:nvSpPr>
        <p:spPr>
          <a:xfrm>
            <a:off x="539552" y="692696"/>
            <a:ext cx="3958246" cy="5603440"/>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D78492F3-EEF9-FE62-1401-0528BC62230A}"/>
              </a:ext>
            </a:extLst>
          </p:cNvPr>
          <p:cNvSpPr/>
          <p:nvPr/>
        </p:nvSpPr>
        <p:spPr>
          <a:xfrm>
            <a:off x="338056" y="224547"/>
            <a:ext cx="1664755" cy="16647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C229BF1F-009E-43EE-C0EE-93C13155FD4E}"/>
              </a:ext>
            </a:extLst>
          </p:cNvPr>
          <p:cNvSpPr/>
          <p:nvPr/>
        </p:nvSpPr>
        <p:spPr>
          <a:xfrm>
            <a:off x="26787" y="764705"/>
            <a:ext cx="2340866"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b="1" dirty="0">
                <a:solidFill>
                  <a:schemeClr val="bg1"/>
                </a:solidFill>
                <a:latin typeface="メイリオ" panose="020B0604030504040204" pitchFamily="50" charset="-128"/>
                <a:ea typeface="メイリオ" panose="020B0604030504040204" pitchFamily="50" charset="-128"/>
              </a:rPr>
              <a:t>基礎知識の</a:t>
            </a:r>
            <a:endParaRPr lang="en-US" altLang="ja-JP" sz="2000" b="1" dirty="0">
              <a:solidFill>
                <a:schemeClr val="bg1"/>
              </a:solidFill>
              <a:latin typeface="メイリオ" panose="020B0604030504040204" pitchFamily="50" charset="-128"/>
              <a:ea typeface="メイリオ" panose="020B0604030504040204" pitchFamily="50" charset="-128"/>
            </a:endParaRPr>
          </a:p>
          <a:p>
            <a:pPr algn="ctr"/>
            <a:r>
              <a:rPr lang="ja-JP" altLang="en-US" sz="2000" b="1" dirty="0">
                <a:solidFill>
                  <a:schemeClr val="bg1"/>
                </a:solidFill>
                <a:latin typeface="メイリオ" panose="020B0604030504040204" pitchFamily="50" charset="-128"/>
                <a:ea typeface="メイリオ" panose="020B0604030504040204" pitchFamily="50" charset="-128"/>
              </a:rPr>
              <a:t>おさらいに</a:t>
            </a:r>
            <a:endParaRPr lang="en-US" altLang="ja-JP" sz="2000" b="1" dirty="0">
              <a:solidFill>
                <a:schemeClr val="bg1"/>
              </a:solidFill>
              <a:latin typeface="メイリオ" panose="020B0604030504040204" pitchFamily="50" charset="-128"/>
              <a:ea typeface="メイリオ" panose="020B0604030504040204" pitchFamily="50" charset="-128"/>
            </a:endParaRPr>
          </a:p>
          <a:p>
            <a:pPr algn="ctr"/>
            <a:endParaRPr lang="en-US" altLang="ja-JP" sz="20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0002087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ーブル&#10;&#10;自動的に生成された説明">
            <a:extLst>
              <a:ext uri="{FF2B5EF4-FFF2-40B4-BE49-F238E27FC236}">
                <a16:creationId xmlns:a16="http://schemas.microsoft.com/office/drawing/2014/main" id="{C34D5E61-A37B-B11B-69C2-F069B534D663}"/>
              </a:ext>
            </a:extLst>
          </p:cNvPr>
          <p:cNvPicPr>
            <a:picLocks noChangeAspect="1"/>
          </p:cNvPicPr>
          <p:nvPr/>
        </p:nvPicPr>
        <p:blipFill rotWithShape="1">
          <a:blip r:embed="rId3">
            <a:extLst>
              <a:ext uri="{28A0092B-C50C-407E-A947-70E740481C1C}">
                <a14:useLocalDpi xmlns:a14="http://schemas.microsoft.com/office/drawing/2010/main" val="0"/>
              </a:ext>
            </a:extLst>
          </a:blip>
          <a:srcRect l="17568" t="14114" r="14865" b="15173"/>
          <a:stretch/>
        </p:blipFill>
        <p:spPr>
          <a:xfrm>
            <a:off x="4780760" y="705393"/>
            <a:ext cx="3689130" cy="5459911"/>
          </a:xfrm>
          <a:prstGeom prst="rect">
            <a:avLst/>
          </a:prstGeom>
        </p:spPr>
      </p:pic>
      <p:pic>
        <p:nvPicPr>
          <p:cNvPr id="3" name="図 2" descr="テキスト, 手紙&#10;&#10;自動的に生成された説明">
            <a:extLst>
              <a:ext uri="{FF2B5EF4-FFF2-40B4-BE49-F238E27FC236}">
                <a16:creationId xmlns:a16="http://schemas.microsoft.com/office/drawing/2014/main" id="{4CB432F6-6A61-3B9F-4BEB-5635DBCB8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692696"/>
            <a:ext cx="3958246" cy="5597681"/>
          </a:xfrm>
          <a:prstGeom prst="rect">
            <a:avLst/>
          </a:prstGeom>
        </p:spPr>
      </p:pic>
      <p:sp>
        <p:nvSpPr>
          <p:cNvPr id="20" name="Rectangle 5">
            <a:extLst>
              <a:ext uri="{FF2B5EF4-FFF2-40B4-BE49-F238E27FC236}">
                <a16:creationId xmlns:a16="http://schemas.microsoft.com/office/drawing/2014/main" id="{07E5921E-34FE-32A7-9253-2E1820824039}"/>
              </a:ext>
            </a:extLst>
          </p:cNvPr>
          <p:cNvSpPr>
            <a:spLocks noChangeArrowheads="1"/>
          </p:cNvSpPr>
          <p:nvPr/>
        </p:nvSpPr>
        <p:spPr bwMode="auto">
          <a:xfrm>
            <a:off x="2411760" y="6502249"/>
            <a:ext cx="6480720"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文部科学省　</a:t>
            </a:r>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hlinkClick r:id="rId5"/>
              </a:rPr>
              <a:t>「学校・教育委員会等向け虐待対応の手引き」</a:t>
            </a:r>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より</a:t>
            </a:r>
            <a:endParaRPr kumimoji="0" lang="ja-JP"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D46A0D06-5FFD-9D27-7CDE-E5704E426082}"/>
              </a:ext>
            </a:extLst>
          </p:cNvPr>
          <p:cNvSpPr/>
          <p:nvPr/>
        </p:nvSpPr>
        <p:spPr>
          <a:xfrm>
            <a:off x="4646202" y="692697"/>
            <a:ext cx="3958246" cy="5603440"/>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FFF7885C-4A10-F465-C7CF-E0A772C5D3AC}"/>
              </a:ext>
            </a:extLst>
          </p:cNvPr>
          <p:cNvSpPr/>
          <p:nvPr/>
        </p:nvSpPr>
        <p:spPr>
          <a:xfrm>
            <a:off x="539552" y="692696"/>
            <a:ext cx="3958246" cy="5603440"/>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D78492F3-EEF9-FE62-1401-0528BC62230A}"/>
              </a:ext>
            </a:extLst>
          </p:cNvPr>
          <p:cNvSpPr/>
          <p:nvPr/>
        </p:nvSpPr>
        <p:spPr>
          <a:xfrm>
            <a:off x="338056" y="224547"/>
            <a:ext cx="1664755" cy="16647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C229BF1F-009E-43EE-C0EE-93C13155FD4E}"/>
              </a:ext>
            </a:extLst>
          </p:cNvPr>
          <p:cNvSpPr/>
          <p:nvPr/>
        </p:nvSpPr>
        <p:spPr>
          <a:xfrm>
            <a:off x="26787" y="764705"/>
            <a:ext cx="2340866"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b="1" dirty="0">
                <a:solidFill>
                  <a:schemeClr val="bg1"/>
                </a:solidFill>
                <a:latin typeface="メイリオ" panose="020B0604030504040204" pitchFamily="50" charset="-128"/>
                <a:ea typeface="メイリオ" panose="020B0604030504040204" pitchFamily="50" charset="-128"/>
              </a:rPr>
              <a:t>通告判断の</a:t>
            </a:r>
            <a:endParaRPr lang="en-US" altLang="ja-JP" sz="2000" b="1" dirty="0">
              <a:solidFill>
                <a:schemeClr val="bg1"/>
              </a:solidFill>
              <a:latin typeface="メイリオ" panose="020B0604030504040204" pitchFamily="50" charset="-128"/>
              <a:ea typeface="メイリオ" panose="020B0604030504040204" pitchFamily="50" charset="-128"/>
            </a:endParaRPr>
          </a:p>
          <a:p>
            <a:pPr algn="ctr"/>
            <a:r>
              <a:rPr lang="ja-JP" altLang="en-US" sz="2000" b="1" dirty="0">
                <a:solidFill>
                  <a:schemeClr val="bg1"/>
                </a:solidFill>
                <a:latin typeface="メイリオ" panose="020B0604030504040204" pitchFamily="50" charset="-128"/>
                <a:ea typeface="メイリオ" panose="020B0604030504040204" pitchFamily="50" charset="-128"/>
              </a:rPr>
              <a:t>参考に</a:t>
            </a:r>
            <a:endParaRPr lang="en-US" altLang="ja-JP" sz="2000" b="1" dirty="0">
              <a:solidFill>
                <a:schemeClr val="bg1"/>
              </a:solidFill>
              <a:latin typeface="メイリオ" panose="020B0604030504040204" pitchFamily="50" charset="-128"/>
              <a:ea typeface="メイリオ" panose="020B0604030504040204" pitchFamily="50" charset="-128"/>
            </a:endParaRPr>
          </a:p>
          <a:p>
            <a:pPr algn="ctr"/>
            <a:endParaRPr lang="en-US" altLang="ja-JP" sz="20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6869707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A13FE9-1483-4F02-D318-308A3B20112D}"/>
              </a:ext>
            </a:extLst>
          </p:cNvPr>
          <p:cNvSpPr>
            <a:spLocks noGrp="1"/>
          </p:cNvSpPr>
          <p:nvPr>
            <p:ph type="sldNum" sz="quarter" idx="12"/>
          </p:nvPr>
        </p:nvSpPr>
        <p:spPr/>
        <p:txBody>
          <a:bodyPr/>
          <a:lstStyle/>
          <a:p>
            <a:fld id="{A7C21E64-8481-41E9-8D52-8F84C20010B7}" type="slidenum">
              <a:rPr kumimoji="1" lang="ja-JP" altLang="en-US" smtClean="0"/>
              <a:t>12</a:t>
            </a:fld>
            <a:endParaRPr kumimoji="1" lang="ja-JP" altLang="en-US"/>
          </a:p>
        </p:txBody>
      </p:sp>
      <p:sp>
        <p:nvSpPr>
          <p:cNvPr id="3" name="テキスト ボックス 2">
            <a:extLst>
              <a:ext uri="{FF2B5EF4-FFF2-40B4-BE49-F238E27FC236}">
                <a16:creationId xmlns:a16="http://schemas.microsoft.com/office/drawing/2014/main" id="{7830C821-C284-8E2A-F1A5-4F0647EA9301}"/>
              </a:ext>
            </a:extLst>
          </p:cNvPr>
          <p:cNvSpPr txBox="1"/>
          <p:nvPr/>
        </p:nvSpPr>
        <p:spPr>
          <a:xfrm>
            <a:off x="268224" y="13406"/>
            <a:ext cx="8644128" cy="1261884"/>
          </a:xfrm>
          <a:prstGeom prst="rect">
            <a:avLst/>
          </a:prstGeom>
          <a:noFill/>
        </p:spPr>
        <p:txBody>
          <a:bodyPr wrap="square" rtlCol="0" anchor="ctr">
            <a:spAutoFit/>
          </a:bodyPr>
          <a:lstStyle/>
          <a:p>
            <a:pPr algn="l"/>
            <a:r>
              <a:rPr kumimoji="1" lang="ja-JP" altLang="en-US" sz="2000" dirty="0">
                <a:solidFill>
                  <a:schemeClr val="tx1">
                    <a:lumMod val="75000"/>
                    <a:lumOff val="25000"/>
                  </a:schemeClr>
                </a:solidFill>
                <a:latin typeface="+mn-ea"/>
              </a:rPr>
              <a:t>日本財団ジャーナル</a:t>
            </a:r>
            <a:r>
              <a:rPr lang="ja-JP" altLang="en-US" sz="2000" dirty="0">
                <a:solidFill>
                  <a:schemeClr val="tx1">
                    <a:lumMod val="75000"/>
                    <a:lumOff val="25000"/>
                  </a:schemeClr>
                </a:solidFill>
                <a:latin typeface="+mn-ea"/>
              </a:rPr>
              <a:t>　　</a:t>
            </a:r>
            <a:r>
              <a:rPr kumimoji="1" lang="en-US" altLang="ja-JP" sz="2000" dirty="0">
                <a:solidFill>
                  <a:schemeClr val="tx1">
                    <a:lumMod val="75000"/>
                    <a:lumOff val="25000"/>
                  </a:schemeClr>
                </a:solidFill>
                <a:latin typeface="+mn-ea"/>
              </a:rPr>
              <a:t>2023.07.04</a:t>
            </a:r>
          </a:p>
          <a:p>
            <a:pPr algn="l"/>
            <a:r>
              <a:rPr kumimoji="1" lang="en-US" altLang="ja-JP" sz="2800" dirty="0">
                <a:solidFill>
                  <a:schemeClr val="tx1">
                    <a:lumMod val="75000"/>
                    <a:lumOff val="25000"/>
                  </a:schemeClr>
                </a:solidFill>
                <a:latin typeface="+mn-ea"/>
              </a:rPr>
              <a:t>『</a:t>
            </a:r>
            <a:r>
              <a:rPr kumimoji="1" lang="ja-JP" altLang="en-US" sz="2800" dirty="0">
                <a:solidFill>
                  <a:schemeClr val="tx1">
                    <a:lumMod val="75000"/>
                    <a:lumOff val="25000"/>
                  </a:schemeClr>
                </a:solidFill>
                <a:latin typeface="+mn-ea"/>
              </a:rPr>
              <a:t>リストカットは「生きるため」。</a:t>
            </a:r>
            <a:r>
              <a:rPr kumimoji="1" lang="ja-JP" altLang="en-US" sz="2800" u="sng" dirty="0">
                <a:solidFill>
                  <a:srgbClr val="C00000"/>
                </a:solidFill>
                <a:latin typeface="+mn-ea"/>
              </a:rPr>
              <a:t>自傷行為</a:t>
            </a:r>
            <a:r>
              <a:rPr kumimoji="1" lang="ja-JP" altLang="en-US" sz="2800" dirty="0">
                <a:solidFill>
                  <a:schemeClr val="tx1">
                    <a:lumMod val="75000"/>
                    <a:lumOff val="25000"/>
                  </a:schemeClr>
                </a:solidFill>
                <a:latin typeface="+mn-ea"/>
              </a:rPr>
              <a:t>をする意味を正しく理解するために専門家に聞いた</a:t>
            </a:r>
            <a:r>
              <a:rPr kumimoji="1" lang="en-US" altLang="ja-JP" sz="2800" dirty="0">
                <a:solidFill>
                  <a:schemeClr val="tx1">
                    <a:lumMod val="75000"/>
                    <a:lumOff val="25000"/>
                  </a:schemeClr>
                </a:solidFill>
                <a:latin typeface="+mn-ea"/>
              </a:rPr>
              <a:t>』</a:t>
            </a:r>
            <a:r>
              <a:rPr kumimoji="1" lang="ja-JP" altLang="en-US" sz="2800" dirty="0">
                <a:solidFill>
                  <a:schemeClr val="tx1">
                    <a:lumMod val="75000"/>
                    <a:lumOff val="25000"/>
                  </a:schemeClr>
                </a:solidFill>
                <a:latin typeface="+mn-ea"/>
              </a:rPr>
              <a:t>より</a:t>
            </a:r>
          </a:p>
        </p:txBody>
      </p:sp>
      <p:sp>
        <p:nvSpPr>
          <p:cNvPr id="4" name="テキスト ボックス 3">
            <a:extLst>
              <a:ext uri="{FF2B5EF4-FFF2-40B4-BE49-F238E27FC236}">
                <a16:creationId xmlns:a16="http://schemas.microsoft.com/office/drawing/2014/main" id="{711B89F1-D1FB-B93D-E712-3D17583AD88F}"/>
              </a:ext>
            </a:extLst>
          </p:cNvPr>
          <p:cNvSpPr txBox="1"/>
          <p:nvPr/>
        </p:nvSpPr>
        <p:spPr>
          <a:xfrm>
            <a:off x="3018454" y="6149257"/>
            <a:ext cx="5071872" cy="646331"/>
          </a:xfrm>
          <a:prstGeom prst="rect">
            <a:avLst/>
          </a:prstGeom>
          <a:noFill/>
        </p:spPr>
        <p:txBody>
          <a:bodyPr wrap="square" rtlCol="0" anchor="ctr">
            <a:spAutoFit/>
          </a:bodyPr>
          <a:lstStyle/>
          <a:p>
            <a:pPr algn="r"/>
            <a:r>
              <a:rPr kumimoji="1" lang="ja-JP" altLang="en-US" dirty="0">
                <a:solidFill>
                  <a:schemeClr val="tx1">
                    <a:lumMod val="75000"/>
                    <a:lumOff val="25000"/>
                  </a:schemeClr>
                </a:solidFill>
                <a:latin typeface="+mn-ea"/>
              </a:rPr>
              <a:t>松本俊彦氏が行った調査結果</a:t>
            </a:r>
            <a:endParaRPr kumimoji="1" lang="en-US" altLang="ja-JP" dirty="0">
              <a:solidFill>
                <a:schemeClr val="tx1">
                  <a:lumMod val="75000"/>
                  <a:lumOff val="25000"/>
                </a:schemeClr>
              </a:solidFill>
              <a:latin typeface="+mn-ea"/>
            </a:endParaRPr>
          </a:p>
          <a:p>
            <a:pPr algn="r"/>
            <a:r>
              <a:rPr kumimoji="1" lang="ja-JP" altLang="en-US" dirty="0">
                <a:solidFill>
                  <a:schemeClr val="tx1">
                    <a:lumMod val="75000"/>
                    <a:lumOff val="25000"/>
                  </a:schemeClr>
                </a:solidFill>
                <a:latin typeface="+mn-ea"/>
              </a:rPr>
              <a:t>データ提供：きずときずあとのクリニック</a:t>
            </a:r>
          </a:p>
        </p:txBody>
      </p:sp>
      <p:pic>
        <p:nvPicPr>
          <p:cNvPr id="2050" name="Picture 2" descr="円グラフ：自傷の理由&#10;家庭：32パーセント&#10;学校：19パーセント&#10;異性：8パーセント&#10;その他の人間関係：15パーセント&#10;精神疾患：11パーセント&#10;その他：15パーセント">
            <a:extLst>
              <a:ext uri="{FF2B5EF4-FFF2-40B4-BE49-F238E27FC236}">
                <a16:creationId xmlns:a16="http://schemas.microsoft.com/office/drawing/2014/main" id="{3315AA28-4475-A18A-DE0D-40F03E35C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3" y="1482391"/>
            <a:ext cx="7232653" cy="44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0028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D123B0-A913-4236-DDBC-E98EA3D9C1B4}"/>
              </a:ext>
            </a:extLst>
          </p:cNvPr>
          <p:cNvSpPr>
            <a:spLocks noGrp="1"/>
          </p:cNvSpPr>
          <p:nvPr>
            <p:ph type="title"/>
          </p:nvPr>
        </p:nvSpPr>
        <p:spPr>
          <a:xfrm>
            <a:off x="611560" y="404663"/>
            <a:ext cx="8431932" cy="5336581"/>
          </a:xfrm>
        </p:spPr>
        <p:txBody>
          <a:bodyPr>
            <a:noAutofit/>
          </a:bodyPr>
          <a:lstStyle/>
          <a:p>
            <a:pPr>
              <a:lnSpc>
                <a:spcPct val="150000"/>
              </a:lnSpc>
            </a:pPr>
            <a:r>
              <a:rPr lang="ja-JP" altLang="en-US" sz="3200" u="sng"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小学５・６年生の</a:t>
            </a:r>
            <a:r>
              <a:rPr lang="en-US" altLang="ja-JP" sz="4000" b="1" u="sng"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16</a:t>
            </a:r>
            <a:r>
              <a:rPr lang="ja-JP" altLang="en-US" sz="4000" b="1" u="sng"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a:t>
            </a:r>
            <a:r>
              <a:rPr lang="ja-JP" altLang="en-US" sz="36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a:t>
            </a:r>
            <a:br>
              <a:rPr lang="en-US" altLang="ja-JP"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br>
            <a:r>
              <a:rPr lang="ja-JP" altLang="en-US" sz="3200" u="sng" dirty="0">
                <a:solidFill>
                  <a:schemeClr val="accent6"/>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中学生の</a:t>
            </a:r>
            <a:r>
              <a:rPr lang="en-US" altLang="ja-JP" sz="4000" b="1" u="sng" dirty="0">
                <a:solidFill>
                  <a:schemeClr val="accent6"/>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13</a:t>
            </a:r>
            <a:r>
              <a:rPr lang="ja-JP" altLang="en-US" sz="4000" b="1" u="sng" dirty="0">
                <a:solidFill>
                  <a:schemeClr val="accent6"/>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a:t>
            </a:r>
            <a:r>
              <a:rPr lang="ja-JP" altLang="en-US"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が</a:t>
            </a:r>
            <a:br>
              <a:rPr lang="en-US" altLang="ja-JP"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br>
            <a:r>
              <a:rPr lang="ja-JP" altLang="en-US"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「直近１週間に自傷を行った」と答えており、</a:t>
            </a:r>
            <a:br>
              <a:rPr lang="en-US" altLang="ja-JP"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br>
            <a:r>
              <a:rPr lang="ja-JP" altLang="en-US"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数％は毎日自傷をしている。</a:t>
            </a:r>
            <a:br>
              <a:rPr lang="en-US" altLang="ja-JP"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br>
            <a:br>
              <a:rPr lang="en-US" altLang="ja-JP" sz="8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br>
            <a:r>
              <a:rPr lang="ja-JP" altLang="en-US" sz="3200" b="1" u="sng" dirty="0">
                <a:solidFill>
                  <a:srgbClr val="0070C0"/>
                </a:solidFill>
                <a:latin typeface="UD デジタル 教科書体 NP-R" panose="02020400000000000000" pitchFamily="18" charset="-128"/>
                <a:ea typeface="UD デジタル 教科書体 NP-R" panose="02020400000000000000" pitchFamily="18" charset="-128"/>
              </a:rPr>
              <a:t>「まだ小学生・中学生だし、関係ない」</a:t>
            </a:r>
            <a:br>
              <a:rPr lang="en-US" altLang="ja-JP" sz="3200" b="1" u="sng" dirty="0">
                <a:solidFill>
                  <a:srgbClr val="0070C0"/>
                </a:solidFill>
                <a:latin typeface="UD デジタル 教科書体 NP-R" panose="02020400000000000000" pitchFamily="18" charset="-128"/>
                <a:ea typeface="UD デジタル 教科書体 NP-R" panose="02020400000000000000" pitchFamily="18" charset="-128"/>
              </a:rPr>
            </a:br>
            <a:r>
              <a:rPr lang="ja-JP" altLang="en-US" sz="3200" b="1"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とは限らない。</a:t>
            </a:r>
            <a:endParaRPr kumimoji="1" lang="ja-JP" altLang="en-US" sz="3200" b="1"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3085F5C5-591D-B5A1-9DFA-1BAF5533249F}"/>
              </a:ext>
            </a:extLst>
          </p:cNvPr>
          <p:cNvSpPr>
            <a:spLocks noGrp="1"/>
          </p:cNvSpPr>
          <p:nvPr>
            <p:ph type="sldNum" sz="quarter" idx="12"/>
          </p:nvPr>
        </p:nvSpPr>
        <p:spPr>
          <a:xfrm>
            <a:off x="6758880" y="6453336"/>
            <a:ext cx="2133600" cy="365125"/>
          </a:xfrm>
        </p:spPr>
        <p:txBody>
          <a:bodyPr/>
          <a:lstStyle/>
          <a:p>
            <a:fld id="{9E2A29CB-BA86-48A6-80E1-CB8750A963B5}" type="slidenum">
              <a:rPr kumimoji="1" lang="ja-JP" altLang="en-US" smtClean="0"/>
              <a:t>13</a:t>
            </a:fld>
            <a:endParaRPr kumimoji="1" lang="ja-JP" altLang="en-US"/>
          </a:p>
        </p:txBody>
      </p:sp>
      <p:sp>
        <p:nvSpPr>
          <p:cNvPr id="13" name="テキスト ボックス 12">
            <a:extLst>
              <a:ext uri="{FF2B5EF4-FFF2-40B4-BE49-F238E27FC236}">
                <a16:creationId xmlns:a16="http://schemas.microsoft.com/office/drawing/2014/main" id="{450D6AE1-ED0D-6E1E-0612-6BA209091A7A}"/>
              </a:ext>
            </a:extLst>
          </p:cNvPr>
          <p:cNvSpPr txBox="1"/>
          <p:nvPr/>
        </p:nvSpPr>
        <p:spPr>
          <a:xfrm>
            <a:off x="1" y="5589240"/>
            <a:ext cx="8906172" cy="1077218"/>
          </a:xfrm>
          <a:prstGeom prst="rect">
            <a:avLst/>
          </a:prstGeom>
          <a:noFill/>
        </p:spPr>
        <p:txBody>
          <a:bodyPr wrap="square" rtlCol="0" anchor="ctr">
            <a:spAutoFit/>
          </a:bodyPr>
          <a:lstStyle/>
          <a:p>
            <a:pPr algn="r"/>
            <a:r>
              <a:rPr kumimoji="1" lang="ja-JP" altLang="en-US" sz="1600" dirty="0">
                <a:solidFill>
                  <a:schemeClr val="tx1"/>
                </a:solidFill>
              </a:rPr>
              <a:t>国立成育医療センター</a:t>
            </a:r>
            <a:r>
              <a:rPr kumimoji="1" lang="en-US" altLang="ja-JP" sz="1600" dirty="0">
                <a:solidFill>
                  <a:schemeClr val="tx1"/>
                </a:solidFill>
              </a:rPr>
              <a:t>,2023, </a:t>
            </a:r>
          </a:p>
          <a:p>
            <a:pPr algn="r"/>
            <a:r>
              <a:rPr kumimoji="1" lang="ja-JP" altLang="en-US" sz="1600" dirty="0">
                <a:solidFill>
                  <a:schemeClr val="tx1"/>
                </a:solidFill>
              </a:rPr>
              <a:t>「新型コロナウイルス感染症流行による親子の生活と健康への影響に関する実態調査報告書」</a:t>
            </a:r>
            <a:endParaRPr kumimoji="1" lang="en-US" altLang="ja-JP" sz="1600" dirty="0">
              <a:solidFill>
                <a:schemeClr val="tx1"/>
              </a:solidFill>
            </a:endParaRPr>
          </a:p>
          <a:p>
            <a:pPr algn="r"/>
            <a:r>
              <a:rPr lang="ja-JP" altLang="en-US" sz="1600" dirty="0"/>
              <a:t>松本 俊彦</a:t>
            </a:r>
            <a:r>
              <a:rPr lang="en-US" altLang="ja-JP" sz="1600" dirty="0"/>
              <a:t>, 2023, 『</a:t>
            </a:r>
            <a:r>
              <a:rPr lang="ja-JP" altLang="en-US" sz="1600" dirty="0"/>
              <a:t>「助けて」が言えない　子ども編</a:t>
            </a:r>
            <a:r>
              <a:rPr lang="en-US" altLang="ja-JP" sz="1600" dirty="0"/>
              <a:t>』</a:t>
            </a:r>
            <a:r>
              <a:rPr lang="ja-JP" altLang="en-US" sz="1600" dirty="0"/>
              <a:t>より、一部抜粋</a:t>
            </a:r>
            <a:endParaRPr kumimoji="1" lang="ja-JP" altLang="en-US" sz="1600" dirty="0">
              <a:solidFill>
                <a:schemeClr val="tx1"/>
              </a:solidFill>
            </a:endParaRPr>
          </a:p>
          <a:p>
            <a:pPr algn="r"/>
            <a:endParaRPr kumimoji="1"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9753725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7E74D-24ED-4E8D-07EC-BA3EC90DAF35}"/>
              </a:ext>
            </a:extLst>
          </p:cNvPr>
          <p:cNvSpPr>
            <a:spLocks noGrp="1"/>
          </p:cNvSpPr>
          <p:nvPr>
            <p:ph type="title"/>
          </p:nvPr>
        </p:nvSpPr>
        <p:spPr>
          <a:xfrm>
            <a:off x="457200" y="216536"/>
            <a:ext cx="8229600" cy="692184"/>
          </a:xfrm>
        </p:spPr>
        <p:txBody>
          <a:bodyPr>
            <a:normAutofit fontScale="90000"/>
          </a:bodyPr>
          <a:lstStyle/>
          <a:p>
            <a:r>
              <a:rPr lang="en-US" altLang="ja-JP" dirty="0"/>
              <a:t>10</a:t>
            </a:r>
            <a:r>
              <a:rPr lang="ja-JP" altLang="en-US" dirty="0"/>
              <a:t>代の死因第１位は自殺</a:t>
            </a:r>
            <a:endParaRPr kumimoji="1" lang="ja-JP" altLang="en-US" dirty="0"/>
          </a:p>
        </p:txBody>
      </p:sp>
      <p:sp>
        <p:nvSpPr>
          <p:cNvPr id="4" name="スライド番号プレースホルダー 3">
            <a:extLst>
              <a:ext uri="{FF2B5EF4-FFF2-40B4-BE49-F238E27FC236}">
                <a16:creationId xmlns:a16="http://schemas.microsoft.com/office/drawing/2014/main" id="{DAA46194-3188-B39E-5360-328E80A4EA0B}"/>
              </a:ext>
            </a:extLst>
          </p:cNvPr>
          <p:cNvSpPr>
            <a:spLocks noGrp="1"/>
          </p:cNvSpPr>
          <p:nvPr>
            <p:ph type="sldNum" sz="quarter" idx="12"/>
          </p:nvPr>
        </p:nvSpPr>
        <p:spPr/>
        <p:txBody>
          <a:bodyPr/>
          <a:lstStyle/>
          <a:p>
            <a:fld id="{9E2A29CB-BA86-48A6-80E1-CB8750A963B5}" type="slidenum">
              <a:rPr kumimoji="1" lang="ja-JP" altLang="en-US" smtClean="0"/>
              <a:t>14</a:t>
            </a:fld>
            <a:endParaRPr kumimoji="1" lang="ja-JP" altLang="en-US"/>
          </a:p>
        </p:txBody>
      </p:sp>
      <p:sp>
        <p:nvSpPr>
          <p:cNvPr id="9" name="コンテンツ プレースホルダー 2">
            <a:extLst>
              <a:ext uri="{FF2B5EF4-FFF2-40B4-BE49-F238E27FC236}">
                <a16:creationId xmlns:a16="http://schemas.microsoft.com/office/drawing/2014/main" id="{6EEDE32A-CC06-203A-EAE9-84514BFC23EF}"/>
              </a:ext>
            </a:extLst>
          </p:cNvPr>
          <p:cNvSpPr txBox="1">
            <a:spLocks/>
          </p:cNvSpPr>
          <p:nvPr/>
        </p:nvSpPr>
        <p:spPr>
          <a:xfrm>
            <a:off x="457200" y="6160218"/>
            <a:ext cx="8229600" cy="365125"/>
          </a:xfrm>
          <a:prstGeom prst="rect">
            <a:avLst/>
          </a:prstGeom>
        </p:spPr>
        <p:txBody>
          <a:bodyPr vert="horz" lIns="91440" tIns="45720" rIns="91440" bIns="45720" rtlCol="0">
            <a:noAutofit/>
          </a:bodyPr>
          <a:lstStyle>
            <a:lvl1pPr marL="316523" indent="-316523" algn="l" defTabSz="844061" rtl="0" eaLnBrk="1" latinLnBrk="0" hangingPunct="1">
              <a:lnSpc>
                <a:spcPct val="110000"/>
              </a:lnSpc>
              <a:spcBef>
                <a:spcPct val="20000"/>
              </a:spcBef>
              <a:buFont typeface="Arial" pitchFamily="34" charset="0"/>
              <a:buChar char="•"/>
              <a:defRPr kumimoji="1" sz="3200" kern="1200">
                <a:solidFill>
                  <a:schemeClr val="tx1">
                    <a:lumMod val="75000"/>
                    <a:lumOff val="25000"/>
                  </a:schemeClr>
                </a:solidFill>
                <a:latin typeface="+mn-ea"/>
                <a:ea typeface="+mn-ea"/>
                <a:cs typeface="+mn-cs"/>
              </a:defRPr>
            </a:lvl1pPr>
            <a:lvl2pPr marL="685801" indent="-263770"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2pPr>
            <a:lvl3pPr marL="1055077"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3pPr>
            <a:lvl4pPr marL="1477108"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4pPr>
            <a:lvl5pPr marL="1899139"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5pPr>
            <a:lvl6pPr marL="2321169"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00"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31"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262"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0" indent="0" algn="r">
              <a:buNone/>
            </a:pPr>
            <a:r>
              <a:rPr lang="ja-JP" altLang="en-US" sz="1400" dirty="0"/>
              <a:t>出典：「令和６年版自殺対策白書」（厚生労働省）</a:t>
            </a:r>
            <a:endParaRPr lang="en-US" altLang="ja-JP" sz="1400" dirty="0"/>
          </a:p>
        </p:txBody>
      </p:sp>
      <p:sp>
        <p:nvSpPr>
          <p:cNvPr id="10" name="コンテンツ プレースホルダー 2">
            <a:extLst>
              <a:ext uri="{FF2B5EF4-FFF2-40B4-BE49-F238E27FC236}">
                <a16:creationId xmlns:a16="http://schemas.microsoft.com/office/drawing/2014/main" id="{DF9ADD71-A9E3-0E1B-3F84-286C18EC3265}"/>
              </a:ext>
            </a:extLst>
          </p:cNvPr>
          <p:cNvSpPr txBox="1">
            <a:spLocks/>
          </p:cNvSpPr>
          <p:nvPr/>
        </p:nvSpPr>
        <p:spPr>
          <a:xfrm>
            <a:off x="457200" y="980728"/>
            <a:ext cx="8229600" cy="5544615"/>
          </a:xfrm>
          <a:prstGeom prst="rect">
            <a:avLst/>
          </a:prstGeom>
        </p:spPr>
        <p:txBody>
          <a:bodyPr vert="horz" lIns="91440" tIns="45720" rIns="91440" bIns="45720" rtlCol="0">
            <a:noAutofit/>
          </a:bodyPr>
          <a:lstStyle>
            <a:lvl1pPr marL="316523" indent="-316523" algn="l" defTabSz="844061" rtl="0" eaLnBrk="1" latinLnBrk="0" hangingPunct="1">
              <a:lnSpc>
                <a:spcPct val="110000"/>
              </a:lnSpc>
              <a:spcBef>
                <a:spcPct val="20000"/>
              </a:spcBef>
              <a:buFont typeface="Arial" pitchFamily="34" charset="0"/>
              <a:buChar char="•"/>
              <a:defRPr kumimoji="1" sz="3200" kern="1200">
                <a:solidFill>
                  <a:schemeClr val="tx1">
                    <a:lumMod val="75000"/>
                    <a:lumOff val="25000"/>
                  </a:schemeClr>
                </a:solidFill>
                <a:latin typeface="+mn-ea"/>
                <a:ea typeface="+mn-ea"/>
                <a:cs typeface="+mn-cs"/>
              </a:defRPr>
            </a:lvl1pPr>
            <a:lvl2pPr marL="685801" indent="-263770"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2pPr>
            <a:lvl3pPr marL="1055077"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3pPr>
            <a:lvl4pPr marL="1477108"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4pPr>
            <a:lvl5pPr marL="1899139"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5pPr>
            <a:lvl6pPr marL="2321169"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00"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31"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262"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r>
              <a:rPr lang="en-US" altLang="ja-JP" dirty="0"/>
              <a:t>10</a:t>
            </a:r>
            <a:r>
              <a:rPr lang="ja-JP" altLang="en-US" dirty="0"/>
              <a:t>～</a:t>
            </a:r>
            <a:r>
              <a:rPr lang="en-US" altLang="ja-JP" dirty="0"/>
              <a:t>19</a:t>
            </a:r>
            <a:r>
              <a:rPr lang="ja-JP" altLang="en-US" dirty="0"/>
              <a:t>歳の死因第１位は「</a:t>
            </a:r>
            <a:r>
              <a:rPr lang="ja-JP" altLang="en-US" b="1" dirty="0">
                <a:solidFill>
                  <a:srgbClr val="F26800"/>
                </a:solidFill>
              </a:rPr>
              <a:t>自殺</a:t>
            </a:r>
            <a:r>
              <a:rPr lang="ja-JP" altLang="en-US" dirty="0"/>
              <a:t>」</a:t>
            </a:r>
            <a:endParaRPr lang="en-US" altLang="ja-JP" dirty="0"/>
          </a:p>
          <a:p>
            <a:r>
              <a:rPr lang="ja-JP" altLang="en-US" dirty="0"/>
              <a:t>毎日平均２人以上が自殺で亡くなっている</a:t>
            </a:r>
            <a:endParaRPr lang="en-US" altLang="ja-JP" dirty="0"/>
          </a:p>
        </p:txBody>
      </p:sp>
      <p:pic>
        <p:nvPicPr>
          <p:cNvPr id="8" name="図 7">
            <a:extLst>
              <a:ext uri="{FF2B5EF4-FFF2-40B4-BE49-F238E27FC236}">
                <a16:creationId xmlns:a16="http://schemas.microsoft.com/office/drawing/2014/main" id="{9FB8084A-EBC5-3197-E529-BA5149F26DC1}"/>
              </a:ext>
            </a:extLst>
          </p:cNvPr>
          <p:cNvPicPr>
            <a:picLocks noChangeAspect="1"/>
          </p:cNvPicPr>
          <p:nvPr/>
        </p:nvPicPr>
        <p:blipFill>
          <a:blip r:embed="rId3"/>
          <a:stretch>
            <a:fillRect/>
          </a:stretch>
        </p:blipFill>
        <p:spPr>
          <a:xfrm>
            <a:off x="206187" y="2326984"/>
            <a:ext cx="8731625" cy="3761226"/>
          </a:xfrm>
          <a:prstGeom prst="rect">
            <a:avLst/>
          </a:prstGeom>
        </p:spPr>
      </p:pic>
      <p:sp>
        <p:nvSpPr>
          <p:cNvPr id="12" name="四角形: 角を丸くする 11">
            <a:extLst>
              <a:ext uri="{FF2B5EF4-FFF2-40B4-BE49-F238E27FC236}">
                <a16:creationId xmlns:a16="http://schemas.microsoft.com/office/drawing/2014/main" id="{C2B4579A-43C2-486B-1E36-614FB3B1219E}"/>
              </a:ext>
            </a:extLst>
          </p:cNvPr>
          <p:cNvSpPr/>
          <p:nvPr/>
        </p:nvSpPr>
        <p:spPr>
          <a:xfrm>
            <a:off x="277906" y="3863788"/>
            <a:ext cx="2626659" cy="726141"/>
          </a:xfrm>
          <a:prstGeom prst="roundRect">
            <a:avLst>
              <a:gd name="adj" fmla="val 0"/>
            </a:avLst>
          </a:prstGeom>
          <a:noFill/>
          <a:ln w="57150">
            <a:solidFill>
              <a:srgbClr val="F2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kumimoji="1" lang="ja-JP" altLang="en-US" sz="2000" dirty="0">
              <a:solidFill>
                <a:srgbClr val="50B8C0"/>
              </a:solidFill>
              <a:latin typeface="+mn-ea"/>
            </a:endParaRPr>
          </a:p>
        </p:txBody>
      </p:sp>
    </p:spTree>
    <p:extLst>
      <p:ext uri="{BB962C8B-B14F-4D97-AF65-F5344CB8AC3E}">
        <p14:creationId xmlns:p14="http://schemas.microsoft.com/office/powerpoint/2010/main" val="183964065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A485B-D129-822F-9B60-7FEA5150D58D}"/>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279B4F9-7761-8119-E603-292D3B7170F8}"/>
              </a:ext>
            </a:extLst>
          </p:cNvPr>
          <p:cNvSpPr>
            <a:spLocks noGrp="1"/>
          </p:cNvSpPr>
          <p:nvPr>
            <p:ph type="sldNum" sz="quarter" idx="12"/>
          </p:nvPr>
        </p:nvSpPr>
        <p:spPr/>
        <p:txBody>
          <a:bodyPr/>
          <a:lstStyle/>
          <a:p>
            <a:fld id="{A7C21E64-8481-41E9-8D52-8F84C20010B7}" type="slidenum">
              <a:rPr kumimoji="1" lang="ja-JP" altLang="en-US" smtClean="0"/>
              <a:t>15</a:t>
            </a:fld>
            <a:endParaRPr kumimoji="1" lang="ja-JP" altLang="en-US"/>
          </a:p>
        </p:txBody>
      </p:sp>
      <p:sp>
        <p:nvSpPr>
          <p:cNvPr id="10" name="タイトル 2">
            <a:extLst>
              <a:ext uri="{FF2B5EF4-FFF2-40B4-BE49-F238E27FC236}">
                <a16:creationId xmlns:a16="http://schemas.microsoft.com/office/drawing/2014/main" id="{38F28973-0C74-4E59-0EAB-34D70371A0E0}"/>
              </a:ext>
            </a:extLst>
          </p:cNvPr>
          <p:cNvSpPr>
            <a:spLocks noGrp="1"/>
          </p:cNvSpPr>
          <p:nvPr>
            <p:ph type="title"/>
          </p:nvPr>
        </p:nvSpPr>
        <p:spPr>
          <a:xfrm>
            <a:off x="272375" y="152624"/>
            <a:ext cx="8608978" cy="756096"/>
          </a:xfrm>
        </p:spPr>
        <p:txBody>
          <a:bodyPr>
            <a:noAutofit/>
          </a:bodyPr>
          <a:lstStyle/>
          <a:p>
            <a:r>
              <a:rPr lang="ja-JP" altLang="en-US" sz="2400" dirty="0"/>
              <a:t>子どもの自殺は</a:t>
            </a:r>
            <a:r>
              <a:rPr lang="ja-JP" altLang="en-US" sz="2400" u="sng" dirty="0"/>
              <a:t>なぜ</a:t>
            </a:r>
            <a:r>
              <a:rPr lang="ja-JP" altLang="en-US" sz="2400" dirty="0"/>
              <a:t>増えているのか　～原因と動機は何か、</a:t>
            </a:r>
            <a:br>
              <a:rPr lang="en-US" altLang="ja-JP" sz="2400" dirty="0"/>
            </a:br>
            <a:r>
              <a:rPr lang="ja-JP" altLang="en-US" sz="2400" dirty="0"/>
              <a:t>私たちにできることは何か～　</a:t>
            </a:r>
            <a:r>
              <a:rPr lang="en-US" altLang="ja-JP" sz="2400" dirty="0"/>
              <a:t>【</a:t>
            </a:r>
            <a:r>
              <a:rPr lang="ja-JP" altLang="en-US" sz="2400" dirty="0"/>
              <a:t>調査情報デジタル</a:t>
            </a:r>
            <a:r>
              <a:rPr lang="en-US" altLang="ja-JP" sz="2400" dirty="0"/>
              <a:t>】</a:t>
            </a:r>
            <a:endParaRPr lang="ja-JP" altLang="en-US" sz="2400" dirty="0"/>
          </a:p>
        </p:txBody>
      </p:sp>
      <p:sp>
        <p:nvSpPr>
          <p:cNvPr id="6" name="テキスト ボックス 5">
            <a:extLst>
              <a:ext uri="{FF2B5EF4-FFF2-40B4-BE49-F238E27FC236}">
                <a16:creationId xmlns:a16="http://schemas.microsoft.com/office/drawing/2014/main" id="{BA593F96-72FC-826E-5EF1-E78A9E99E41F}"/>
              </a:ext>
            </a:extLst>
          </p:cNvPr>
          <p:cNvSpPr txBox="1"/>
          <p:nvPr/>
        </p:nvSpPr>
        <p:spPr>
          <a:xfrm>
            <a:off x="4283968" y="960983"/>
            <a:ext cx="4860032" cy="307777"/>
          </a:xfrm>
          <a:prstGeom prst="rect">
            <a:avLst/>
          </a:prstGeom>
          <a:noFill/>
        </p:spPr>
        <p:txBody>
          <a:bodyPr wrap="square">
            <a:spAutoFit/>
          </a:bodyPr>
          <a:lstStyle/>
          <a:p>
            <a:pPr algn="r"/>
            <a:r>
              <a:rPr lang="en-US" altLang="ja-JP" sz="1400" u="sng" kern="100" dirty="0">
                <a:solidFill>
                  <a:srgbClr val="467886"/>
                </a:solidFill>
                <a:effectLst/>
                <a:latin typeface="UD デジタル 教科書体 N-R" panose="02020400000000000000" pitchFamily="17" charset="-128"/>
                <a:ea typeface="游明朝" panose="02020400000000000000" pitchFamily="18" charset="-128"/>
                <a:cs typeface="Times New Roman" panose="02020603050405020304" pitchFamily="18" charset="0"/>
                <a:hlinkClick r:id="rId3"/>
              </a:rPr>
              <a:t>TBS NEWS DIG Powered by JNN</a:t>
            </a:r>
            <a:r>
              <a:rPr lang="en-US" altLang="ja-JP" sz="1400" kern="100" dirty="0">
                <a:effectLst/>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 </a:t>
            </a:r>
            <a:r>
              <a:rPr lang="en-US" altLang="ja-JP" sz="1400" kern="100" dirty="0">
                <a:effectLst/>
                <a:latin typeface="UD デジタル 教科書体 N-R" panose="02020400000000000000" pitchFamily="17" charset="-128"/>
                <a:ea typeface="游明朝" panose="02020400000000000000" pitchFamily="18" charset="-128"/>
                <a:cs typeface="Times New Roman" panose="02020603050405020304" pitchFamily="18" charset="0"/>
              </a:rPr>
              <a:t>/ 2025</a:t>
            </a:r>
            <a:r>
              <a:rPr lang="ja-JP" altLang="ja-JP" sz="1400" kern="100" dirty="0">
                <a:effectLst/>
                <a:latin typeface="游明朝" panose="02020400000000000000" pitchFamily="18" charset="-128"/>
                <a:ea typeface="UD デジタル 教科書体 N-R" panose="02020400000000000000" pitchFamily="17" charset="-128"/>
                <a:cs typeface="Times New Roman" panose="02020603050405020304" pitchFamily="18" charset="0"/>
              </a:rPr>
              <a:t>年</a:t>
            </a:r>
            <a:r>
              <a:rPr lang="en-US" altLang="ja-JP" sz="1400" kern="100" dirty="0">
                <a:effectLst/>
                <a:latin typeface="游明朝" panose="02020400000000000000" pitchFamily="18" charset="-128"/>
                <a:ea typeface="UD デジタル 教科書体 N-R" panose="02020400000000000000" pitchFamily="17" charset="-128"/>
                <a:cs typeface="Times New Roman" panose="02020603050405020304" pitchFamily="18" charset="0"/>
              </a:rPr>
              <a:t>5</a:t>
            </a:r>
            <a:r>
              <a:rPr lang="ja-JP" altLang="ja-JP" sz="1400" kern="100" dirty="0">
                <a:effectLst/>
                <a:latin typeface="游明朝" panose="02020400000000000000" pitchFamily="18" charset="-128"/>
                <a:ea typeface="UD デジタル 教科書体 N-R" panose="02020400000000000000" pitchFamily="17" charset="-128"/>
                <a:cs typeface="Times New Roman" panose="02020603050405020304" pitchFamily="18" charset="0"/>
              </a:rPr>
              <a:t>月</a:t>
            </a:r>
            <a:r>
              <a:rPr lang="en-US" altLang="ja-JP" sz="1400" kern="100" dirty="0">
                <a:effectLst/>
                <a:latin typeface="游明朝" panose="02020400000000000000" pitchFamily="18" charset="-128"/>
                <a:ea typeface="UD デジタル 教科書体 N-R" panose="02020400000000000000" pitchFamily="17" charset="-128"/>
                <a:cs typeface="Times New Roman" panose="02020603050405020304" pitchFamily="18" charset="0"/>
              </a:rPr>
              <a:t>31</a:t>
            </a:r>
            <a:r>
              <a:rPr lang="ja-JP" altLang="ja-JP" sz="1400" kern="100" dirty="0">
                <a:effectLst/>
                <a:latin typeface="游明朝" panose="02020400000000000000" pitchFamily="18" charset="-128"/>
                <a:ea typeface="UD デジタル 教科書体 N-R" panose="02020400000000000000" pitchFamily="17" charset="-128"/>
                <a:cs typeface="Times New Roman" panose="02020603050405020304" pitchFamily="18" charset="0"/>
              </a:rPr>
              <a:t>日</a:t>
            </a:r>
            <a:r>
              <a:rPr lang="en-US" altLang="ja-JP" sz="1400" kern="100" dirty="0">
                <a:effectLst/>
                <a:latin typeface="游明朝" panose="02020400000000000000" pitchFamily="18" charset="-128"/>
                <a:ea typeface="UD デジタル 教科書体 N-R" panose="02020400000000000000" pitchFamily="17" charset="-128"/>
                <a:cs typeface="Times New Roman" panose="02020603050405020304" pitchFamily="18" charset="0"/>
              </a:rPr>
              <a:t> 8</a:t>
            </a:r>
            <a:r>
              <a:rPr lang="ja-JP" altLang="ja-JP" sz="1400" kern="100" dirty="0">
                <a:effectLst/>
                <a:latin typeface="游明朝" panose="02020400000000000000" pitchFamily="18" charset="-128"/>
                <a:ea typeface="UD デジタル 教科書体 N-R" panose="02020400000000000000" pitchFamily="17" charset="-128"/>
                <a:cs typeface="Times New Roman" panose="02020603050405020304" pitchFamily="18" charset="0"/>
              </a:rPr>
              <a:t>時</a:t>
            </a:r>
            <a:r>
              <a:rPr lang="en-US" altLang="ja-JP" sz="1400" kern="100" dirty="0">
                <a:effectLst/>
                <a:latin typeface="游明朝" panose="02020400000000000000" pitchFamily="18" charset="-128"/>
                <a:ea typeface="UD デジタル 教科書体 N-R" panose="02020400000000000000" pitchFamily="17" charset="-128"/>
                <a:cs typeface="Times New Roman" panose="02020603050405020304" pitchFamily="18" charset="0"/>
              </a:rPr>
              <a:t>0</a:t>
            </a:r>
            <a:r>
              <a:rPr lang="ja-JP" altLang="ja-JP" sz="1400" kern="100" dirty="0">
                <a:effectLst/>
                <a:latin typeface="游明朝" panose="02020400000000000000" pitchFamily="18" charset="-128"/>
                <a:ea typeface="UD デジタル 教科書体 N-R" panose="02020400000000000000" pitchFamily="17" charset="-128"/>
                <a:cs typeface="Times New Roman" panose="02020603050405020304" pitchFamily="18" charset="0"/>
              </a:rPr>
              <a:t>分</a:t>
            </a:r>
            <a:endPar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4B9ED986-8F83-67A6-5BB3-9DC1F54996A9}"/>
              </a:ext>
            </a:extLst>
          </p:cNvPr>
          <p:cNvSpPr txBox="1"/>
          <p:nvPr/>
        </p:nvSpPr>
        <p:spPr>
          <a:xfrm>
            <a:off x="262647" y="1268760"/>
            <a:ext cx="8629833" cy="1754326"/>
          </a:xfrm>
          <a:prstGeom prst="rect">
            <a:avLst/>
          </a:prstGeom>
          <a:noFill/>
        </p:spPr>
        <p:txBody>
          <a:bodyPr wrap="square">
            <a:spAutoFit/>
          </a:bodyPr>
          <a:lstStyle/>
          <a:p>
            <a:pPr>
              <a:spcAft>
                <a:spcPts val="600"/>
              </a:spcAft>
            </a:pPr>
            <a:r>
              <a:rPr lang="en-US" altLang="ja-JP" kern="100" dirty="0">
                <a:solidFill>
                  <a:schemeClr val="tx1">
                    <a:lumMod val="75000"/>
                    <a:lumOff val="25000"/>
                  </a:schemeClr>
                </a:solidFill>
                <a:latin typeface="游明朝" panose="02020400000000000000" pitchFamily="18" charset="-128"/>
                <a:ea typeface="UD デジタル 教科書体 N-R" panose="02020400000000000000" pitchFamily="17" charset="-128"/>
                <a:cs typeface="Times New Roman" panose="02020603050405020304" pitchFamily="18" charset="0"/>
              </a:rPr>
              <a:t>【</a:t>
            </a:r>
            <a:r>
              <a:rPr lang="ja-JP" altLang="ja-JP" kern="100" dirty="0">
                <a:solidFill>
                  <a:schemeClr val="tx1">
                    <a:lumMod val="75000"/>
                    <a:lumOff val="25000"/>
                  </a:schemeClr>
                </a:solidFill>
                <a:latin typeface="游明朝" panose="02020400000000000000" pitchFamily="18" charset="-128"/>
                <a:ea typeface="UD デジタル 教科書体 N-R" panose="02020400000000000000" pitchFamily="17" charset="-128"/>
                <a:cs typeface="Times New Roman" panose="02020603050405020304" pitchFamily="18" charset="0"/>
              </a:rPr>
              <a:t>自殺を予防するためには</a:t>
            </a:r>
            <a:r>
              <a:rPr lang="en-US" altLang="ja-JP" kern="100" dirty="0">
                <a:solidFill>
                  <a:schemeClr val="tx1">
                    <a:lumMod val="75000"/>
                    <a:lumOff val="25000"/>
                  </a:schemeClr>
                </a:solidFill>
                <a:latin typeface="游明朝" panose="02020400000000000000" pitchFamily="18" charset="-128"/>
                <a:ea typeface="UD デジタル 教科書体 N-R" panose="02020400000000000000" pitchFamily="17" charset="-128"/>
                <a:cs typeface="Times New Roman" panose="02020603050405020304" pitchFamily="18" charset="0"/>
              </a:rPr>
              <a:t>】</a:t>
            </a:r>
          </a:p>
          <a:p>
            <a:pPr>
              <a:spcAft>
                <a:spcPts val="600"/>
              </a:spcAft>
            </a:pPr>
            <a:r>
              <a:rPr lang="ja-JP" altLang="ja-JP" sz="1600" kern="100" dirty="0">
                <a:solidFill>
                  <a:srgbClr val="C00000"/>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自殺リスクを上げる危険因子を減らし、リスクを下げる保護因子を増やすことが重要</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spcAft>
                <a:spcPts val="600"/>
              </a:spcAft>
              <a:buNone/>
            </a:pP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子どもの自殺の危険因子には、精神疾患、自殺企図歴、自傷歴、孤立、家族背景（家族の自殺歴、家族関係の不和、虐待体験）、ネガティブなライフイベント（学校不適応、いじめ、喪失体験）、メディアの影響（報道、</a:t>
            </a:r>
            <a:r>
              <a:rPr lang="en-US"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SNS</a:t>
            </a: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、アニメ）があげられている。また自殺の保護因子には、家族のつながりの強さ、学校での良好な対人関係があげられている。</a:t>
            </a:r>
            <a:endParaRPr lang="ja-JP" altLang="ja-JP" sz="1400"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00B3A405-693D-290E-35A4-A68F88B95DB2}"/>
              </a:ext>
            </a:extLst>
          </p:cNvPr>
          <p:cNvSpPr txBox="1"/>
          <p:nvPr/>
        </p:nvSpPr>
        <p:spPr>
          <a:xfrm>
            <a:off x="261947" y="4992558"/>
            <a:ext cx="8629833" cy="1646605"/>
          </a:xfrm>
          <a:prstGeom prst="rect">
            <a:avLst/>
          </a:prstGeom>
          <a:noFill/>
        </p:spPr>
        <p:txBody>
          <a:bodyPr wrap="square">
            <a:spAutoFit/>
          </a:bodyPr>
          <a:lstStyle/>
          <a:p>
            <a:pPr indent="139700">
              <a:spcAft>
                <a:spcPts val="600"/>
              </a:spcAft>
              <a:buNone/>
            </a:pP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今回の分析結果にこれらの学説を適用すると、近年の子ども、特に女子は家族関係、学校の対人関係のストレスから</a:t>
            </a:r>
            <a:r>
              <a:rPr lang="ja-JP" altLang="ja-JP" sz="1600" b="1" u="sng"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うつ</a:t>
            </a: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になって</a:t>
            </a:r>
            <a:r>
              <a:rPr lang="ja-JP" altLang="ja-JP" sz="1600" u="sng" kern="100" dirty="0">
                <a:solidFill>
                  <a:srgbClr val="C00000"/>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自己負担感</a:t>
            </a: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を生じやすく、また小中学校で不登校となり、孤立すれば孤独感、すなわち</a:t>
            </a:r>
            <a:r>
              <a:rPr lang="ja-JP" altLang="ja-JP" sz="1600" u="sng" kern="100" dirty="0">
                <a:solidFill>
                  <a:srgbClr val="C00000"/>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自己所属感の減弱</a:t>
            </a: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も生じやすい。</a:t>
            </a:r>
            <a:endParaRPr lang="ja-JP" altLang="ja-JP" sz="1400"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139700">
              <a:spcAft>
                <a:spcPts val="600"/>
              </a:spcAft>
            </a:pP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スマートフォンの利用は、</a:t>
            </a:r>
            <a:r>
              <a:rPr lang="en-US"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SNS</a:t>
            </a: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などを通して飛び降りやオーバードーズの情報を容易に入手し、具体的に模倣できる。いじめや自殺未遂の増加に</a:t>
            </a:r>
            <a:r>
              <a:rPr lang="ja-JP" altLang="ja-JP" sz="1600" b="1" u="sng" kern="100" dirty="0">
                <a:solidFill>
                  <a:srgbClr val="0070C0"/>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周囲の大人たちが十分対応できなければ、不幸な結末が増える。</a:t>
            </a: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こうして、子どもの自殺が増えているのではなかろうか。</a:t>
            </a:r>
            <a:endParaRPr lang="ja-JP" altLang="ja-JP" sz="1400"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16" name="グループ化 15">
            <a:extLst>
              <a:ext uri="{FF2B5EF4-FFF2-40B4-BE49-F238E27FC236}">
                <a16:creationId xmlns:a16="http://schemas.microsoft.com/office/drawing/2014/main" id="{4712CDD9-C8DA-8BC5-44D7-89A338696D18}"/>
              </a:ext>
            </a:extLst>
          </p:cNvPr>
          <p:cNvGrpSpPr/>
          <p:nvPr/>
        </p:nvGrpSpPr>
        <p:grpSpPr>
          <a:xfrm>
            <a:off x="251520" y="2996952"/>
            <a:ext cx="8629833" cy="1954381"/>
            <a:chOff x="123733" y="3136325"/>
            <a:chExt cx="8629833" cy="1954381"/>
          </a:xfrm>
          <a:solidFill>
            <a:schemeClr val="bg1">
              <a:lumMod val="95000"/>
            </a:schemeClr>
          </a:solidFill>
        </p:grpSpPr>
        <p:sp>
          <p:nvSpPr>
            <p:cNvPr id="8" name="テキスト ボックス 7">
              <a:extLst>
                <a:ext uri="{FF2B5EF4-FFF2-40B4-BE49-F238E27FC236}">
                  <a16:creationId xmlns:a16="http://schemas.microsoft.com/office/drawing/2014/main" id="{F180C5D8-7C8A-570E-7C2A-12A123839B10}"/>
                </a:ext>
              </a:extLst>
            </p:cNvPr>
            <p:cNvSpPr txBox="1"/>
            <p:nvPr/>
          </p:nvSpPr>
          <p:spPr>
            <a:xfrm>
              <a:off x="123733" y="3136325"/>
              <a:ext cx="8629833" cy="1954381"/>
            </a:xfrm>
            <a:prstGeom prst="rect">
              <a:avLst/>
            </a:prstGeom>
            <a:grpFill/>
          </p:spPr>
          <p:txBody>
            <a:bodyPr wrap="square">
              <a:spAutoFit/>
            </a:bodyPr>
            <a:lstStyle/>
            <a:p>
              <a:pPr>
                <a:spcAft>
                  <a:spcPts val="600"/>
                </a:spcAft>
                <a:buNone/>
              </a:pPr>
              <a:r>
                <a:rPr lang="en-US"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a:t>
              </a:r>
              <a:r>
                <a:rPr lang="ja-JP" altLang="ja-JP" sz="1600" kern="100" dirty="0">
                  <a:solidFill>
                    <a:schemeClr val="tx1">
                      <a:lumMod val="75000"/>
                      <a:lumOff val="25000"/>
                    </a:schemeClr>
                  </a:solidFill>
                  <a:latin typeface="游明朝" panose="02020400000000000000" pitchFamily="18" charset="-128"/>
                  <a:ea typeface="UD デジタル 教科書体 N-R" panose="02020400000000000000" pitchFamily="17" charset="-128"/>
                  <a:cs typeface="Times New Roman" panose="02020603050405020304" pitchFamily="18" charset="0"/>
                </a:rPr>
                <a:t>アメリカのジョイナー博士が提唱している自殺の対人関係理論では</a:t>
              </a:r>
              <a:r>
                <a:rPr lang="en-US"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a:t>
              </a:r>
              <a:endParaRPr lang="en-US" altLang="ja-JP" sz="1600" kern="100" dirty="0">
                <a:solidFill>
                  <a:schemeClr val="tx1">
                    <a:lumMod val="75000"/>
                    <a:lumOff val="25000"/>
                  </a:schemeClr>
                </a:solidFill>
                <a:latin typeface="游明朝" panose="02020400000000000000" pitchFamily="18" charset="-128"/>
                <a:ea typeface="UD デジタル 教科書体 N-R" panose="02020400000000000000" pitchFamily="17" charset="-128"/>
                <a:cs typeface="Times New Roman" panose="02020603050405020304" pitchFamily="18" charset="0"/>
              </a:endParaRPr>
            </a:p>
            <a:p>
              <a:pPr>
                <a:spcAft>
                  <a:spcPts val="600"/>
                </a:spcAft>
                <a:buNone/>
              </a:pP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人は、</a:t>
              </a:r>
              <a:endParaRPr lang="en-US"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endParaRPr>
            </a:p>
            <a:p>
              <a:pPr>
                <a:spcAft>
                  <a:spcPts val="600"/>
                </a:spcAft>
                <a:buNone/>
              </a:pPr>
              <a:endParaRPr lang="en-US" altLang="ja-JP" sz="1600" kern="100" dirty="0">
                <a:effectLst/>
                <a:latin typeface="游明朝" panose="02020400000000000000" pitchFamily="18" charset="-128"/>
                <a:ea typeface="UD デジタル 教科書体 N-R" panose="02020400000000000000" pitchFamily="17" charset="-128"/>
                <a:cs typeface="Times New Roman" panose="02020603050405020304" pitchFamily="18" charset="0"/>
              </a:endParaRPr>
            </a:p>
            <a:p>
              <a:pPr>
                <a:spcAft>
                  <a:spcPts val="600"/>
                </a:spcAft>
                <a:buNone/>
              </a:pPr>
              <a:endParaRPr lang="en-US" altLang="ja-JP" sz="1600" kern="100" dirty="0">
                <a:latin typeface="游明朝" panose="02020400000000000000" pitchFamily="18" charset="-128"/>
                <a:ea typeface="UD デジタル 教科書体 N-R" panose="02020400000000000000" pitchFamily="17" charset="-128"/>
                <a:cs typeface="Times New Roman" panose="02020603050405020304" pitchFamily="18" charset="0"/>
              </a:endParaRPr>
            </a:p>
            <a:p>
              <a:pPr>
                <a:spcAft>
                  <a:spcPts val="600"/>
                </a:spcAft>
                <a:buNone/>
              </a:pPr>
              <a:endParaRPr lang="en-US" altLang="ja-JP" sz="1600" kern="100" dirty="0">
                <a:effectLst/>
                <a:latin typeface="游明朝" panose="02020400000000000000" pitchFamily="18" charset="-128"/>
                <a:ea typeface="UD デジタル 教科書体 N-R" panose="02020400000000000000" pitchFamily="17" charset="-128"/>
                <a:cs typeface="Times New Roman" panose="02020603050405020304" pitchFamily="18" charset="0"/>
              </a:endParaRPr>
            </a:p>
            <a:p>
              <a:pPr marL="180975">
                <a:spcAft>
                  <a:spcPts val="600"/>
                </a:spcAft>
                <a:buNone/>
              </a:pP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これに自殺する能力や手段が加われば自殺行動が生じる</a:t>
              </a:r>
              <a:endParaRPr lang="ja-JP" altLang="ja-JP" sz="1400" kern="100" dirty="0">
                <a:solidFill>
                  <a:schemeClr val="tx1">
                    <a:lumMod val="75000"/>
                    <a:lumOff val="2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55FEACB1-B3F3-7B5D-156C-9144A1C7B4BE}"/>
                </a:ext>
              </a:extLst>
            </p:cNvPr>
            <p:cNvSpPr txBox="1"/>
            <p:nvPr/>
          </p:nvSpPr>
          <p:spPr>
            <a:xfrm>
              <a:off x="134492" y="3789040"/>
              <a:ext cx="6093692" cy="723275"/>
            </a:xfrm>
            <a:prstGeom prst="rect">
              <a:avLst/>
            </a:prstGeom>
            <a:grpFill/>
          </p:spPr>
          <p:txBody>
            <a:bodyPr wrap="square">
              <a:spAutoFit/>
            </a:bodyPr>
            <a:lstStyle/>
            <a:p>
              <a:pPr>
                <a:spcAft>
                  <a:spcPts val="600"/>
                </a:spcAft>
                <a:buNone/>
              </a:pP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「自分が周りに迷惑をかけている」という</a:t>
              </a:r>
              <a:r>
                <a:rPr lang="ja-JP" altLang="ja-JP" sz="1800" b="1" u="sng" kern="100" dirty="0">
                  <a:solidFill>
                    <a:srgbClr val="C00000"/>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自己負担感の増大</a:t>
              </a:r>
              <a:endParaRPr lang="en-US" altLang="ja-JP" b="1" u="sng" kern="100" dirty="0">
                <a:solidFill>
                  <a:srgbClr val="C00000"/>
                </a:solidFill>
                <a:latin typeface="游明朝" panose="02020400000000000000" pitchFamily="18" charset="-128"/>
                <a:ea typeface="UD デジタル 教科書体 N-R" panose="02020400000000000000" pitchFamily="17" charset="-128"/>
                <a:cs typeface="Times New Roman" panose="02020603050405020304" pitchFamily="18" charset="0"/>
              </a:endParaRPr>
            </a:p>
            <a:p>
              <a:pPr>
                <a:spcAft>
                  <a:spcPts val="600"/>
                </a:spcAft>
                <a:buNone/>
              </a:pPr>
              <a:r>
                <a:rPr lang="ja-JP" altLang="ja-JP" sz="1600" kern="100" dirty="0">
                  <a:solidFill>
                    <a:schemeClr val="tx1">
                      <a:lumMod val="75000"/>
                      <a:lumOff val="25000"/>
                    </a:schemeClr>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「自分が孤立している」という</a:t>
              </a:r>
              <a:r>
                <a:rPr lang="ja-JP" altLang="ja-JP" sz="1800" b="1" u="sng" kern="100" dirty="0">
                  <a:solidFill>
                    <a:srgbClr val="C00000"/>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自己所属感の減弱</a:t>
              </a:r>
              <a:endParaRPr lang="en-US" altLang="ja-JP" sz="1800" b="1" u="sng" kern="100" dirty="0">
                <a:solidFill>
                  <a:srgbClr val="C00000"/>
                </a:solidFill>
                <a:effectLst/>
                <a:latin typeface="游明朝" panose="02020400000000000000" pitchFamily="18" charset="-128"/>
                <a:ea typeface="UD デジタル 教科書体 N-R" panose="02020400000000000000" pitchFamily="17"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8D7B3E0C-B41A-A53D-0EF0-9B3355EA57FE}"/>
                </a:ext>
              </a:extLst>
            </p:cNvPr>
            <p:cNvSpPr txBox="1"/>
            <p:nvPr/>
          </p:nvSpPr>
          <p:spPr>
            <a:xfrm>
              <a:off x="6720253" y="3995772"/>
              <a:ext cx="2033313" cy="369332"/>
            </a:xfrm>
            <a:prstGeom prst="rect">
              <a:avLst/>
            </a:prstGeom>
            <a:grpFill/>
          </p:spPr>
          <p:txBody>
            <a:bodyPr wrap="square">
              <a:spAutoFit/>
            </a:bodyPr>
            <a:lstStyle/>
            <a:p>
              <a:r>
                <a:rPr lang="ja-JP" altLang="ja-JP" sz="1800" b="1" u="sng" kern="100" dirty="0">
                  <a:solidFill>
                    <a:srgbClr val="C00000"/>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自殺願望が高ま</a:t>
              </a:r>
              <a:r>
                <a:rPr lang="ja-JP" altLang="en-US" sz="1800" b="1" u="sng" kern="100" dirty="0">
                  <a:solidFill>
                    <a:srgbClr val="C00000"/>
                  </a:solidFill>
                  <a:effectLst/>
                  <a:latin typeface="游明朝" panose="02020400000000000000" pitchFamily="18" charset="-128"/>
                  <a:ea typeface="UD デジタル 教科書体 N-R" panose="02020400000000000000" pitchFamily="17" charset="-128"/>
                  <a:cs typeface="Times New Roman" panose="02020603050405020304" pitchFamily="18" charset="0"/>
                </a:rPr>
                <a:t>る</a:t>
              </a:r>
              <a:endParaRPr lang="ja-JP" altLang="en-US" b="1" u="sng" dirty="0">
                <a:solidFill>
                  <a:srgbClr val="C00000"/>
                </a:solidFill>
              </a:endParaRPr>
            </a:p>
          </p:txBody>
        </p:sp>
        <p:sp>
          <p:nvSpPr>
            <p:cNvPr id="15" name="矢印: 右 14">
              <a:extLst>
                <a:ext uri="{FF2B5EF4-FFF2-40B4-BE49-F238E27FC236}">
                  <a16:creationId xmlns:a16="http://schemas.microsoft.com/office/drawing/2014/main" id="{D415F1FC-7EA8-20DF-4BA2-1DE8F49F98EB}"/>
                </a:ext>
              </a:extLst>
            </p:cNvPr>
            <p:cNvSpPr/>
            <p:nvPr/>
          </p:nvSpPr>
          <p:spPr>
            <a:xfrm>
              <a:off x="6156176" y="3789040"/>
              <a:ext cx="504056" cy="723276"/>
            </a:xfrm>
            <a:prstGeom prst="rightArrow">
              <a:avLst>
                <a:gd name="adj1" fmla="val 63169"/>
                <a:gd name="adj2" fmla="val 59448"/>
              </a:avLst>
            </a:prstGeom>
            <a:grpFill/>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61399323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52A73-8CAC-AE32-0E82-5B20E9E5C6F5}"/>
            </a:ext>
          </a:extLst>
        </p:cNvPr>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9B9662C-B239-521A-6B40-0E646319EC64}"/>
              </a:ext>
            </a:extLst>
          </p:cNvPr>
          <p:cNvGraphicFramePr>
            <a:graphicFrameLocks noGrp="1"/>
          </p:cNvGraphicFramePr>
          <p:nvPr>
            <p:extLst>
              <p:ext uri="{D42A27DB-BD31-4B8C-83A1-F6EECF244321}">
                <p14:modId xmlns:p14="http://schemas.microsoft.com/office/powerpoint/2010/main" val="3516605124"/>
              </p:ext>
            </p:extLst>
          </p:nvPr>
        </p:nvGraphicFramePr>
        <p:xfrm>
          <a:off x="282798" y="1043189"/>
          <a:ext cx="8531727" cy="5217214"/>
        </p:xfrm>
        <a:graphic>
          <a:graphicData uri="http://schemas.openxmlformats.org/drawingml/2006/table">
            <a:tbl>
              <a:tblPr>
                <a:tableStyleId>{5C22544A-7EE6-4342-B048-85BDC9FD1C3A}</a:tableStyleId>
              </a:tblPr>
              <a:tblGrid>
                <a:gridCol w="764540">
                  <a:extLst>
                    <a:ext uri="{9D8B030D-6E8A-4147-A177-3AD203B41FA5}">
                      <a16:colId xmlns:a16="http://schemas.microsoft.com/office/drawing/2014/main" val="1721722814"/>
                    </a:ext>
                  </a:extLst>
                </a:gridCol>
                <a:gridCol w="624947">
                  <a:extLst>
                    <a:ext uri="{9D8B030D-6E8A-4147-A177-3AD203B41FA5}">
                      <a16:colId xmlns:a16="http://schemas.microsoft.com/office/drawing/2014/main" val="2596694761"/>
                    </a:ext>
                  </a:extLst>
                </a:gridCol>
                <a:gridCol w="892780">
                  <a:extLst>
                    <a:ext uri="{9D8B030D-6E8A-4147-A177-3AD203B41FA5}">
                      <a16:colId xmlns:a16="http://schemas.microsoft.com/office/drawing/2014/main" val="1240266213"/>
                    </a:ext>
                  </a:extLst>
                </a:gridCol>
                <a:gridCol w="892780">
                  <a:extLst>
                    <a:ext uri="{9D8B030D-6E8A-4147-A177-3AD203B41FA5}">
                      <a16:colId xmlns:a16="http://schemas.microsoft.com/office/drawing/2014/main" val="3077924683"/>
                    </a:ext>
                  </a:extLst>
                </a:gridCol>
                <a:gridCol w="892780">
                  <a:extLst>
                    <a:ext uri="{9D8B030D-6E8A-4147-A177-3AD203B41FA5}">
                      <a16:colId xmlns:a16="http://schemas.microsoft.com/office/drawing/2014/main" val="1092715753"/>
                    </a:ext>
                  </a:extLst>
                </a:gridCol>
                <a:gridCol w="892780">
                  <a:extLst>
                    <a:ext uri="{9D8B030D-6E8A-4147-A177-3AD203B41FA5}">
                      <a16:colId xmlns:a16="http://schemas.microsoft.com/office/drawing/2014/main" val="2927582795"/>
                    </a:ext>
                  </a:extLst>
                </a:gridCol>
                <a:gridCol w="892780">
                  <a:extLst>
                    <a:ext uri="{9D8B030D-6E8A-4147-A177-3AD203B41FA5}">
                      <a16:colId xmlns:a16="http://schemas.microsoft.com/office/drawing/2014/main" val="3259448611"/>
                    </a:ext>
                  </a:extLst>
                </a:gridCol>
                <a:gridCol w="892780">
                  <a:extLst>
                    <a:ext uri="{9D8B030D-6E8A-4147-A177-3AD203B41FA5}">
                      <a16:colId xmlns:a16="http://schemas.microsoft.com/office/drawing/2014/main" val="1531349010"/>
                    </a:ext>
                  </a:extLst>
                </a:gridCol>
                <a:gridCol w="892780">
                  <a:extLst>
                    <a:ext uri="{9D8B030D-6E8A-4147-A177-3AD203B41FA5}">
                      <a16:colId xmlns:a16="http://schemas.microsoft.com/office/drawing/2014/main" val="2935113961"/>
                    </a:ext>
                  </a:extLst>
                </a:gridCol>
                <a:gridCol w="892780">
                  <a:extLst>
                    <a:ext uri="{9D8B030D-6E8A-4147-A177-3AD203B41FA5}">
                      <a16:colId xmlns:a16="http://schemas.microsoft.com/office/drawing/2014/main" val="1275058932"/>
                    </a:ext>
                  </a:extLst>
                </a:gridCol>
              </a:tblGrid>
              <a:tr h="985246">
                <a:tc gridSpan="2">
                  <a:txBody>
                    <a:bodyPr/>
                    <a:lstStyle/>
                    <a:p>
                      <a:pPr algn="ctr" fontAlgn="ctr"/>
                      <a:r>
                        <a:rPr lang="ja-JP" altLang="en-US" sz="1800" u="none" strike="noStrike" dirty="0">
                          <a:effectLst/>
                        </a:rPr>
                        <a:t>令和６年</a:t>
                      </a:r>
                      <a:endParaRPr lang="ja-JP" altLang="en-US" sz="1800" b="0" i="0" u="none" strike="noStrike" dirty="0">
                        <a:effectLst/>
                        <a:latin typeface="Arial" panose="020B0604020202020204" pitchFamily="34" charset="0"/>
                      </a:endParaRP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ja-JP" altLang="en-US" sz="1800" b="0" u="none" strike="noStrike" dirty="0">
                          <a:solidFill>
                            <a:srgbClr val="C00000"/>
                          </a:solidFill>
                          <a:effectLst>
                            <a:outerShdw blurRad="38100" dist="38100" dir="2700000" algn="tl">
                              <a:srgbClr val="000000">
                                <a:alpha val="43137"/>
                              </a:srgbClr>
                            </a:outerShdw>
                          </a:effectLst>
                        </a:rPr>
                        <a:t>家庭</a:t>
                      </a:r>
                      <a:endParaRPr lang="en-US" altLang="ja-JP" sz="1800" b="0" u="none" strike="noStrike" dirty="0">
                        <a:solidFill>
                          <a:srgbClr val="C00000"/>
                        </a:solidFill>
                        <a:effectLst>
                          <a:outerShdw blurRad="38100" dist="38100" dir="2700000" algn="tl">
                            <a:srgbClr val="000000">
                              <a:alpha val="43137"/>
                            </a:srgbClr>
                          </a:outerShdw>
                        </a:effectLst>
                      </a:endParaRPr>
                    </a:p>
                    <a:p>
                      <a:pPr algn="ctr" fontAlgn="ctr"/>
                      <a:r>
                        <a:rPr lang="ja-JP" altLang="en-US" sz="1800" b="0" u="none" strike="noStrike" dirty="0">
                          <a:solidFill>
                            <a:srgbClr val="C00000"/>
                          </a:solidFill>
                          <a:effectLst>
                            <a:outerShdw blurRad="38100" dist="38100" dir="2700000" algn="tl">
                              <a:srgbClr val="000000">
                                <a:alpha val="43137"/>
                              </a:srgbClr>
                            </a:outerShdw>
                          </a:effectLst>
                        </a:rPr>
                        <a:t>問題</a:t>
                      </a:r>
                      <a:endParaRPr lang="ja-JP" altLang="en-US" sz="1800" b="0"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800" b="0" u="none" strike="noStrike" dirty="0">
                          <a:solidFill>
                            <a:srgbClr val="C00000"/>
                          </a:solidFill>
                          <a:effectLst>
                            <a:outerShdw blurRad="38100" dist="38100" dir="2700000" algn="tl">
                              <a:srgbClr val="000000">
                                <a:alpha val="43137"/>
                              </a:srgbClr>
                            </a:outerShdw>
                          </a:effectLst>
                        </a:rPr>
                        <a:t>健康</a:t>
                      </a:r>
                      <a:endParaRPr lang="en-US" altLang="ja-JP" sz="1800" b="0" u="none" strike="noStrike" dirty="0">
                        <a:solidFill>
                          <a:srgbClr val="C00000"/>
                        </a:solidFill>
                        <a:effectLst>
                          <a:outerShdw blurRad="38100" dist="38100" dir="2700000" algn="tl">
                            <a:srgbClr val="000000">
                              <a:alpha val="43137"/>
                            </a:srgbClr>
                          </a:outerShdw>
                        </a:effectLst>
                      </a:endParaRPr>
                    </a:p>
                    <a:p>
                      <a:pPr algn="ctr" fontAlgn="ctr"/>
                      <a:r>
                        <a:rPr lang="ja-JP" altLang="en-US" sz="1800" b="0" u="none" strike="noStrike" dirty="0">
                          <a:solidFill>
                            <a:srgbClr val="C00000"/>
                          </a:solidFill>
                          <a:effectLst>
                            <a:outerShdw blurRad="38100" dist="38100" dir="2700000" algn="tl">
                              <a:srgbClr val="000000">
                                <a:alpha val="43137"/>
                              </a:srgbClr>
                            </a:outerShdw>
                          </a:effectLst>
                        </a:rPr>
                        <a:t>問題</a:t>
                      </a:r>
                      <a:endParaRPr lang="ja-JP" altLang="en-US" sz="1800" b="0"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CC"/>
                    </a:solidFill>
                  </a:tcPr>
                </a:tc>
                <a:tc>
                  <a:txBody>
                    <a:bodyPr/>
                    <a:lstStyle/>
                    <a:p>
                      <a:pPr algn="ctr" fontAlgn="ctr"/>
                      <a:r>
                        <a:rPr lang="ja-JP" altLang="en-US" sz="1800" u="none" strike="noStrike" dirty="0">
                          <a:effectLst/>
                        </a:rPr>
                        <a:t>経済・</a:t>
                      </a:r>
                      <a:endParaRPr lang="en-US" altLang="ja-JP" sz="1800" u="none" strike="noStrike" dirty="0">
                        <a:effectLst/>
                      </a:endParaRPr>
                    </a:p>
                    <a:p>
                      <a:pPr algn="ctr" fontAlgn="ctr"/>
                      <a:r>
                        <a:rPr lang="ja-JP" altLang="en-US" sz="1800" u="none" strike="noStrike" dirty="0">
                          <a:effectLst/>
                        </a:rPr>
                        <a:t>生活</a:t>
                      </a:r>
                      <a:endParaRPr lang="en-US" altLang="ja-JP" sz="1800" u="none" strike="noStrike" dirty="0">
                        <a:effectLst/>
                      </a:endParaRPr>
                    </a:p>
                    <a:p>
                      <a:pPr algn="ctr" fontAlgn="ctr"/>
                      <a:r>
                        <a:rPr lang="ja-JP" altLang="en-US" sz="1800" u="none" strike="noStrike" dirty="0">
                          <a:effectLst/>
                        </a:rPr>
                        <a:t>問題</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ctr" fontAlgn="ctr"/>
                      <a:r>
                        <a:rPr lang="ja-JP" altLang="en-US" sz="1800" u="none" strike="noStrike" dirty="0">
                          <a:effectLst/>
                        </a:rPr>
                        <a:t>勤務</a:t>
                      </a:r>
                      <a:endParaRPr lang="en-US" altLang="ja-JP" sz="1800" u="none" strike="noStrike" dirty="0">
                        <a:effectLst/>
                      </a:endParaRPr>
                    </a:p>
                    <a:p>
                      <a:pPr algn="ctr" fontAlgn="ctr"/>
                      <a:r>
                        <a:rPr lang="ja-JP" altLang="en-US" sz="1800" u="none" strike="noStrike" dirty="0">
                          <a:effectLst/>
                        </a:rPr>
                        <a:t>問題</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ECFF"/>
                    </a:solidFill>
                  </a:tcPr>
                </a:tc>
                <a:tc>
                  <a:txBody>
                    <a:bodyPr/>
                    <a:lstStyle/>
                    <a:p>
                      <a:pPr algn="ctr" fontAlgn="ctr"/>
                      <a:r>
                        <a:rPr lang="ja-JP" altLang="en-US" sz="1800" u="none" strike="noStrike" dirty="0">
                          <a:effectLst/>
                        </a:rPr>
                        <a:t>交際</a:t>
                      </a:r>
                      <a:endParaRPr lang="en-US" altLang="ja-JP" sz="1800" u="none" strike="noStrike" dirty="0">
                        <a:effectLst/>
                      </a:endParaRPr>
                    </a:p>
                    <a:p>
                      <a:pPr algn="ctr" fontAlgn="ctr"/>
                      <a:r>
                        <a:rPr lang="ja-JP" altLang="en-US" sz="1800" u="none" strike="noStrike" dirty="0">
                          <a:effectLst/>
                        </a:rPr>
                        <a:t>問題</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ctr" fontAlgn="ctr"/>
                      <a:r>
                        <a:rPr lang="ja-JP" altLang="en-US" sz="1800" u="none" strike="noStrike" dirty="0">
                          <a:solidFill>
                            <a:srgbClr val="C00000"/>
                          </a:solidFill>
                          <a:effectLst>
                            <a:outerShdw blurRad="38100" dist="38100" dir="2700000" algn="tl">
                              <a:srgbClr val="000000">
                                <a:alpha val="43137"/>
                              </a:srgbClr>
                            </a:outerShdw>
                          </a:effectLst>
                        </a:rPr>
                        <a:t>学校</a:t>
                      </a:r>
                      <a:endParaRPr lang="en-US" altLang="ja-JP" sz="1800" u="none" strike="noStrike" dirty="0">
                        <a:solidFill>
                          <a:srgbClr val="C00000"/>
                        </a:solidFill>
                        <a:effectLst>
                          <a:outerShdw blurRad="38100" dist="38100" dir="2700000" algn="tl">
                            <a:srgbClr val="000000">
                              <a:alpha val="43137"/>
                            </a:srgbClr>
                          </a:outerShdw>
                        </a:effectLst>
                      </a:endParaRPr>
                    </a:p>
                    <a:p>
                      <a:pPr algn="ctr" fontAlgn="ctr"/>
                      <a:r>
                        <a:rPr lang="ja-JP" altLang="en-US" sz="1800" u="none" strike="noStrike" dirty="0">
                          <a:solidFill>
                            <a:srgbClr val="C00000"/>
                          </a:solidFill>
                          <a:effectLst>
                            <a:outerShdw blurRad="38100" dist="38100" dir="2700000" algn="tl">
                              <a:srgbClr val="000000">
                                <a:alpha val="43137"/>
                              </a:srgbClr>
                            </a:outerShdw>
                          </a:effectLst>
                        </a:rPr>
                        <a:t>問題</a:t>
                      </a:r>
                      <a:endParaRPr lang="ja-JP" altLang="en-US" sz="1800" b="0" i="0" u="none" strike="noStrike" dirty="0">
                        <a:solidFill>
                          <a:srgbClr val="C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CC"/>
                    </a:solidFill>
                  </a:tcPr>
                </a:tc>
                <a:tc>
                  <a:txBody>
                    <a:bodyPr/>
                    <a:lstStyle/>
                    <a:p>
                      <a:pPr algn="ctr" fontAlgn="ctr"/>
                      <a:r>
                        <a:rPr lang="ja-JP" altLang="en-US" sz="1800" u="none" strike="noStrike" dirty="0">
                          <a:effectLst/>
                        </a:rPr>
                        <a:t>その他</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ja-JP" altLang="en-US" sz="2800" u="none" strike="noStrike" dirty="0">
                          <a:solidFill>
                            <a:srgbClr val="0070C0"/>
                          </a:solidFill>
                          <a:effectLst>
                            <a:outerShdw blurRad="38100" dist="38100" dir="2700000" algn="tl">
                              <a:srgbClr val="000000">
                                <a:alpha val="43137"/>
                              </a:srgbClr>
                            </a:outerShdw>
                          </a:effectLst>
                        </a:rPr>
                        <a:t>不詳</a:t>
                      </a:r>
                      <a:endParaRPr lang="ja-JP" altLang="en-US" sz="2800" b="0" i="0" u="none" strike="noStrike" dirty="0">
                        <a:solidFill>
                          <a:srgbClr val="0070C0"/>
                        </a:solidFill>
                        <a:effectLst>
                          <a:outerShdw blurRad="38100" dist="38100" dir="2700000" algn="tl">
                            <a:srgbClr val="000000">
                              <a:alpha val="43137"/>
                            </a:srgbClr>
                          </a:outerShdw>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1581189"/>
                  </a:ext>
                </a:extLst>
              </a:tr>
              <a:tr h="352664">
                <a:tc rowSpan="3">
                  <a:txBody>
                    <a:bodyPr/>
                    <a:lstStyle/>
                    <a:p>
                      <a:pPr algn="ctr" fontAlgn="ctr"/>
                      <a:r>
                        <a:rPr lang="ja-JP" altLang="en-US" sz="1800" u="none" strike="noStrike" dirty="0">
                          <a:effectLst/>
                        </a:rPr>
                        <a:t>小学生</a:t>
                      </a:r>
                      <a:endParaRPr lang="ja-JP" altLang="en-US" sz="1800" b="0" i="0" u="none" strike="noStrike" dirty="0">
                        <a:effectLst/>
                        <a:latin typeface="Arial" panose="020B0604020202020204" pitchFamily="34" charset="0"/>
                      </a:endParaRP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rPr>
                        <a:t>総計</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５</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8259864"/>
                  </a:ext>
                </a:extLst>
              </a:tr>
              <a:tr h="352664">
                <a:tc vMerge="1">
                  <a:txBody>
                    <a:bodyPr/>
                    <a:lstStyle/>
                    <a:p>
                      <a:endParaRPr kumimoji="1" lang="ja-JP" altLang="en-US"/>
                    </a:p>
                  </a:txBody>
                  <a:tcPr/>
                </a:tc>
                <a:tc>
                  <a:txBody>
                    <a:bodyPr/>
                    <a:lstStyle/>
                    <a:p>
                      <a:pPr algn="ctr" fontAlgn="ctr"/>
                      <a:r>
                        <a:rPr lang="ja-JP" altLang="en-US" sz="1800" u="none" strike="noStrike" dirty="0">
                          <a:effectLst/>
                        </a:rPr>
                        <a:t>男性</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３</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en-US" altLang="ja-JP" sz="1800" b="0" i="0" u="none" strike="noStrike" dirty="0">
                          <a:solidFill>
                            <a:schemeClr val="tx1"/>
                          </a:solidFill>
                          <a:effectLst/>
                          <a:latin typeface="Arial" panose="020B0604020202020204" pitchFamily="34" charset="0"/>
                        </a:rPr>
                        <a:t>3</a:t>
                      </a: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n-US" altLang="ja-JP" sz="1800" u="none" strike="noStrike" dirty="0">
                          <a:effectLst/>
                        </a:rPr>
                        <a:t>2</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6788543"/>
                  </a:ext>
                </a:extLst>
              </a:tr>
              <a:tr h="352664">
                <a:tc vMerge="1">
                  <a:txBody>
                    <a:bodyPr/>
                    <a:lstStyle/>
                    <a:p>
                      <a:endParaRPr kumimoji="1" lang="ja-JP" altLang="en-US"/>
                    </a:p>
                  </a:txBody>
                  <a:tcPr/>
                </a:tc>
                <a:tc>
                  <a:txBody>
                    <a:bodyPr/>
                    <a:lstStyle/>
                    <a:p>
                      <a:pPr algn="ctr" fontAlgn="ctr"/>
                      <a:r>
                        <a:rPr lang="ja-JP" altLang="en-US" sz="1800" u="none" strike="noStrike">
                          <a:effectLst/>
                        </a:rPr>
                        <a:t>女性</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２</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r" fontAlgn="ctr"/>
                      <a:r>
                        <a:rPr lang="en-US" altLang="ja-JP" sz="1800" u="none" strike="noStrike" dirty="0">
                          <a:solidFill>
                            <a:schemeClr val="tx1"/>
                          </a:solidFill>
                          <a:effectLst/>
                        </a:rPr>
                        <a:t>1</a:t>
                      </a:r>
                      <a:endParaRPr lang="en-US" altLang="ja-JP" sz="1800" b="0" i="0" u="none" strike="noStrike" dirty="0">
                        <a:solidFill>
                          <a:schemeClr val="tx1"/>
                        </a:solidFill>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CC"/>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EC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r" fontAlgn="ctr"/>
                      <a:r>
                        <a:rPr lang="en-US" altLang="ja-JP" sz="1800" u="none" strike="noStrike" dirty="0">
                          <a:effectLst/>
                        </a:rPr>
                        <a:t>1</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92195"/>
                  </a:ext>
                </a:extLst>
              </a:tr>
              <a:tr h="352664">
                <a:tc rowSpan="3">
                  <a:txBody>
                    <a:bodyPr/>
                    <a:lstStyle/>
                    <a:p>
                      <a:pPr algn="ctr" fontAlgn="ctr"/>
                      <a:r>
                        <a:rPr lang="ja-JP" altLang="en-US" sz="1800" u="none" strike="noStrike" dirty="0">
                          <a:effectLst/>
                        </a:rPr>
                        <a:t>中学生</a:t>
                      </a:r>
                      <a:endParaRPr lang="ja-JP" altLang="en-US" sz="1800" b="0" i="0" u="none" strike="noStrike" dirty="0">
                        <a:effectLst/>
                        <a:latin typeface="Arial" panose="020B0604020202020204" pitchFamily="34" charset="0"/>
                      </a:endParaRP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rPr>
                        <a:t>総計</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５２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４１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en-US" altLang="ja-JP" sz="1800" u="none" strike="noStrike" dirty="0">
                          <a:effectLst/>
                        </a:rPr>
                        <a:t>1</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７</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８１</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１８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n-US" altLang="ja-JP" sz="1800" u="none" strike="noStrike" dirty="0">
                          <a:effectLst/>
                        </a:rPr>
                        <a:t>2</a:t>
                      </a:r>
                      <a:r>
                        <a:rPr lang="ja-JP" altLang="en-US" sz="1800" u="none" strike="noStrike" dirty="0">
                          <a:effectLst/>
                        </a:rPr>
                        <a:t>５</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5699075"/>
                  </a:ext>
                </a:extLst>
              </a:tr>
              <a:tr h="352664">
                <a:tc vMerge="1">
                  <a:txBody>
                    <a:bodyPr/>
                    <a:lstStyle/>
                    <a:p>
                      <a:endParaRPr kumimoji="1" lang="ja-JP" altLang="en-US"/>
                    </a:p>
                  </a:txBody>
                  <a:tcPr/>
                </a:tc>
                <a:tc>
                  <a:txBody>
                    <a:bodyPr/>
                    <a:lstStyle/>
                    <a:p>
                      <a:pPr algn="ctr" fontAlgn="ctr"/>
                      <a:r>
                        <a:rPr lang="ja-JP" altLang="en-US" sz="1800" u="none" strike="noStrike" dirty="0">
                          <a:effectLst/>
                        </a:rPr>
                        <a:t>男性</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２４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１１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５</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２８</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７</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１３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0186163"/>
                  </a:ext>
                </a:extLst>
              </a:tr>
              <a:tr h="352664">
                <a:tc vMerge="1">
                  <a:txBody>
                    <a:bodyPr/>
                    <a:lstStyle/>
                    <a:p>
                      <a:endParaRPr kumimoji="1" lang="ja-JP" altLang="en-US"/>
                    </a:p>
                  </a:txBody>
                  <a:tcPr/>
                </a:tc>
                <a:tc>
                  <a:txBody>
                    <a:bodyPr/>
                    <a:lstStyle/>
                    <a:p>
                      <a:pPr algn="ctr" fontAlgn="ctr"/>
                      <a:r>
                        <a:rPr lang="ja-JP" altLang="en-US" sz="1800" u="none" strike="noStrike">
                          <a:effectLst/>
                        </a:rPr>
                        <a:t>女性</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２８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３０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５３</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１１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n-US" altLang="ja-JP" sz="1800" u="none" strike="noStrike" dirty="0">
                          <a:effectLst/>
                        </a:rPr>
                        <a:t>1</a:t>
                      </a:r>
                      <a:r>
                        <a:rPr lang="ja-JP" altLang="en-US" sz="1800" u="none" strike="noStrike" dirty="0">
                          <a:effectLst/>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4477781"/>
                  </a:ext>
                </a:extLst>
              </a:tr>
              <a:tr h="352664">
                <a:tc rowSpan="3">
                  <a:txBody>
                    <a:bodyPr/>
                    <a:lstStyle/>
                    <a:p>
                      <a:pPr algn="ctr" fontAlgn="ctr"/>
                      <a:r>
                        <a:rPr lang="ja-JP" altLang="en-US" sz="1800" u="none" strike="noStrike" dirty="0">
                          <a:effectLst/>
                        </a:rPr>
                        <a:t>高校生</a:t>
                      </a:r>
                      <a:endParaRPr lang="ja-JP" altLang="en-US" sz="1800" b="0" i="0" u="none" strike="noStrike" dirty="0">
                        <a:effectLst/>
                        <a:latin typeface="Arial" panose="020B0604020202020204" pitchFamily="34" charset="0"/>
                      </a:endParaRP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rPr>
                        <a:t>総計</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５１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１１９</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0" i="0" u="none" strike="noStrike" dirty="0">
                          <a:effectLst/>
                          <a:latin typeface="Arial" panose="020B0604020202020204" pitchFamily="34" charset="0"/>
                        </a:rPr>
                        <a:t>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３７</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１８９</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３５</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４４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1354587"/>
                  </a:ext>
                </a:extLst>
              </a:tr>
              <a:tr h="352664">
                <a:tc vMerge="1">
                  <a:txBody>
                    <a:bodyPr/>
                    <a:lstStyle/>
                    <a:p>
                      <a:endParaRPr kumimoji="1" lang="ja-JP" altLang="en-US"/>
                    </a:p>
                  </a:txBody>
                  <a:tcPr/>
                </a:tc>
                <a:tc>
                  <a:txBody>
                    <a:bodyPr/>
                    <a:lstStyle/>
                    <a:p>
                      <a:pPr algn="ctr" fontAlgn="ctr"/>
                      <a:r>
                        <a:rPr lang="ja-JP" altLang="en-US" sz="1800" u="none" strike="noStrike">
                          <a:effectLst/>
                        </a:rPr>
                        <a:t>男性</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２３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４０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２３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９８</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２０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２２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4061547"/>
                  </a:ext>
                </a:extLst>
              </a:tr>
              <a:tr h="352664">
                <a:tc vMerge="1">
                  <a:txBody>
                    <a:bodyPr/>
                    <a:lstStyle/>
                    <a:p>
                      <a:endParaRPr kumimoji="1" lang="ja-JP" altLang="en-US"/>
                    </a:p>
                  </a:txBody>
                  <a:tcPr/>
                </a:tc>
                <a:tc>
                  <a:txBody>
                    <a:bodyPr/>
                    <a:lstStyle/>
                    <a:p>
                      <a:pPr algn="ctr" fontAlgn="ctr"/>
                      <a:r>
                        <a:rPr lang="ja-JP" altLang="en-US" sz="1800" u="none" strike="noStrike">
                          <a:effectLst/>
                        </a:rPr>
                        <a:t>女性</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２８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７９</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１４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９１</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１５</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２２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5204893"/>
                  </a:ext>
                </a:extLst>
              </a:tr>
              <a:tr h="352664">
                <a:tc rowSpan="3">
                  <a:txBody>
                    <a:bodyPr/>
                    <a:lstStyle/>
                    <a:p>
                      <a:pPr algn="ctr" fontAlgn="ctr"/>
                      <a:r>
                        <a:rPr lang="ja-JP" altLang="en-US" sz="1800" u="none" strike="noStrike" dirty="0">
                          <a:effectLst/>
                        </a:rPr>
                        <a:t>合計</a:t>
                      </a:r>
                      <a:endParaRPr lang="ja-JP" altLang="en-US" sz="1800" b="0" i="0" u="none" strike="noStrike" dirty="0">
                        <a:effectLst/>
                        <a:latin typeface="Arial" panose="020B0604020202020204" pitchFamily="34" charset="0"/>
                      </a:endParaRP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rPr>
                        <a:t>総計</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１０８</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１６４</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1" i="0" u="none" strike="noStrike" dirty="0">
                          <a:effectLst>
                            <a:outerShdw blurRad="38100" dist="38100" dir="2700000" algn="tl">
                              <a:srgbClr val="000000">
                                <a:alpha val="43137"/>
                              </a:srgbClr>
                            </a:outerShdw>
                          </a:effectLst>
                          <a:latin typeface="Arial" panose="020B0604020202020204" pitchFamily="34" charset="0"/>
                        </a:rPr>
                        <a:t>５</a:t>
                      </a:r>
                      <a:endParaRPr lang="en-US" altLang="ja-JP" sz="1800" b="1" i="0" u="none" strike="noStrike" dirty="0">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1" i="0" u="none" strike="noStrike" dirty="0">
                          <a:effectLst>
                            <a:outerShdw blurRad="38100" dist="38100" dir="2700000" algn="tl">
                              <a:srgbClr val="000000">
                                <a:alpha val="43137"/>
                              </a:srgbClr>
                            </a:outerShdw>
                          </a:effectLst>
                          <a:latin typeface="Arial" panose="020B0604020202020204" pitchFamily="34" charset="0"/>
                        </a:rPr>
                        <a:t>３</a:t>
                      </a:r>
                      <a:endParaRPr lang="en-US" altLang="ja-JP" sz="1800" b="1" i="0" u="none" strike="noStrike" dirty="0">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1" i="0" u="none" strike="noStrike" dirty="0">
                          <a:effectLst>
                            <a:outerShdw blurRad="38100" dist="38100" dir="2700000" algn="tl">
                              <a:srgbClr val="000000">
                                <a:alpha val="43137"/>
                              </a:srgbClr>
                            </a:outerShdw>
                          </a:effectLst>
                          <a:latin typeface="Arial" panose="020B0604020202020204" pitchFamily="34" charset="0"/>
                        </a:rPr>
                        <a:t>４４</a:t>
                      </a:r>
                      <a:endParaRPr lang="en-US" altLang="ja-JP" sz="1800" b="1" i="0" u="none" strike="noStrike" dirty="0">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２７２</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1" i="0" u="none" strike="noStrike" dirty="0">
                          <a:effectLst>
                            <a:outerShdw blurRad="38100" dist="38100" dir="2700000" algn="tl">
                              <a:srgbClr val="000000">
                                <a:alpha val="43137"/>
                              </a:srgbClr>
                            </a:outerShdw>
                          </a:effectLst>
                          <a:latin typeface="Arial" panose="020B0604020202020204" pitchFamily="34" charset="0"/>
                        </a:rPr>
                        <a:t>５４</a:t>
                      </a:r>
                      <a:endParaRPr lang="en-US" altLang="ja-JP" sz="1800" b="1" i="0" u="none" strike="noStrike" dirty="0">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1" i="0" u="none" strike="noStrike" dirty="0">
                          <a:solidFill>
                            <a:srgbClr val="0070C0"/>
                          </a:solidFill>
                          <a:effectLst>
                            <a:outerShdw blurRad="38100" dist="38100" dir="2700000" algn="tl">
                              <a:srgbClr val="000000">
                                <a:alpha val="43137"/>
                              </a:srgbClr>
                            </a:outerShdw>
                          </a:effectLst>
                          <a:latin typeface="Arial" panose="020B0604020202020204" pitchFamily="34" charset="0"/>
                        </a:rPr>
                        <a:t>７３</a:t>
                      </a:r>
                      <a:endParaRPr lang="en-US" altLang="ja-JP" sz="1800" b="1" i="0" u="none" strike="noStrike" dirty="0">
                        <a:solidFill>
                          <a:srgbClr val="0070C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1660150"/>
                  </a:ext>
                </a:extLst>
              </a:tr>
              <a:tr h="352664">
                <a:tc vMerge="1">
                  <a:txBody>
                    <a:bodyPr/>
                    <a:lstStyle/>
                    <a:p>
                      <a:endParaRPr kumimoji="1" lang="ja-JP" altLang="en-US"/>
                    </a:p>
                  </a:txBody>
                  <a:tcPr/>
                </a:tc>
                <a:tc>
                  <a:txBody>
                    <a:bodyPr/>
                    <a:lstStyle/>
                    <a:p>
                      <a:pPr algn="ctr" fontAlgn="ctr"/>
                      <a:r>
                        <a:rPr lang="ja-JP" altLang="en-US" sz="1800" u="none" strike="noStrike">
                          <a:effectLst/>
                        </a:rPr>
                        <a:t>男性</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５０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５４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２８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0" i="0" u="none" strike="noStrike" dirty="0">
                          <a:effectLst/>
                          <a:latin typeface="Arial" panose="020B0604020202020204" pitchFamily="34" charset="0"/>
                        </a:rPr>
                        <a:t>１２７</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２８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３７</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8864107"/>
                  </a:ext>
                </a:extLst>
              </a:tr>
              <a:tr h="352664">
                <a:tc vMerge="1">
                  <a:txBody>
                    <a:bodyPr/>
                    <a:lstStyle/>
                    <a:p>
                      <a:endParaRPr kumimoji="1" lang="ja-JP" altLang="en-US"/>
                    </a:p>
                  </a:txBody>
                  <a:tcPr/>
                </a:tc>
                <a:tc>
                  <a:txBody>
                    <a:bodyPr/>
                    <a:lstStyle/>
                    <a:p>
                      <a:pPr algn="ctr" fontAlgn="ctr"/>
                      <a:r>
                        <a:rPr lang="ja-JP" altLang="en-US" sz="1800" u="none" strike="noStrike" dirty="0">
                          <a:effectLst/>
                        </a:rPr>
                        <a:t>女性</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５８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１１０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１６</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0" i="0" u="none" strike="noStrike" dirty="0">
                          <a:effectLst/>
                          <a:latin typeface="Arial" panose="020B0604020202020204" pitchFamily="34" charset="0"/>
                        </a:rPr>
                        <a:t>１４５</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２６</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３６</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300875"/>
                  </a:ext>
                </a:extLst>
              </a:tr>
            </a:tbl>
          </a:graphicData>
        </a:graphic>
      </p:graphicFrame>
      <p:sp>
        <p:nvSpPr>
          <p:cNvPr id="5" name="タイトル 4">
            <a:extLst>
              <a:ext uri="{FF2B5EF4-FFF2-40B4-BE49-F238E27FC236}">
                <a16:creationId xmlns:a16="http://schemas.microsoft.com/office/drawing/2014/main" id="{D3A79229-5BB6-BE60-4C98-A19F822EE10C}"/>
              </a:ext>
            </a:extLst>
          </p:cNvPr>
          <p:cNvSpPr txBox="1">
            <a:spLocks/>
          </p:cNvSpPr>
          <p:nvPr/>
        </p:nvSpPr>
        <p:spPr>
          <a:xfrm>
            <a:off x="291830" y="134534"/>
            <a:ext cx="8229600" cy="634082"/>
          </a:xfrm>
          <a:prstGeom prst="rect">
            <a:avLst/>
          </a:prstGeom>
        </p:spPr>
        <p:txBody>
          <a:bodyPr vert="horz" lIns="91440" tIns="45720" rIns="91440" bIns="45720" rtlCol="0" anchor="ctr" anchorCtr="0">
            <a:noAutofit/>
          </a:bodyPr>
          <a:lstStyle>
            <a:lvl1pPr algn="l" defTabSz="633046" rtl="0" eaLnBrk="1" latinLnBrk="0" hangingPunct="1">
              <a:spcBef>
                <a:spcPct val="0"/>
              </a:spcBef>
              <a:buNone/>
              <a:defRPr kumimoji="1" sz="27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sz="24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令和６年自殺の原因・動機</a:t>
            </a:r>
            <a:r>
              <a:rPr lang="en-US" altLang="ja-JP" sz="18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a:t>
            </a:r>
            <a:r>
              <a:rPr lang="ja-JP" altLang="en-US" sz="18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警察庁／自殺統計</a:t>
            </a:r>
            <a:r>
              <a:rPr lang="en-US" altLang="ja-JP" sz="18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a:t>
            </a:r>
            <a:endParaRPr lang="ja-JP" altLang="en-US" sz="2400" dirty="0">
              <a:latin typeface="UD デジタル 教科書体 NP-R" panose="02020400000000000000" pitchFamily="18" charset="-128"/>
              <a:ea typeface="UD デジタル 教科書体 NP-R" panose="02020400000000000000" pitchFamily="18" charset="-128"/>
            </a:endParaRPr>
          </a:p>
        </p:txBody>
      </p:sp>
      <p:sp>
        <p:nvSpPr>
          <p:cNvPr id="12" name="スライド番号プレースホルダー 1">
            <a:extLst>
              <a:ext uri="{FF2B5EF4-FFF2-40B4-BE49-F238E27FC236}">
                <a16:creationId xmlns:a16="http://schemas.microsoft.com/office/drawing/2014/main" id="{D07108D8-1C40-E8F6-00E6-8059A9465881}"/>
              </a:ext>
            </a:extLst>
          </p:cNvPr>
          <p:cNvSpPr>
            <a:spLocks noGrp="1"/>
          </p:cNvSpPr>
          <p:nvPr>
            <p:ph type="sldNum" sz="quarter" idx="12"/>
          </p:nvPr>
        </p:nvSpPr>
        <p:spPr>
          <a:xfrm>
            <a:off x="6974904" y="6453337"/>
            <a:ext cx="2133600" cy="365125"/>
          </a:xfrm>
        </p:spPr>
        <p:txBody>
          <a:bodyPr/>
          <a:lstStyle/>
          <a:p>
            <a:fld id="{48F63A3B-78C7-47BE-AE5E-E10140E04643}" type="slidenum">
              <a:rPr lang="en-US" smtClean="0"/>
              <a:pPr/>
              <a:t>16</a:t>
            </a:fld>
            <a:endParaRPr lang="en-US" dirty="0"/>
          </a:p>
        </p:txBody>
      </p:sp>
      <p:sp>
        <p:nvSpPr>
          <p:cNvPr id="3" name="四角形: 角を丸くする 2">
            <a:extLst>
              <a:ext uri="{FF2B5EF4-FFF2-40B4-BE49-F238E27FC236}">
                <a16:creationId xmlns:a16="http://schemas.microsoft.com/office/drawing/2014/main" id="{0F9E9F2D-55F4-16BC-A043-ABB524A1D468}"/>
              </a:ext>
            </a:extLst>
          </p:cNvPr>
          <p:cNvSpPr/>
          <p:nvPr/>
        </p:nvSpPr>
        <p:spPr>
          <a:xfrm>
            <a:off x="6113929" y="1043189"/>
            <a:ext cx="941295" cy="5217214"/>
          </a:xfrm>
          <a:prstGeom prst="roundRect">
            <a:avLst>
              <a:gd name="adj" fmla="val 0"/>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lnSpc>
                <a:spcPts val="2200"/>
              </a:lnSpc>
            </a:pPr>
            <a:endParaRPr kumimoji="1" lang="ja-JP" altLang="en-US" sz="2000" dirty="0">
              <a:solidFill>
                <a:srgbClr val="50B8C0"/>
              </a:solidFill>
              <a:latin typeface="+mn-ea"/>
            </a:endParaRPr>
          </a:p>
        </p:txBody>
      </p:sp>
      <p:sp>
        <p:nvSpPr>
          <p:cNvPr id="4" name="四角形: 角を丸くする 3">
            <a:extLst>
              <a:ext uri="{FF2B5EF4-FFF2-40B4-BE49-F238E27FC236}">
                <a16:creationId xmlns:a16="http://schemas.microsoft.com/office/drawing/2014/main" id="{7CAAA018-E67A-0F53-8A34-E546EFAF6E7F}"/>
              </a:ext>
            </a:extLst>
          </p:cNvPr>
          <p:cNvSpPr/>
          <p:nvPr/>
        </p:nvSpPr>
        <p:spPr>
          <a:xfrm>
            <a:off x="1649504" y="1052153"/>
            <a:ext cx="941295" cy="5217214"/>
          </a:xfrm>
          <a:prstGeom prst="roundRect">
            <a:avLst>
              <a:gd name="adj" fmla="val 0"/>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lnSpc>
                <a:spcPts val="2200"/>
              </a:lnSpc>
            </a:pPr>
            <a:endParaRPr kumimoji="1" lang="ja-JP" altLang="en-US" sz="2000" dirty="0">
              <a:solidFill>
                <a:srgbClr val="50B8C0"/>
              </a:solidFill>
              <a:latin typeface="+mn-ea"/>
            </a:endParaRPr>
          </a:p>
        </p:txBody>
      </p:sp>
      <p:sp>
        <p:nvSpPr>
          <p:cNvPr id="6" name="四角形: 角を丸くする 5">
            <a:extLst>
              <a:ext uri="{FF2B5EF4-FFF2-40B4-BE49-F238E27FC236}">
                <a16:creationId xmlns:a16="http://schemas.microsoft.com/office/drawing/2014/main" id="{FA916C46-0409-14B0-0CE4-A9599AE7E276}"/>
              </a:ext>
            </a:extLst>
          </p:cNvPr>
          <p:cNvSpPr/>
          <p:nvPr/>
        </p:nvSpPr>
        <p:spPr>
          <a:xfrm>
            <a:off x="2590797" y="1052155"/>
            <a:ext cx="869580" cy="5217214"/>
          </a:xfrm>
          <a:prstGeom prst="roundRect">
            <a:avLst>
              <a:gd name="adj" fmla="val 0"/>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lnSpc>
                <a:spcPts val="2200"/>
              </a:lnSpc>
            </a:pPr>
            <a:endParaRPr kumimoji="1" lang="ja-JP" altLang="en-US" sz="2000" dirty="0">
              <a:solidFill>
                <a:srgbClr val="50B8C0"/>
              </a:solidFill>
              <a:latin typeface="+mn-ea"/>
            </a:endParaRPr>
          </a:p>
        </p:txBody>
      </p:sp>
      <p:sp>
        <p:nvSpPr>
          <p:cNvPr id="7" name="四角形: 角を丸くする 6">
            <a:extLst>
              <a:ext uri="{FF2B5EF4-FFF2-40B4-BE49-F238E27FC236}">
                <a16:creationId xmlns:a16="http://schemas.microsoft.com/office/drawing/2014/main" id="{0500DADA-1DCA-8DF0-DFB1-3788DE8ED202}"/>
              </a:ext>
            </a:extLst>
          </p:cNvPr>
          <p:cNvSpPr/>
          <p:nvPr/>
        </p:nvSpPr>
        <p:spPr>
          <a:xfrm>
            <a:off x="7950892" y="1052736"/>
            <a:ext cx="869580" cy="5217214"/>
          </a:xfrm>
          <a:prstGeom prst="roundRect">
            <a:avLst>
              <a:gd name="adj" fmla="val 0"/>
            </a:avLst>
          </a:prstGeom>
          <a:solidFill>
            <a:schemeClr val="accent1">
              <a:lumMod val="20000"/>
              <a:lumOff val="80000"/>
              <a:alpha val="30000"/>
            </a:schemeClr>
          </a:solidFill>
          <a:ln w="5715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2200"/>
              </a:lnSpc>
            </a:pPr>
            <a:endParaRPr kumimoji="1" lang="ja-JP" altLang="en-US" sz="2000" dirty="0">
              <a:solidFill>
                <a:srgbClr val="50B8C0"/>
              </a:solidFill>
              <a:latin typeface="+mn-ea"/>
            </a:endParaRPr>
          </a:p>
        </p:txBody>
      </p:sp>
    </p:spTree>
    <p:extLst>
      <p:ext uri="{BB962C8B-B14F-4D97-AF65-F5344CB8AC3E}">
        <p14:creationId xmlns:p14="http://schemas.microsoft.com/office/powerpoint/2010/main" val="648708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E2252C6-79B0-1DB5-6754-A4AA80F90292}"/>
              </a:ext>
            </a:extLst>
          </p:cNvPr>
          <p:cNvPicPr>
            <a:picLocks noChangeAspect="1"/>
          </p:cNvPicPr>
          <p:nvPr/>
        </p:nvPicPr>
        <p:blipFill>
          <a:blip r:embed="rId3">
            <a:alphaModFix amt="50000"/>
          </a:blip>
          <a:stretch>
            <a:fillRect/>
          </a:stretch>
        </p:blipFill>
        <p:spPr>
          <a:xfrm>
            <a:off x="-3564904" y="-16568"/>
            <a:ext cx="13259547" cy="8986570"/>
          </a:xfrm>
          <a:prstGeom prst="rect">
            <a:avLst/>
          </a:prstGeom>
        </p:spPr>
      </p:pic>
      <p:sp>
        <p:nvSpPr>
          <p:cNvPr id="2985" name="正方形/長方形 2984">
            <a:extLst>
              <a:ext uri="{FF2B5EF4-FFF2-40B4-BE49-F238E27FC236}">
                <a16:creationId xmlns:a16="http://schemas.microsoft.com/office/drawing/2014/main" id="{05341D89-DA3E-002F-47C8-9DA324A969B2}"/>
              </a:ext>
            </a:extLst>
          </p:cNvPr>
          <p:cNvSpPr/>
          <p:nvPr/>
        </p:nvSpPr>
        <p:spPr>
          <a:xfrm>
            <a:off x="1331640" y="188640"/>
            <a:ext cx="8496944" cy="29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死ぬほど</a:t>
            </a: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苦しいことを</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誰にも話せず</a:t>
            </a:r>
            <a:endParaRPr kumimoji="1"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自殺に追い込まれてしまう</a:t>
            </a:r>
            <a:endPar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12938286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4E32675-7F4F-2E49-ACCC-F564677E2019}"/>
              </a:ext>
            </a:extLst>
          </p:cNvPr>
          <p:cNvSpPr/>
          <p:nvPr/>
        </p:nvSpPr>
        <p:spPr>
          <a:xfrm>
            <a:off x="1" y="445152"/>
            <a:ext cx="9143999" cy="29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「ゲートキーパー」</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cxnSp>
        <p:nvCxnSpPr>
          <p:cNvPr id="23" name="直線コネクタ 22">
            <a:extLst>
              <a:ext uri="{FF2B5EF4-FFF2-40B4-BE49-F238E27FC236}">
                <a16:creationId xmlns:a16="http://schemas.microsoft.com/office/drawing/2014/main" id="{346675F5-821D-A74F-CBA9-5D0C88671BED}"/>
              </a:ext>
            </a:extLst>
          </p:cNvPr>
          <p:cNvCxnSpPr>
            <a:cxnSpLocks/>
          </p:cNvCxnSpPr>
          <p:nvPr/>
        </p:nvCxnSpPr>
        <p:spPr>
          <a:xfrm>
            <a:off x="611560" y="908720"/>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EE20A42-C09F-3DB5-47EC-302029438CCE}"/>
              </a:ext>
            </a:extLst>
          </p:cNvPr>
          <p:cNvCxnSpPr>
            <a:cxnSpLocks/>
          </p:cNvCxnSpPr>
          <p:nvPr/>
        </p:nvCxnSpPr>
        <p:spPr>
          <a:xfrm>
            <a:off x="611560" y="2996952"/>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2DD0FB96-88E7-07AB-3678-87043625D44B}"/>
              </a:ext>
            </a:extLst>
          </p:cNvPr>
          <p:cNvPicPr>
            <a:picLocks noChangeAspect="1"/>
          </p:cNvPicPr>
          <p:nvPr/>
        </p:nvPicPr>
        <p:blipFill rotWithShape="1">
          <a:blip r:embed="rId3">
            <a:alphaModFix amt="20000"/>
          </a:blip>
          <a:srcRect l="8203" t="7203" r="6740" b="20776"/>
          <a:stretch/>
        </p:blipFill>
        <p:spPr>
          <a:xfrm>
            <a:off x="5520288" y="3429001"/>
            <a:ext cx="3447469" cy="3324482"/>
          </a:xfrm>
          <a:prstGeom prst="rect">
            <a:avLst/>
          </a:prstGeom>
        </p:spPr>
      </p:pic>
      <p:sp>
        <p:nvSpPr>
          <p:cNvPr id="4" name="テキスト ボックス 3">
            <a:extLst>
              <a:ext uri="{FF2B5EF4-FFF2-40B4-BE49-F238E27FC236}">
                <a16:creationId xmlns:a16="http://schemas.microsoft.com/office/drawing/2014/main" id="{710DE775-3351-FB6F-6880-FA66DF7C855C}"/>
              </a:ext>
            </a:extLst>
          </p:cNvPr>
          <p:cNvSpPr txBox="1"/>
          <p:nvPr/>
        </p:nvSpPr>
        <p:spPr>
          <a:xfrm>
            <a:off x="5973447" y="3890386"/>
            <a:ext cx="2892241" cy="2132250"/>
          </a:xfrm>
          <a:prstGeom prst="rect">
            <a:avLst/>
          </a:prstGeom>
          <a:noFill/>
        </p:spPr>
        <p:txBody>
          <a:bodyPr wrap="square">
            <a:spAutoFit/>
          </a:bodyPr>
          <a:lstStyle/>
          <a:p>
            <a:pPr marL="342900" indent="-342900">
              <a:lnSpc>
                <a:spcPct val="150000"/>
              </a:lnSpc>
              <a:buFont typeface="+mj-lt"/>
              <a:buAutoNum type="arabicPeriod"/>
            </a:pPr>
            <a:r>
              <a:rPr kumimoji="1" lang="ja-JP" altLang="en-US" dirty="0">
                <a:solidFill>
                  <a:schemeClr val="tx1">
                    <a:lumMod val="50000"/>
                    <a:lumOff val="50000"/>
                  </a:schemeClr>
                </a:solidFill>
              </a:rPr>
              <a:t>はじめに</a:t>
            </a:r>
            <a:endParaRPr kumimoji="1" lang="en-US" altLang="ja-JP" dirty="0">
              <a:solidFill>
                <a:schemeClr val="tx1">
                  <a:lumMod val="50000"/>
                  <a:lumOff val="50000"/>
                </a:schemeClr>
              </a:solidFill>
            </a:endParaRPr>
          </a:p>
          <a:p>
            <a:pPr marL="342900" indent="-342900">
              <a:lnSpc>
                <a:spcPct val="150000"/>
              </a:lnSpc>
              <a:buFont typeface="+mj-lt"/>
              <a:buAutoNum type="arabicPeriod"/>
            </a:pPr>
            <a:r>
              <a:rPr kumimoji="1" lang="ja-JP" altLang="en-US" b="1" dirty="0">
                <a:solidFill>
                  <a:schemeClr val="tx1">
                    <a:lumMod val="75000"/>
                    <a:lumOff val="25000"/>
                  </a:schemeClr>
                </a:solidFill>
              </a:rPr>
              <a:t>ゲートキーパーとは</a:t>
            </a:r>
            <a:endParaRPr kumimoji="1" lang="en-US" altLang="ja-JP" b="1" dirty="0">
              <a:solidFill>
                <a:schemeClr val="tx1">
                  <a:lumMod val="75000"/>
                  <a:lumOff val="25000"/>
                </a:schemeClr>
              </a:solidFill>
            </a:endParaRPr>
          </a:p>
          <a:p>
            <a:pPr marL="342900" indent="-342900">
              <a:lnSpc>
                <a:spcPct val="150000"/>
              </a:lnSpc>
              <a:buFont typeface="+mj-lt"/>
              <a:buAutoNum type="arabicPeriod"/>
            </a:pPr>
            <a:r>
              <a:rPr kumimoji="1" lang="ja-JP" altLang="en-US" dirty="0">
                <a:solidFill>
                  <a:schemeClr val="tx1">
                    <a:lumMod val="50000"/>
                    <a:lumOff val="50000"/>
                  </a:schemeClr>
                </a:solidFill>
              </a:rPr>
              <a:t>ケース２</a:t>
            </a:r>
            <a:endParaRPr kumimoji="1" lang="en-US" altLang="ja-JP" dirty="0">
              <a:solidFill>
                <a:schemeClr val="tx1">
                  <a:lumMod val="50000"/>
                  <a:lumOff val="50000"/>
                </a:schemeClr>
              </a:solidFill>
            </a:endParaRPr>
          </a:p>
          <a:p>
            <a:pPr marL="342900" indent="-342900">
              <a:lnSpc>
                <a:spcPct val="150000"/>
              </a:lnSpc>
              <a:buFont typeface="+mj-lt"/>
              <a:buAutoNum type="arabicPeriod"/>
            </a:pPr>
            <a:r>
              <a:rPr kumimoji="1" lang="ja-JP" altLang="en-US" dirty="0">
                <a:solidFill>
                  <a:schemeClr val="tx1">
                    <a:lumMod val="50000"/>
                    <a:lumOff val="50000"/>
                  </a:schemeClr>
                </a:solidFill>
              </a:rPr>
              <a:t>ケース３</a:t>
            </a:r>
            <a:endParaRPr kumimoji="1" lang="en-US" altLang="ja-JP" dirty="0">
              <a:solidFill>
                <a:schemeClr val="tx1">
                  <a:lumMod val="50000"/>
                  <a:lumOff val="50000"/>
                </a:schemeClr>
              </a:solidFill>
            </a:endParaRPr>
          </a:p>
          <a:p>
            <a:pPr marL="342900" indent="-342900">
              <a:lnSpc>
                <a:spcPct val="150000"/>
              </a:lnSpc>
              <a:buFont typeface="+mj-lt"/>
              <a:buAutoNum type="arabicPeriod"/>
            </a:pPr>
            <a:r>
              <a:rPr lang="ja-JP" altLang="en-US" dirty="0">
                <a:solidFill>
                  <a:schemeClr val="tx1">
                    <a:lumMod val="50000"/>
                    <a:lumOff val="50000"/>
                  </a:schemeClr>
                </a:solidFill>
              </a:rPr>
              <a:t>まとめ</a:t>
            </a:r>
            <a:endParaRPr lang="en-US" altLang="ja-JP" dirty="0">
              <a:solidFill>
                <a:schemeClr val="tx1">
                  <a:lumMod val="50000"/>
                  <a:lumOff val="50000"/>
                </a:schemeClr>
              </a:solidFill>
            </a:endParaRPr>
          </a:p>
        </p:txBody>
      </p:sp>
    </p:spTree>
    <p:extLst>
      <p:ext uri="{BB962C8B-B14F-4D97-AF65-F5344CB8AC3E}">
        <p14:creationId xmlns:p14="http://schemas.microsoft.com/office/powerpoint/2010/main" val="320811968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4E32675-7F4F-2E49-ACCC-F564677E2019}"/>
              </a:ext>
            </a:extLst>
          </p:cNvPr>
          <p:cNvSpPr/>
          <p:nvPr/>
        </p:nvSpPr>
        <p:spPr>
          <a:xfrm>
            <a:off x="1" y="445152"/>
            <a:ext cx="9143999" cy="29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「ゲートキーパー」</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cxnSp>
        <p:nvCxnSpPr>
          <p:cNvPr id="23" name="直線コネクタ 22">
            <a:extLst>
              <a:ext uri="{FF2B5EF4-FFF2-40B4-BE49-F238E27FC236}">
                <a16:creationId xmlns:a16="http://schemas.microsoft.com/office/drawing/2014/main" id="{346675F5-821D-A74F-CBA9-5D0C88671BED}"/>
              </a:ext>
            </a:extLst>
          </p:cNvPr>
          <p:cNvCxnSpPr>
            <a:cxnSpLocks/>
          </p:cNvCxnSpPr>
          <p:nvPr/>
        </p:nvCxnSpPr>
        <p:spPr>
          <a:xfrm>
            <a:off x="611560" y="908720"/>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EE20A42-C09F-3DB5-47EC-302029438CCE}"/>
              </a:ext>
            </a:extLst>
          </p:cNvPr>
          <p:cNvCxnSpPr>
            <a:cxnSpLocks/>
          </p:cNvCxnSpPr>
          <p:nvPr/>
        </p:nvCxnSpPr>
        <p:spPr>
          <a:xfrm>
            <a:off x="611560" y="2996952"/>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9608F893-CE74-CC5B-7105-951C1D3C41F2}"/>
              </a:ext>
            </a:extLst>
          </p:cNvPr>
          <p:cNvSpPr/>
          <p:nvPr/>
        </p:nvSpPr>
        <p:spPr>
          <a:xfrm>
            <a:off x="827584" y="3933056"/>
            <a:ext cx="7920880"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自殺リスクを抱えている人に気付き</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適切に関わることのできる人</a:t>
            </a:r>
            <a:endParaRPr kumimoji="1"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10951797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CBCF88-ED69-F0BD-1B41-33A69947F054}"/>
              </a:ext>
            </a:extLst>
          </p:cNvPr>
          <p:cNvSpPr>
            <a:spLocks noGrp="1"/>
          </p:cNvSpPr>
          <p:nvPr>
            <p:ph type="title"/>
          </p:nvPr>
        </p:nvSpPr>
        <p:spPr/>
        <p:txBody>
          <a:bodyPr/>
          <a:lstStyle/>
          <a:p>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今日のおはなし</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3" name="コンテンツ プレースホルダー 2">
            <a:extLst>
              <a:ext uri="{FF2B5EF4-FFF2-40B4-BE49-F238E27FC236}">
                <a16:creationId xmlns:a16="http://schemas.microsoft.com/office/drawing/2014/main" id="{2127D8E1-9F52-02CB-083B-3EF7477F11F5}"/>
              </a:ext>
            </a:extLst>
          </p:cNvPr>
          <p:cNvSpPr>
            <a:spLocks noGrp="1"/>
          </p:cNvSpPr>
          <p:nvPr>
            <p:ph idx="1"/>
          </p:nvPr>
        </p:nvSpPr>
        <p:spPr>
          <a:xfrm>
            <a:off x="251520" y="1417638"/>
            <a:ext cx="8229600" cy="4833535"/>
          </a:xfrm>
        </p:spPr>
        <p:txBody>
          <a:bodyPr>
            <a:normAutofit/>
          </a:bodyPr>
          <a:lstStyle/>
          <a:p>
            <a:pPr marL="514350" indent="-514350">
              <a:lnSpc>
                <a:spcPct val="150000"/>
              </a:lnSpc>
              <a:buFont typeface="+mj-lt"/>
              <a:buAutoNum type="arabicPeriod"/>
            </a:pPr>
            <a:r>
              <a:rPr kumimoji="1" lang="ja-JP" altLang="en-US" sz="2800" dirty="0">
                <a:solidFill>
                  <a:schemeClr val="tx1">
                    <a:lumMod val="75000"/>
                    <a:lumOff val="25000"/>
                  </a:schemeClr>
                </a:solidFill>
                <a:highlight>
                  <a:srgbClr val="C0C0C0"/>
                </a:highlight>
                <a:latin typeface="UD デジタル 教科書体 N-R" panose="02020400000000000000" pitchFamily="17" charset="-128"/>
                <a:ea typeface="UD デジタル 教科書体 N-R" panose="02020400000000000000" pitchFamily="17" charset="-128"/>
              </a:rPr>
              <a:t>はじめに　</a:t>
            </a:r>
            <a:r>
              <a:rPr lang="en-US" altLang="ja-JP" sz="2800" dirty="0">
                <a:solidFill>
                  <a:schemeClr val="tx1">
                    <a:lumMod val="75000"/>
                    <a:lumOff val="25000"/>
                  </a:schemeClr>
                </a:solidFill>
                <a:highlight>
                  <a:srgbClr val="C0C0C0"/>
                </a:highlight>
                <a:latin typeface="UD デジタル 教科書体 N-R" panose="02020400000000000000" pitchFamily="17" charset="-128"/>
                <a:ea typeface="UD デジタル 教科書体 N-R" panose="02020400000000000000" pitchFamily="17" charset="-128"/>
              </a:rPr>
              <a:t> </a:t>
            </a:r>
            <a:r>
              <a:rPr kumimoji="1" lang="ja-JP" altLang="en-US" sz="2800" dirty="0">
                <a:solidFill>
                  <a:schemeClr val="tx1">
                    <a:lumMod val="75000"/>
                    <a:lumOff val="25000"/>
                  </a:schemeClr>
                </a:solidFill>
                <a:highlight>
                  <a:srgbClr val="C0C0C0"/>
                </a:highlight>
                <a:latin typeface="UD デジタル 教科書体 N-R" panose="02020400000000000000" pitchFamily="17" charset="-128"/>
                <a:ea typeface="UD デジタル 教科書体 N-R" panose="02020400000000000000" pitchFamily="17" charset="-128"/>
              </a:rPr>
              <a:t>自殺の概要・背景や</a:t>
            </a:r>
            <a:br>
              <a:rPr lang="en-US" altLang="ja-JP" sz="2800" dirty="0">
                <a:solidFill>
                  <a:schemeClr val="tx1">
                    <a:lumMod val="50000"/>
                    <a:lumOff val="50000"/>
                  </a:schemeClr>
                </a:solidFill>
                <a:highlight>
                  <a:srgbClr val="C0C0C0"/>
                </a:highlight>
                <a:latin typeface="UD デジタル 教科書体 N-R" panose="02020400000000000000" pitchFamily="17" charset="-128"/>
                <a:ea typeface="UD デジタル 教科書体 N-R" panose="02020400000000000000" pitchFamily="17" charset="-128"/>
              </a:rPr>
            </a:br>
            <a:r>
              <a:rPr lang="ja-JP" altLang="en-US" sz="28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highlight>
                  <a:srgbClr val="C0C0C0"/>
                </a:highlight>
                <a:latin typeface="UD デジタル 教科書体 N-R" panose="02020400000000000000" pitchFamily="17" charset="-128"/>
                <a:ea typeface="UD デジタル 教科書体 N-R" panose="02020400000000000000" pitchFamily="17" charset="-128"/>
              </a:rPr>
              <a:t>「こどもの自殺の特徴」について</a:t>
            </a:r>
            <a:endParaRPr kumimoji="1" lang="en-US" altLang="ja-JP" sz="2800" dirty="0">
              <a:solidFill>
                <a:schemeClr val="tx1">
                  <a:lumMod val="75000"/>
                  <a:lumOff val="25000"/>
                </a:schemeClr>
              </a:solidFill>
              <a:highlight>
                <a:srgbClr val="C0C0C0"/>
              </a:highlight>
              <a:latin typeface="UD デジタル 教科書体 N-R" panose="02020400000000000000" pitchFamily="17" charset="-128"/>
              <a:ea typeface="UD デジタル 教科書体 N-R" panose="02020400000000000000" pitchFamily="17" charset="-128"/>
            </a:endParaRPr>
          </a:p>
          <a:p>
            <a:pPr marL="514350" indent="-514350">
              <a:lnSpc>
                <a:spcPct val="150000"/>
              </a:lnSpc>
              <a:buFont typeface="+mj-lt"/>
              <a:buAutoNum type="arabicPeriod"/>
            </a:pP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ゲートキーパーとは</a:t>
            </a:r>
            <a:endParaRPr kumimoji="1"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Font typeface="+mj-lt"/>
              <a:buAutoNum type="arabicPeriod"/>
            </a:pP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　　自傷行為</a:t>
            </a:r>
            <a:endParaRPr kumimoji="1"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Font typeface="+mj-lt"/>
              <a:buAutoNum type="arabicPeriod"/>
            </a:pP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　　アンケートの罠</a:t>
            </a:r>
            <a:endParaRPr kumimoji="1"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Font typeface="+mj-lt"/>
              <a:buAutoNum type="arabicPeriod"/>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まとめ</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Font typeface="+mj-lt"/>
              <a:buAutoNum type="arabicPeriod"/>
            </a:pP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a:extLst>
              <a:ext uri="{FF2B5EF4-FFF2-40B4-BE49-F238E27FC236}">
                <a16:creationId xmlns:a16="http://schemas.microsoft.com/office/drawing/2014/main" id="{A2F3D826-867C-1FBA-99CF-D29109D2C538}"/>
              </a:ext>
            </a:extLst>
          </p:cNvPr>
          <p:cNvSpPr>
            <a:spLocks noGrp="1"/>
          </p:cNvSpPr>
          <p:nvPr>
            <p:ph type="sldNum" sz="quarter" idx="12"/>
          </p:nvPr>
        </p:nvSpPr>
        <p:spPr/>
        <p:txBody>
          <a:bodyPr/>
          <a:lstStyle/>
          <a:p>
            <a:fld id="{9E2A29CB-BA86-48A6-80E1-CB8750A963B5}" type="slidenum">
              <a:rPr kumimoji="1" lang="ja-JP" altLang="en-US" smtClean="0"/>
              <a:t>2</a:t>
            </a:fld>
            <a:endParaRPr kumimoji="1" lang="ja-JP" altLang="en-US"/>
          </a:p>
        </p:txBody>
      </p:sp>
      <p:pic>
        <p:nvPicPr>
          <p:cNvPr id="5" name="図 4">
            <a:extLst>
              <a:ext uri="{FF2B5EF4-FFF2-40B4-BE49-F238E27FC236}">
                <a16:creationId xmlns:a16="http://schemas.microsoft.com/office/drawing/2014/main" id="{CAF1D2CD-F2BC-3617-9018-1878C5F5F68A}"/>
              </a:ext>
            </a:extLst>
          </p:cNvPr>
          <p:cNvPicPr>
            <a:picLocks noChangeAspect="1"/>
          </p:cNvPicPr>
          <p:nvPr/>
        </p:nvPicPr>
        <p:blipFill rotWithShape="1">
          <a:blip r:embed="rId3">
            <a:alphaModFix amt="20000"/>
          </a:blip>
          <a:srcRect l="8203" t="7203" r="6740" b="20776"/>
          <a:stretch/>
        </p:blipFill>
        <p:spPr>
          <a:xfrm rot="20421033">
            <a:off x="328271" y="1276665"/>
            <a:ext cx="4907722" cy="4732641"/>
          </a:xfrm>
          <a:prstGeom prst="rect">
            <a:avLst/>
          </a:prstGeom>
        </p:spPr>
      </p:pic>
      <p:sp>
        <p:nvSpPr>
          <p:cNvPr id="6" name="テキスト ボックス 5">
            <a:extLst>
              <a:ext uri="{FF2B5EF4-FFF2-40B4-BE49-F238E27FC236}">
                <a16:creationId xmlns:a16="http://schemas.microsoft.com/office/drawing/2014/main" id="{E5F730E9-4576-7F8A-21FE-549B8F3A5AC3}"/>
              </a:ext>
            </a:extLst>
          </p:cNvPr>
          <p:cNvSpPr txBox="1"/>
          <p:nvPr/>
        </p:nvSpPr>
        <p:spPr>
          <a:xfrm>
            <a:off x="6732240" y="1644620"/>
            <a:ext cx="2242592" cy="400110"/>
          </a:xfrm>
          <a:prstGeom prst="rect">
            <a:avLst/>
          </a:prstGeom>
          <a:noFill/>
        </p:spPr>
        <p:txBody>
          <a:bodyPr wrap="square" rtlCol="0" anchor="ctr">
            <a:spAutoFit/>
          </a:bodyPr>
          <a:lstStyle/>
          <a:p>
            <a:pPr algn="l"/>
            <a:r>
              <a:rPr lang="en-US" altLang="ja-JP" sz="2000" dirty="0">
                <a:solidFill>
                  <a:schemeClr val="tx1">
                    <a:lumMod val="75000"/>
                    <a:lumOff val="25000"/>
                  </a:schemeClr>
                </a:solidFill>
                <a:highlight>
                  <a:srgbClr val="C0C0C0"/>
                </a:highlight>
                <a:latin typeface="+mn-ea"/>
              </a:rPr>
              <a:t>※</a:t>
            </a:r>
            <a:r>
              <a:rPr lang="ja-JP" altLang="en-US" sz="2000" dirty="0">
                <a:solidFill>
                  <a:schemeClr val="tx1">
                    <a:lumMod val="75000"/>
                    <a:lumOff val="25000"/>
                  </a:schemeClr>
                </a:solidFill>
                <a:highlight>
                  <a:srgbClr val="C0C0C0"/>
                </a:highlight>
                <a:latin typeface="+mn-ea"/>
              </a:rPr>
              <a:t>資料提供のみ</a:t>
            </a:r>
            <a:endParaRPr kumimoji="1" lang="ja-JP" altLang="en-US" sz="2000" dirty="0">
              <a:solidFill>
                <a:schemeClr val="tx1">
                  <a:lumMod val="75000"/>
                  <a:lumOff val="25000"/>
                </a:schemeClr>
              </a:solidFill>
              <a:highlight>
                <a:srgbClr val="C0C0C0"/>
              </a:highlight>
              <a:latin typeface="+mn-ea"/>
            </a:endParaRPr>
          </a:p>
        </p:txBody>
      </p:sp>
    </p:spTree>
    <p:extLst>
      <p:ext uri="{BB962C8B-B14F-4D97-AF65-F5344CB8AC3E}">
        <p14:creationId xmlns:p14="http://schemas.microsoft.com/office/powerpoint/2010/main" val="85326857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AB6D7340-F980-A839-44B6-A82922C0A670}"/>
              </a:ext>
            </a:extLst>
          </p:cNvPr>
          <p:cNvPicPr>
            <a:picLocks noChangeAspect="1"/>
          </p:cNvPicPr>
          <p:nvPr/>
        </p:nvPicPr>
        <p:blipFill>
          <a:blip r:embed="rId3">
            <a:alphaModFix amt="50000"/>
          </a:blip>
          <a:stretch>
            <a:fillRect/>
          </a:stretch>
        </p:blipFill>
        <p:spPr>
          <a:xfrm>
            <a:off x="-37070" y="-1134864"/>
            <a:ext cx="13259547" cy="8986570"/>
          </a:xfrm>
          <a:prstGeom prst="rect">
            <a:avLst/>
          </a:prstGeom>
        </p:spPr>
      </p:pic>
      <p:sp>
        <p:nvSpPr>
          <p:cNvPr id="2985" name="正方形/長方形 2984">
            <a:extLst>
              <a:ext uri="{FF2B5EF4-FFF2-40B4-BE49-F238E27FC236}">
                <a16:creationId xmlns:a16="http://schemas.microsoft.com/office/drawing/2014/main" id="{05341D89-DA3E-002F-47C8-9DA324A969B2}"/>
              </a:ext>
            </a:extLst>
          </p:cNvPr>
          <p:cNvSpPr/>
          <p:nvPr/>
        </p:nvSpPr>
        <p:spPr>
          <a:xfrm>
            <a:off x="1115616" y="-84499"/>
            <a:ext cx="8496944" cy="29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様子が気になるけれど</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どう接すればいいか分からない</a:t>
            </a:r>
            <a:r>
              <a:rPr kumimoji="1"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endPar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楕円 3">
            <a:extLst>
              <a:ext uri="{FF2B5EF4-FFF2-40B4-BE49-F238E27FC236}">
                <a16:creationId xmlns:a16="http://schemas.microsoft.com/office/drawing/2014/main" id="{9E334472-64B7-C3D6-3F83-EDE1762D690E}"/>
              </a:ext>
            </a:extLst>
          </p:cNvPr>
          <p:cNvSpPr/>
          <p:nvPr/>
        </p:nvSpPr>
        <p:spPr>
          <a:xfrm>
            <a:off x="2844487" y="3191878"/>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楕円 5">
            <a:extLst>
              <a:ext uri="{FF2B5EF4-FFF2-40B4-BE49-F238E27FC236}">
                <a16:creationId xmlns:a16="http://schemas.microsoft.com/office/drawing/2014/main" id="{191351FB-7206-2DDE-E125-82E3CDC31E65}"/>
              </a:ext>
            </a:extLst>
          </p:cNvPr>
          <p:cNvSpPr/>
          <p:nvPr/>
        </p:nvSpPr>
        <p:spPr>
          <a:xfrm>
            <a:off x="2844487" y="3833806"/>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3EBAC980-5D5C-C87E-C77F-6E14B318B74A}"/>
              </a:ext>
            </a:extLst>
          </p:cNvPr>
          <p:cNvSpPr/>
          <p:nvPr/>
        </p:nvSpPr>
        <p:spPr>
          <a:xfrm>
            <a:off x="2843808" y="4117561"/>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 name="二等辺三角形 7">
            <a:extLst>
              <a:ext uri="{FF2B5EF4-FFF2-40B4-BE49-F238E27FC236}">
                <a16:creationId xmlns:a16="http://schemas.microsoft.com/office/drawing/2014/main" id="{8AEEF533-F3DF-461F-2401-3CB26E8DB320}"/>
              </a:ext>
            </a:extLst>
          </p:cNvPr>
          <p:cNvSpPr/>
          <p:nvPr/>
        </p:nvSpPr>
        <p:spPr>
          <a:xfrm rot="7414760">
            <a:off x="2544574" y="3034344"/>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1430" y="198795"/>
                  <a:pt x="77011" y="90913"/>
                  <a:pt x="95318" y="0"/>
                </a:cubicBezTo>
                <a:cubicBezTo>
                  <a:pt x="174175" y="130046"/>
                  <a:pt x="144323" y="215884"/>
                  <a:pt x="190636" y="315069"/>
                </a:cubicBezTo>
                <a:cubicBezTo>
                  <a:pt x="105105" y="332863"/>
                  <a:pt x="53504" y="298163"/>
                  <a:pt x="0" y="315069"/>
                </a:cubicBezTo>
                <a:close/>
              </a:path>
              <a:path w="190636" h="315069" stroke="0" extrusionOk="0">
                <a:moveTo>
                  <a:pt x="0" y="315069"/>
                </a:moveTo>
                <a:cubicBezTo>
                  <a:pt x="-4582" y="205757"/>
                  <a:pt x="80371" y="68725"/>
                  <a:pt x="95318" y="0"/>
                </a:cubicBezTo>
                <a:cubicBezTo>
                  <a:pt x="125418" y="62788"/>
                  <a:pt x="150480" y="239047"/>
                  <a:pt x="190636" y="315069"/>
                </a:cubicBezTo>
                <a:cubicBezTo>
                  <a:pt x="113230" y="335991"/>
                  <a:pt x="64150" y="300131"/>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507211462">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 name="二等辺三角形 8">
            <a:extLst>
              <a:ext uri="{FF2B5EF4-FFF2-40B4-BE49-F238E27FC236}">
                <a16:creationId xmlns:a16="http://schemas.microsoft.com/office/drawing/2014/main" id="{DF7DEF98-A64A-78BB-675D-6F9AE5CFFEBB}"/>
              </a:ext>
            </a:extLst>
          </p:cNvPr>
          <p:cNvSpPr/>
          <p:nvPr/>
        </p:nvSpPr>
        <p:spPr>
          <a:xfrm rot="5257621">
            <a:off x="2498184" y="3229648"/>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9766" y="160989"/>
                  <a:pt x="100250" y="114277"/>
                  <a:pt x="95318" y="0"/>
                </a:cubicBezTo>
                <a:cubicBezTo>
                  <a:pt x="142720" y="69848"/>
                  <a:pt x="132771" y="248267"/>
                  <a:pt x="190636" y="315069"/>
                </a:cubicBezTo>
                <a:cubicBezTo>
                  <a:pt x="119639" y="319692"/>
                  <a:pt x="88673" y="292288"/>
                  <a:pt x="0" y="315069"/>
                </a:cubicBezTo>
                <a:close/>
              </a:path>
              <a:path w="190636" h="315069" stroke="0" extrusionOk="0">
                <a:moveTo>
                  <a:pt x="0" y="315069"/>
                </a:moveTo>
                <a:cubicBezTo>
                  <a:pt x="6577" y="156960"/>
                  <a:pt x="70344" y="115910"/>
                  <a:pt x="95318" y="0"/>
                </a:cubicBezTo>
                <a:cubicBezTo>
                  <a:pt x="143359" y="109526"/>
                  <a:pt x="150961" y="214717"/>
                  <a:pt x="190636" y="315069"/>
                </a:cubicBezTo>
                <a:cubicBezTo>
                  <a:pt x="133135" y="329639"/>
                  <a:pt x="75561" y="308133"/>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168902809">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D93DCBD9-3E8A-ED4B-8026-59E7C28B3B24}"/>
              </a:ext>
            </a:extLst>
          </p:cNvPr>
          <p:cNvSpPr/>
          <p:nvPr/>
        </p:nvSpPr>
        <p:spPr>
          <a:xfrm>
            <a:off x="1115616" y="4869160"/>
            <a:ext cx="7776864" cy="153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b="1" dirty="0">
                <a:solidFill>
                  <a:srgbClr val="C00000"/>
                </a:solidFill>
                <a:latin typeface="UD デジタル 教科書体 N-R" panose="02020400000000000000" pitchFamily="17" charset="-128"/>
                <a:ea typeface="UD デジタル 教科書体 N-R" panose="02020400000000000000" pitchFamily="17" charset="-128"/>
              </a:rPr>
              <a:t>気付き</a:t>
            </a:r>
            <a:r>
              <a:rPr kumimoji="1" lang="ja-JP" altLang="en-US" sz="3600" b="1" dirty="0">
                <a:solidFill>
                  <a:srgbClr val="C00000"/>
                </a:solidFill>
                <a:latin typeface="UD デジタル 教科書体 N-R" panose="02020400000000000000" pitchFamily="17" charset="-128"/>
                <a:ea typeface="UD デジタル 教科書体 N-R" panose="02020400000000000000" pitchFamily="17" charset="-128"/>
              </a:rPr>
              <a:t>と行動</a:t>
            </a: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が</a:t>
            </a: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第一歩です！</a:t>
            </a:r>
            <a:endPar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24895478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吹き出し: 円形 60">
            <a:extLst>
              <a:ext uri="{FF2B5EF4-FFF2-40B4-BE49-F238E27FC236}">
                <a16:creationId xmlns:a16="http://schemas.microsoft.com/office/drawing/2014/main" id="{7153B2C1-6194-5B8B-F0C4-7A749BCCDBA3}"/>
              </a:ext>
            </a:extLst>
          </p:cNvPr>
          <p:cNvSpPr/>
          <p:nvPr/>
        </p:nvSpPr>
        <p:spPr>
          <a:xfrm>
            <a:off x="251520" y="1136501"/>
            <a:ext cx="3142845" cy="1725627"/>
          </a:xfrm>
          <a:prstGeom prst="wedgeEllipseCallout">
            <a:avLst>
              <a:gd name="adj1" fmla="val -10848"/>
              <a:gd name="adj2" fmla="val 7763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4047" y="0"/>
            <a:ext cx="9143999" cy="9807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72008"/>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本</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研修後の到達地点</a:t>
            </a:r>
          </a:p>
        </p:txBody>
      </p:sp>
      <p:grpSp>
        <p:nvGrpSpPr>
          <p:cNvPr id="62" name="グループ化 61">
            <a:extLst>
              <a:ext uri="{FF2B5EF4-FFF2-40B4-BE49-F238E27FC236}">
                <a16:creationId xmlns:a16="http://schemas.microsoft.com/office/drawing/2014/main" id="{1D75D34E-7807-FD5B-E90E-F7E6D0E52186}"/>
              </a:ext>
            </a:extLst>
          </p:cNvPr>
          <p:cNvGrpSpPr/>
          <p:nvPr/>
        </p:nvGrpSpPr>
        <p:grpSpPr>
          <a:xfrm>
            <a:off x="901115" y="2853030"/>
            <a:ext cx="7919357" cy="3235945"/>
            <a:chOff x="683568" y="3633873"/>
            <a:chExt cx="7919357" cy="3235945"/>
          </a:xfrm>
        </p:grpSpPr>
        <p:grpSp>
          <p:nvGrpSpPr>
            <p:cNvPr id="63" name="グループ化 62">
              <a:extLst>
                <a:ext uri="{FF2B5EF4-FFF2-40B4-BE49-F238E27FC236}">
                  <a16:creationId xmlns:a16="http://schemas.microsoft.com/office/drawing/2014/main" id="{B3695A32-15BC-A4F0-69E6-319922212311}"/>
                </a:ext>
              </a:extLst>
            </p:cNvPr>
            <p:cNvGrpSpPr/>
            <p:nvPr/>
          </p:nvGrpSpPr>
          <p:grpSpPr>
            <a:xfrm>
              <a:off x="3888619" y="4211366"/>
              <a:ext cx="648657" cy="1573661"/>
              <a:chOff x="2843280" y="1916832"/>
              <a:chExt cx="504584" cy="1224136"/>
            </a:xfrm>
            <a:solidFill>
              <a:schemeClr val="accent1"/>
            </a:solidFill>
          </p:grpSpPr>
          <p:sp>
            <p:nvSpPr>
              <p:cNvPr id="83" name="楕円 82">
                <a:extLst>
                  <a:ext uri="{FF2B5EF4-FFF2-40B4-BE49-F238E27FC236}">
                    <a16:creationId xmlns:a16="http://schemas.microsoft.com/office/drawing/2014/main" id="{DBF3F490-DFA9-6BA7-5E58-EB7AF22A8938}"/>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4" name="楕円 83">
                <a:extLst>
                  <a:ext uri="{FF2B5EF4-FFF2-40B4-BE49-F238E27FC236}">
                    <a16:creationId xmlns:a16="http://schemas.microsoft.com/office/drawing/2014/main" id="{D869D6CB-34A2-E793-5815-91A24348906D}"/>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5" name="正方形/長方形 84">
                <a:extLst>
                  <a:ext uri="{FF2B5EF4-FFF2-40B4-BE49-F238E27FC236}">
                    <a16:creationId xmlns:a16="http://schemas.microsoft.com/office/drawing/2014/main" id="{CAF0C893-42E4-05D8-8D2D-D6533779A909}"/>
                  </a:ext>
                </a:extLst>
              </p:cNvPr>
              <p:cNvSpPr/>
              <p:nvPr/>
            </p:nvSpPr>
            <p:spPr>
              <a:xfrm>
                <a:off x="2843280" y="2636912"/>
                <a:ext cx="50405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grpSp>
          <p:nvGrpSpPr>
            <p:cNvPr id="64" name="グループ化 63">
              <a:extLst>
                <a:ext uri="{FF2B5EF4-FFF2-40B4-BE49-F238E27FC236}">
                  <a16:creationId xmlns:a16="http://schemas.microsoft.com/office/drawing/2014/main" id="{270688C5-6537-9EF9-993B-BFBA10D71843}"/>
                </a:ext>
              </a:extLst>
            </p:cNvPr>
            <p:cNvGrpSpPr/>
            <p:nvPr/>
          </p:nvGrpSpPr>
          <p:grpSpPr>
            <a:xfrm>
              <a:off x="1893202" y="4211431"/>
              <a:ext cx="648657" cy="1573597"/>
              <a:chOff x="2843280" y="1916832"/>
              <a:chExt cx="504584" cy="1224086"/>
            </a:xfrm>
            <a:solidFill>
              <a:schemeClr val="accent3"/>
            </a:solidFill>
          </p:grpSpPr>
          <p:sp>
            <p:nvSpPr>
              <p:cNvPr id="80" name="楕円 79">
                <a:extLst>
                  <a:ext uri="{FF2B5EF4-FFF2-40B4-BE49-F238E27FC236}">
                    <a16:creationId xmlns:a16="http://schemas.microsoft.com/office/drawing/2014/main" id="{E6FA8BCC-62AC-6C8F-7872-C8705C2ABB70}"/>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1" name="楕円 80">
                <a:extLst>
                  <a:ext uri="{FF2B5EF4-FFF2-40B4-BE49-F238E27FC236}">
                    <a16:creationId xmlns:a16="http://schemas.microsoft.com/office/drawing/2014/main" id="{7EC92FE0-3735-7ACA-F5BB-7C1A0BC92D25}"/>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2" name="正方形/長方形 81">
                <a:extLst>
                  <a:ext uri="{FF2B5EF4-FFF2-40B4-BE49-F238E27FC236}">
                    <a16:creationId xmlns:a16="http://schemas.microsoft.com/office/drawing/2014/main" id="{C0FD81BD-9F0E-E970-3F9D-5442216C3418}"/>
                  </a:ext>
                </a:extLst>
              </p:cNvPr>
              <p:cNvSpPr/>
              <p:nvPr/>
            </p:nvSpPr>
            <p:spPr>
              <a:xfrm>
                <a:off x="2843280" y="2636912"/>
                <a:ext cx="504056" cy="5040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65" name="二等辺三角形 64">
              <a:extLst>
                <a:ext uri="{FF2B5EF4-FFF2-40B4-BE49-F238E27FC236}">
                  <a16:creationId xmlns:a16="http://schemas.microsoft.com/office/drawing/2014/main" id="{8BB41D44-AF5F-E374-3A02-30567E3E5709}"/>
                </a:ext>
              </a:extLst>
            </p:cNvPr>
            <p:cNvSpPr/>
            <p:nvPr/>
          </p:nvSpPr>
          <p:spPr>
            <a:xfrm rot="7414760">
              <a:off x="1636468" y="4150696"/>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1430" y="198795"/>
                    <a:pt x="77011" y="90913"/>
                    <a:pt x="95318" y="0"/>
                  </a:cubicBezTo>
                  <a:cubicBezTo>
                    <a:pt x="174175" y="130046"/>
                    <a:pt x="144323" y="215884"/>
                    <a:pt x="190636" y="315069"/>
                  </a:cubicBezTo>
                  <a:cubicBezTo>
                    <a:pt x="105105" y="332863"/>
                    <a:pt x="53504" y="298163"/>
                    <a:pt x="0" y="315069"/>
                  </a:cubicBezTo>
                  <a:close/>
                </a:path>
                <a:path w="190636" h="315069" stroke="0" extrusionOk="0">
                  <a:moveTo>
                    <a:pt x="0" y="315069"/>
                  </a:moveTo>
                  <a:cubicBezTo>
                    <a:pt x="-4582" y="205757"/>
                    <a:pt x="80371" y="68725"/>
                    <a:pt x="95318" y="0"/>
                  </a:cubicBezTo>
                  <a:cubicBezTo>
                    <a:pt x="125418" y="62788"/>
                    <a:pt x="150480" y="239047"/>
                    <a:pt x="190636" y="315069"/>
                  </a:cubicBezTo>
                  <a:cubicBezTo>
                    <a:pt x="113230" y="335991"/>
                    <a:pt x="64150" y="300131"/>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507211462">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6" name="二等辺三角形 65">
              <a:extLst>
                <a:ext uri="{FF2B5EF4-FFF2-40B4-BE49-F238E27FC236}">
                  <a16:creationId xmlns:a16="http://schemas.microsoft.com/office/drawing/2014/main" id="{1E46D9B5-BED6-79F1-4C30-5792EA244298}"/>
                </a:ext>
              </a:extLst>
            </p:cNvPr>
            <p:cNvSpPr/>
            <p:nvPr/>
          </p:nvSpPr>
          <p:spPr>
            <a:xfrm rot="5257621">
              <a:off x="1590078" y="4346000"/>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9766" y="160989"/>
                    <a:pt x="100250" y="114277"/>
                    <a:pt x="95318" y="0"/>
                  </a:cubicBezTo>
                  <a:cubicBezTo>
                    <a:pt x="142720" y="69848"/>
                    <a:pt x="132771" y="248267"/>
                    <a:pt x="190636" y="315069"/>
                  </a:cubicBezTo>
                  <a:cubicBezTo>
                    <a:pt x="119639" y="319692"/>
                    <a:pt x="88673" y="292288"/>
                    <a:pt x="0" y="315069"/>
                  </a:cubicBezTo>
                  <a:close/>
                </a:path>
                <a:path w="190636" h="315069" stroke="0" extrusionOk="0">
                  <a:moveTo>
                    <a:pt x="0" y="315069"/>
                  </a:moveTo>
                  <a:cubicBezTo>
                    <a:pt x="6577" y="156960"/>
                    <a:pt x="70344" y="115910"/>
                    <a:pt x="95318" y="0"/>
                  </a:cubicBezTo>
                  <a:cubicBezTo>
                    <a:pt x="143359" y="109526"/>
                    <a:pt x="150961" y="214717"/>
                    <a:pt x="190636" y="315069"/>
                  </a:cubicBezTo>
                  <a:cubicBezTo>
                    <a:pt x="133135" y="329639"/>
                    <a:pt x="75561" y="308133"/>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168902809">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7" name="正方形/長方形 66">
              <a:extLst>
                <a:ext uri="{FF2B5EF4-FFF2-40B4-BE49-F238E27FC236}">
                  <a16:creationId xmlns:a16="http://schemas.microsoft.com/office/drawing/2014/main" id="{C04B3264-9177-DC50-7B14-64A4437862FF}"/>
                </a:ext>
              </a:extLst>
            </p:cNvPr>
            <p:cNvSpPr/>
            <p:nvPr/>
          </p:nvSpPr>
          <p:spPr>
            <a:xfrm>
              <a:off x="683568" y="3920674"/>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68" name="矢印: 下 67">
              <a:extLst>
                <a:ext uri="{FF2B5EF4-FFF2-40B4-BE49-F238E27FC236}">
                  <a16:creationId xmlns:a16="http://schemas.microsoft.com/office/drawing/2014/main" id="{A1D57982-9E02-BA33-310A-46EB4F74938A}"/>
                </a:ext>
              </a:extLst>
            </p:cNvPr>
            <p:cNvSpPr/>
            <p:nvPr/>
          </p:nvSpPr>
          <p:spPr>
            <a:xfrm rot="16200000">
              <a:off x="2926249" y="4502627"/>
              <a:ext cx="576623" cy="1079350"/>
            </a:xfrm>
            <a:custGeom>
              <a:avLst/>
              <a:gdLst>
                <a:gd name="connsiteX0" fmla="*/ 0 w 576623"/>
                <a:gd name="connsiteY0" fmla="*/ 791039 h 1079350"/>
                <a:gd name="connsiteX1" fmla="*/ 144156 w 576623"/>
                <a:gd name="connsiteY1" fmla="*/ 791039 h 1079350"/>
                <a:gd name="connsiteX2" fmla="*/ 144156 w 576623"/>
                <a:gd name="connsiteY2" fmla="*/ 411340 h 1079350"/>
                <a:gd name="connsiteX3" fmla="*/ 144156 w 576623"/>
                <a:gd name="connsiteY3" fmla="*/ 0 h 1079350"/>
                <a:gd name="connsiteX4" fmla="*/ 432467 w 576623"/>
                <a:gd name="connsiteY4" fmla="*/ 0 h 1079350"/>
                <a:gd name="connsiteX5" fmla="*/ 432467 w 576623"/>
                <a:gd name="connsiteY5" fmla="*/ 387609 h 1079350"/>
                <a:gd name="connsiteX6" fmla="*/ 432467 w 576623"/>
                <a:gd name="connsiteY6" fmla="*/ 791039 h 1079350"/>
                <a:gd name="connsiteX7" fmla="*/ 576623 w 576623"/>
                <a:gd name="connsiteY7" fmla="*/ 791039 h 1079350"/>
                <a:gd name="connsiteX8" fmla="*/ 288312 w 576623"/>
                <a:gd name="connsiteY8" fmla="*/ 1079350 h 1079350"/>
                <a:gd name="connsiteX9" fmla="*/ 0 w 576623"/>
                <a:gd name="connsiteY9" fmla="*/ 791039 h 107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079350" fill="none" extrusionOk="0">
                  <a:moveTo>
                    <a:pt x="0" y="791039"/>
                  </a:moveTo>
                  <a:cubicBezTo>
                    <a:pt x="46259" y="780020"/>
                    <a:pt x="114762" y="800452"/>
                    <a:pt x="144156" y="791039"/>
                  </a:cubicBezTo>
                  <a:cubicBezTo>
                    <a:pt x="102052" y="684998"/>
                    <a:pt x="175441" y="585902"/>
                    <a:pt x="144156" y="411340"/>
                  </a:cubicBezTo>
                  <a:cubicBezTo>
                    <a:pt x="112871" y="236778"/>
                    <a:pt x="163097" y="85320"/>
                    <a:pt x="144156" y="0"/>
                  </a:cubicBezTo>
                  <a:cubicBezTo>
                    <a:pt x="205690" y="-10035"/>
                    <a:pt x="374387" y="30471"/>
                    <a:pt x="432467" y="0"/>
                  </a:cubicBezTo>
                  <a:cubicBezTo>
                    <a:pt x="438716" y="152797"/>
                    <a:pt x="414643" y="197526"/>
                    <a:pt x="432467" y="387609"/>
                  </a:cubicBezTo>
                  <a:cubicBezTo>
                    <a:pt x="450291" y="577692"/>
                    <a:pt x="415537" y="694221"/>
                    <a:pt x="432467" y="791039"/>
                  </a:cubicBezTo>
                  <a:cubicBezTo>
                    <a:pt x="497225" y="787924"/>
                    <a:pt x="521527" y="793957"/>
                    <a:pt x="576623" y="791039"/>
                  </a:cubicBezTo>
                  <a:cubicBezTo>
                    <a:pt x="476248" y="916461"/>
                    <a:pt x="388282" y="938194"/>
                    <a:pt x="288312" y="1079350"/>
                  </a:cubicBezTo>
                  <a:cubicBezTo>
                    <a:pt x="194021" y="1031518"/>
                    <a:pt x="125279" y="859426"/>
                    <a:pt x="0" y="791039"/>
                  </a:cubicBezTo>
                  <a:close/>
                </a:path>
                <a:path w="576623" h="1079350" stroke="0" extrusionOk="0">
                  <a:moveTo>
                    <a:pt x="0" y="791039"/>
                  </a:moveTo>
                  <a:cubicBezTo>
                    <a:pt x="50331" y="790880"/>
                    <a:pt x="87401" y="792017"/>
                    <a:pt x="144156" y="791039"/>
                  </a:cubicBezTo>
                  <a:cubicBezTo>
                    <a:pt x="96446" y="632855"/>
                    <a:pt x="167410" y="573240"/>
                    <a:pt x="144156" y="387609"/>
                  </a:cubicBezTo>
                  <a:cubicBezTo>
                    <a:pt x="120902" y="201978"/>
                    <a:pt x="172379" y="132432"/>
                    <a:pt x="144156" y="0"/>
                  </a:cubicBezTo>
                  <a:cubicBezTo>
                    <a:pt x="260222" y="-7886"/>
                    <a:pt x="330596" y="24597"/>
                    <a:pt x="432467" y="0"/>
                  </a:cubicBezTo>
                  <a:cubicBezTo>
                    <a:pt x="460048" y="135947"/>
                    <a:pt x="428808" y="246767"/>
                    <a:pt x="432467" y="403430"/>
                  </a:cubicBezTo>
                  <a:cubicBezTo>
                    <a:pt x="436126" y="560093"/>
                    <a:pt x="414821" y="622514"/>
                    <a:pt x="432467" y="791039"/>
                  </a:cubicBezTo>
                  <a:cubicBezTo>
                    <a:pt x="472786" y="787009"/>
                    <a:pt x="544246" y="792522"/>
                    <a:pt x="576623" y="791039"/>
                  </a:cubicBezTo>
                  <a:cubicBezTo>
                    <a:pt x="514053" y="900833"/>
                    <a:pt x="420161" y="941571"/>
                    <a:pt x="288312" y="1079350"/>
                  </a:cubicBezTo>
                  <a:cubicBezTo>
                    <a:pt x="158271" y="997768"/>
                    <a:pt x="124235" y="864208"/>
                    <a:pt x="0" y="79103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9" name="正方形/長方形 68">
              <a:extLst>
                <a:ext uri="{FF2B5EF4-FFF2-40B4-BE49-F238E27FC236}">
                  <a16:creationId xmlns:a16="http://schemas.microsoft.com/office/drawing/2014/main" id="{A0CF4361-5B59-B597-F4A9-65AA7798E062}"/>
                </a:ext>
              </a:extLst>
            </p:cNvPr>
            <p:cNvSpPr/>
            <p:nvPr/>
          </p:nvSpPr>
          <p:spPr>
            <a:xfrm>
              <a:off x="2840332" y="3953817"/>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0" name="正方形/長方形 69">
              <a:extLst>
                <a:ext uri="{FF2B5EF4-FFF2-40B4-BE49-F238E27FC236}">
                  <a16:creationId xmlns:a16="http://schemas.microsoft.com/office/drawing/2014/main" id="{894B7FD9-1103-33CF-987B-5B623E855803}"/>
                </a:ext>
              </a:extLst>
            </p:cNvPr>
            <p:cNvSpPr/>
            <p:nvPr/>
          </p:nvSpPr>
          <p:spPr>
            <a:xfrm>
              <a:off x="4205962" y="6166616"/>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③</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1" name="正方形/長方形 70">
              <a:extLst>
                <a:ext uri="{FF2B5EF4-FFF2-40B4-BE49-F238E27FC236}">
                  <a16:creationId xmlns:a16="http://schemas.microsoft.com/office/drawing/2014/main" id="{52E9ACFB-1DED-C16F-1512-B0F9AC6D731D}"/>
                </a:ext>
              </a:extLst>
            </p:cNvPr>
            <p:cNvSpPr/>
            <p:nvPr/>
          </p:nvSpPr>
          <p:spPr>
            <a:xfrm>
              <a:off x="1175682"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教員</a:t>
              </a:r>
            </a:p>
          </p:txBody>
        </p:sp>
        <p:sp>
          <p:nvSpPr>
            <p:cNvPr id="72" name="正方形/長方形 71">
              <a:extLst>
                <a:ext uri="{FF2B5EF4-FFF2-40B4-BE49-F238E27FC236}">
                  <a16:creationId xmlns:a16="http://schemas.microsoft.com/office/drawing/2014/main" id="{DD8B34AB-12F8-E5EA-944B-E8B2EB3CCBF1}"/>
                </a:ext>
              </a:extLst>
            </p:cNvPr>
            <p:cNvSpPr/>
            <p:nvPr/>
          </p:nvSpPr>
          <p:spPr>
            <a:xfrm>
              <a:off x="3168492"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3" name="正方形/長方形 72">
              <a:extLst>
                <a:ext uri="{FF2B5EF4-FFF2-40B4-BE49-F238E27FC236}">
                  <a16:creationId xmlns:a16="http://schemas.microsoft.com/office/drawing/2014/main" id="{70E11635-34C6-761A-5A87-E6E98E7DC0B9}"/>
                </a:ext>
              </a:extLst>
            </p:cNvPr>
            <p:cNvSpPr/>
            <p:nvPr/>
          </p:nvSpPr>
          <p:spPr>
            <a:xfrm>
              <a:off x="6073927"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チーム</a:t>
              </a:r>
            </a:p>
          </p:txBody>
        </p:sp>
        <p:pic>
          <p:nvPicPr>
            <p:cNvPr id="74" name="図 73">
              <a:extLst>
                <a:ext uri="{FF2B5EF4-FFF2-40B4-BE49-F238E27FC236}">
                  <a16:creationId xmlns:a16="http://schemas.microsoft.com/office/drawing/2014/main" id="{8A7F8D78-4625-F58F-5846-33C127B1EAFE}"/>
                </a:ext>
              </a:extLst>
            </p:cNvPr>
            <p:cNvPicPr>
              <a:picLocks noChangeAspect="1"/>
            </p:cNvPicPr>
            <p:nvPr/>
          </p:nvPicPr>
          <p:blipFill>
            <a:blip r:embed="rId3">
              <a:alphaModFix amt="50000"/>
            </a:blip>
            <a:stretch>
              <a:fillRect/>
            </a:stretch>
          </p:blipFill>
          <p:spPr>
            <a:xfrm>
              <a:off x="6446890" y="4179284"/>
              <a:ext cx="1342307" cy="2008299"/>
            </a:xfrm>
            <a:prstGeom prst="rect">
              <a:avLst/>
            </a:prstGeom>
          </p:spPr>
        </p:pic>
        <p:sp>
          <p:nvSpPr>
            <p:cNvPr id="75" name="正方形/長方形 74">
              <a:extLst>
                <a:ext uri="{FF2B5EF4-FFF2-40B4-BE49-F238E27FC236}">
                  <a16:creationId xmlns:a16="http://schemas.microsoft.com/office/drawing/2014/main" id="{BF3B4A5C-219D-6B6D-2932-6772569927E1}"/>
                </a:ext>
              </a:extLst>
            </p:cNvPr>
            <p:cNvSpPr/>
            <p:nvPr/>
          </p:nvSpPr>
          <p:spPr>
            <a:xfrm>
              <a:off x="6547099" y="4920493"/>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校長</a:t>
              </a:r>
            </a:p>
          </p:txBody>
        </p:sp>
        <p:sp>
          <p:nvSpPr>
            <p:cNvPr id="76" name="正方形/長方形 75">
              <a:extLst>
                <a:ext uri="{FF2B5EF4-FFF2-40B4-BE49-F238E27FC236}">
                  <a16:creationId xmlns:a16="http://schemas.microsoft.com/office/drawing/2014/main" id="{9D993205-9E98-64D5-67D4-08DE307FD162}"/>
                </a:ext>
              </a:extLst>
            </p:cNvPr>
            <p:cNvSpPr/>
            <p:nvPr/>
          </p:nvSpPr>
          <p:spPr>
            <a:xfrm>
              <a:off x="6017653" y="5722105"/>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スクール</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カウンセラー</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7" name="正方形/長方形 76">
              <a:extLst>
                <a:ext uri="{FF2B5EF4-FFF2-40B4-BE49-F238E27FC236}">
                  <a16:creationId xmlns:a16="http://schemas.microsoft.com/office/drawing/2014/main" id="{03148511-D89F-9BB8-4DAB-6212D442425E}"/>
                </a:ext>
              </a:extLst>
            </p:cNvPr>
            <p:cNvSpPr/>
            <p:nvPr/>
          </p:nvSpPr>
          <p:spPr>
            <a:xfrm>
              <a:off x="7164131" y="4414004"/>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生活</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指導主任</a:t>
              </a:r>
            </a:p>
          </p:txBody>
        </p:sp>
        <p:sp>
          <p:nvSpPr>
            <p:cNvPr id="78" name="正方形/長方形 77">
              <a:extLst>
                <a:ext uri="{FF2B5EF4-FFF2-40B4-BE49-F238E27FC236}">
                  <a16:creationId xmlns:a16="http://schemas.microsoft.com/office/drawing/2014/main" id="{8CC4A2EF-98CC-A953-5A57-A4D570036DF5}"/>
                </a:ext>
              </a:extLst>
            </p:cNvPr>
            <p:cNvSpPr/>
            <p:nvPr/>
          </p:nvSpPr>
          <p:spPr>
            <a:xfrm>
              <a:off x="7312584" y="5641590"/>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養護教諭</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9" name="正方形/長方形 78">
              <a:extLst>
                <a:ext uri="{FF2B5EF4-FFF2-40B4-BE49-F238E27FC236}">
                  <a16:creationId xmlns:a16="http://schemas.microsoft.com/office/drawing/2014/main" id="{00FA22BD-E2EF-AF57-0F35-75B10A6756CA}"/>
                </a:ext>
              </a:extLst>
            </p:cNvPr>
            <p:cNvSpPr/>
            <p:nvPr/>
          </p:nvSpPr>
          <p:spPr>
            <a:xfrm>
              <a:off x="5806197" y="4412290"/>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学年</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主任</a:t>
              </a:r>
            </a:p>
          </p:txBody>
        </p:sp>
      </p:grpSp>
      <p:sp>
        <p:nvSpPr>
          <p:cNvPr id="86" name="矢印: 下 85">
            <a:extLst>
              <a:ext uri="{FF2B5EF4-FFF2-40B4-BE49-F238E27FC236}">
                <a16:creationId xmlns:a16="http://schemas.microsoft.com/office/drawing/2014/main" id="{425B08C9-BF40-F41D-DF60-F01C3F385326}"/>
              </a:ext>
            </a:extLst>
          </p:cNvPr>
          <p:cNvSpPr/>
          <p:nvPr/>
        </p:nvSpPr>
        <p:spPr>
          <a:xfrm rot="16200000">
            <a:off x="4522309" y="3876347"/>
            <a:ext cx="576623" cy="2849161"/>
          </a:xfrm>
          <a:custGeom>
            <a:avLst/>
            <a:gdLst>
              <a:gd name="connsiteX0" fmla="*/ 0 w 576623"/>
              <a:gd name="connsiteY0" fmla="*/ 2560850 h 2849161"/>
              <a:gd name="connsiteX1" fmla="*/ 144156 w 576623"/>
              <a:gd name="connsiteY1" fmla="*/ 2560850 h 2849161"/>
              <a:gd name="connsiteX2" fmla="*/ 144156 w 576623"/>
              <a:gd name="connsiteY2" fmla="*/ 2074289 h 2849161"/>
              <a:gd name="connsiteX3" fmla="*/ 144156 w 576623"/>
              <a:gd name="connsiteY3" fmla="*/ 1510902 h 2849161"/>
              <a:gd name="connsiteX4" fmla="*/ 144156 w 576623"/>
              <a:gd name="connsiteY4" fmla="*/ 947515 h 2849161"/>
              <a:gd name="connsiteX5" fmla="*/ 144156 w 576623"/>
              <a:gd name="connsiteY5" fmla="*/ 0 h 2849161"/>
              <a:gd name="connsiteX6" fmla="*/ 432467 w 576623"/>
              <a:gd name="connsiteY6" fmla="*/ 0 h 2849161"/>
              <a:gd name="connsiteX7" fmla="*/ 432467 w 576623"/>
              <a:gd name="connsiteY7" fmla="*/ 486562 h 2849161"/>
              <a:gd name="connsiteX8" fmla="*/ 432467 w 576623"/>
              <a:gd name="connsiteY8" fmla="*/ 921906 h 2849161"/>
              <a:gd name="connsiteX9" fmla="*/ 432467 w 576623"/>
              <a:gd name="connsiteY9" fmla="*/ 1459685 h 2849161"/>
              <a:gd name="connsiteX10" fmla="*/ 432467 w 576623"/>
              <a:gd name="connsiteY10" fmla="*/ 1971855 h 2849161"/>
              <a:gd name="connsiteX11" fmla="*/ 432467 w 576623"/>
              <a:gd name="connsiteY11" fmla="*/ 2560850 h 2849161"/>
              <a:gd name="connsiteX12" fmla="*/ 576623 w 576623"/>
              <a:gd name="connsiteY12" fmla="*/ 2560850 h 2849161"/>
              <a:gd name="connsiteX13" fmla="*/ 288312 w 576623"/>
              <a:gd name="connsiteY13" fmla="*/ 2849161 h 2849161"/>
              <a:gd name="connsiteX14" fmla="*/ 0 w 576623"/>
              <a:gd name="connsiteY14" fmla="*/ 2560850 h 284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623" h="2849161" fill="none" extrusionOk="0">
                <a:moveTo>
                  <a:pt x="0" y="2560850"/>
                </a:moveTo>
                <a:cubicBezTo>
                  <a:pt x="63197" y="2547744"/>
                  <a:pt x="94979" y="2565912"/>
                  <a:pt x="144156" y="2560850"/>
                </a:cubicBezTo>
                <a:cubicBezTo>
                  <a:pt x="142502" y="2429593"/>
                  <a:pt x="152717" y="2291241"/>
                  <a:pt x="144156" y="2074289"/>
                </a:cubicBezTo>
                <a:cubicBezTo>
                  <a:pt x="135595" y="1857337"/>
                  <a:pt x="176551" y="1637425"/>
                  <a:pt x="144156" y="1510902"/>
                </a:cubicBezTo>
                <a:cubicBezTo>
                  <a:pt x="111761" y="1384379"/>
                  <a:pt x="202485" y="1118125"/>
                  <a:pt x="144156" y="947515"/>
                </a:cubicBezTo>
                <a:cubicBezTo>
                  <a:pt x="85827" y="776905"/>
                  <a:pt x="248263" y="310830"/>
                  <a:pt x="144156" y="0"/>
                </a:cubicBezTo>
                <a:cubicBezTo>
                  <a:pt x="269027" y="-517"/>
                  <a:pt x="308799" y="818"/>
                  <a:pt x="432467" y="0"/>
                </a:cubicBezTo>
                <a:cubicBezTo>
                  <a:pt x="448061" y="202011"/>
                  <a:pt x="397010" y="298021"/>
                  <a:pt x="432467" y="486562"/>
                </a:cubicBezTo>
                <a:cubicBezTo>
                  <a:pt x="467924" y="675103"/>
                  <a:pt x="431862" y="797562"/>
                  <a:pt x="432467" y="921906"/>
                </a:cubicBezTo>
                <a:cubicBezTo>
                  <a:pt x="433072" y="1046250"/>
                  <a:pt x="395655" y="1334896"/>
                  <a:pt x="432467" y="1459685"/>
                </a:cubicBezTo>
                <a:cubicBezTo>
                  <a:pt x="469279" y="1584474"/>
                  <a:pt x="427923" y="1819805"/>
                  <a:pt x="432467" y="1971855"/>
                </a:cubicBezTo>
                <a:cubicBezTo>
                  <a:pt x="437011" y="2123905"/>
                  <a:pt x="416112" y="2336375"/>
                  <a:pt x="432467" y="2560850"/>
                </a:cubicBezTo>
                <a:cubicBezTo>
                  <a:pt x="466945" y="2555280"/>
                  <a:pt x="545010" y="2575752"/>
                  <a:pt x="576623" y="2560850"/>
                </a:cubicBezTo>
                <a:cubicBezTo>
                  <a:pt x="441989" y="2696474"/>
                  <a:pt x="336507" y="2757904"/>
                  <a:pt x="288312" y="2849161"/>
                </a:cubicBezTo>
                <a:cubicBezTo>
                  <a:pt x="191581" y="2769899"/>
                  <a:pt x="103175" y="2653508"/>
                  <a:pt x="0" y="2560850"/>
                </a:cubicBezTo>
                <a:close/>
              </a:path>
              <a:path w="576623" h="2849161" stroke="0" extrusionOk="0">
                <a:moveTo>
                  <a:pt x="0" y="2560850"/>
                </a:moveTo>
                <a:cubicBezTo>
                  <a:pt x="50331" y="2560691"/>
                  <a:pt x="87401" y="2561828"/>
                  <a:pt x="144156" y="2560850"/>
                </a:cubicBezTo>
                <a:cubicBezTo>
                  <a:pt x="82289" y="2406048"/>
                  <a:pt x="180616" y="2241213"/>
                  <a:pt x="144156" y="2023072"/>
                </a:cubicBezTo>
                <a:cubicBezTo>
                  <a:pt x="107696" y="1804931"/>
                  <a:pt x="206680" y="1574376"/>
                  <a:pt x="144156" y="1459684"/>
                </a:cubicBezTo>
                <a:cubicBezTo>
                  <a:pt x="81632" y="1344992"/>
                  <a:pt x="144669" y="1032373"/>
                  <a:pt x="144156" y="896298"/>
                </a:cubicBezTo>
                <a:cubicBezTo>
                  <a:pt x="143643" y="760223"/>
                  <a:pt x="168102" y="647947"/>
                  <a:pt x="144156" y="460953"/>
                </a:cubicBezTo>
                <a:cubicBezTo>
                  <a:pt x="120210" y="273960"/>
                  <a:pt x="166745" y="201304"/>
                  <a:pt x="144156" y="0"/>
                </a:cubicBezTo>
                <a:cubicBezTo>
                  <a:pt x="274912" y="-33948"/>
                  <a:pt x="318820" y="22967"/>
                  <a:pt x="432467" y="0"/>
                </a:cubicBezTo>
                <a:cubicBezTo>
                  <a:pt x="433008" y="160906"/>
                  <a:pt x="421901" y="355929"/>
                  <a:pt x="432467" y="563387"/>
                </a:cubicBezTo>
                <a:cubicBezTo>
                  <a:pt x="443033" y="770845"/>
                  <a:pt x="366883" y="892416"/>
                  <a:pt x="432467" y="1126774"/>
                </a:cubicBezTo>
                <a:cubicBezTo>
                  <a:pt x="498051" y="1361132"/>
                  <a:pt x="422379" y="1518663"/>
                  <a:pt x="432467" y="1664553"/>
                </a:cubicBezTo>
                <a:cubicBezTo>
                  <a:pt x="442555" y="1810443"/>
                  <a:pt x="361535" y="2223835"/>
                  <a:pt x="432467" y="2560850"/>
                </a:cubicBezTo>
                <a:cubicBezTo>
                  <a:pt x="478726" y="2549831"/>
                  <a:pt x="547229" y="2570263"/>
                  <a:pt x="576623" y="2560850"/>
                </a:cubicBezTo>
                <a:cubicBezTo>
                  <a:pt x="469498" y="2728273"/>
                  <a:pt x="352789" y="2759371"/>
                  <a:pt x="288312" y="2849161"/>
                </a:cubicBezTo>
                <a:cubicBezTo>
                  <a:pt x="208748" y="2808838"/>
                  <a:pt x="152868" y="2682214"/>
                  <a:pt x="0" y="2560850"/>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7" name="矢印: 下 86">
            <a:extLst>
              <a:ext uri="{FF2B5EF4-FFF2-40B4-BE49-F238E27FC236}">
                <a16:creationId xmlns:a16="http://schemas.microsoft.com/office/drawing/2014/main" id="{AB2AF542-72EA-B170-B89E-3DEC6D0C9807}"/>
              </a:ext>
            </a:extLst>
          </p:cNvPr>
          <p:cNvSpPr/>
          <p:nvPr/>
        </p:nvSpPr>
        <p:spPr>
          <a:xfrm rot="16200000" flipV="1">
            <a:off x="5315149" y="3190358"/>
            <a:ext cx="576623" cy="1263477"/>
          </a:xfrm>
          <a:custGeom>
            <a:avLst/>
            <a:gdLst>
              <a:gd name="connsiteX0" fmla="*/ 0 w 576623"/>
              <a:gd name="connsiteY0" fmla="*/ 975166 h 1263477"/>
              <a:gd name="connsiteX1" fmla="*/ 144156 w 576623"/>
              <a:gd name="connsiteY1" fmla="*/ 975166 h 1263477"/>
              <a:gd name="connsiteX2" fmla="*/ 144156 w 576623"/>
              <a:gd name="connsiteY2" fmla="*/ 507086 h 1263477"/>
              <a:gd name="connsiteX3" fmla="*/ 144156 w 576623"/>
              <a:gd name="connsiteY3" fmla="*/ 0 h 1263477"/>
              <a:gd name="connsiteX4" fmla="*/ 432467 w 576623"/>
              <a:gd name="connsiteY4" fmla="*/ 0 h 1263477"/>
              <a:gd name="connsiteX5" fmla="*/ 432467 w 576623"/>
              <a:gd name="connsiteY5" fmla="*/ 477831 h 1263477"/>
              <a:gd name="connsiteX6" fmla="*/ 432467 w 576623"/>
              <a:gd name="connsiteY6" fmla="*/ 975166 h 1263477"/>
              <a:gd name="connsiteX7" fmla="*/ 576623 w 576623"/>
              <a:gd name="connsiteY7" fmla="*/ 975166 h 1263477"/>
              <a:gd name="connsiteX8" fmla="*/ 288312 w 576623"/>
              <a:gd name="connsiteY8" fmla="*/ 1263477 h 1263477"/>
              <a:gd name="connsiteX9" fmla="*/ 0 w 576623"/>
              <a:gd name="connsiteY9" fmla="*/ 975166 h 126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263477" fill="none" extrusionOk="0">
                <a:moveTo>
                  <a:pt x="0" y="975166"/>
                </a:moveTo>
                <a:cubicBezTo>
                  <a:pt x="46259" y="964147"/>
                  <a:pt x="114762" y="984579"/>
                  <a:pt x="144156" y="975166"/>
                </a:cubicBezTo>
                <a:cubicBezTo>
                  <a:pt x="136164" y="847106"/>
                  <a:pt x="184154" y="607069"/>
                  <a:pt x="144156" y="507086"/>
                </a:cubicBezTo>
                <a:cubicBezTo>
                  <a:pt x="104158" y="407103"/>
                  <a:pt x="148147" y="131572"/>
                  <a:pt x="144156" y="0"/>
                </a:cubicBezTo>
                <a:cubicBezTo>
                  <a:pt x="205690" y="-10035"/>
                  <a:pt x="374387" y="30471"/>
                  <a:pt x="432467" y="0"/>
                </a:cubicBezTo>
                <a:cubicBezTo>
                  <a:pt x="485706" y="103107"/>
                  <a:pt x="400177" y="331530"/>
                  <a:pt x="432467" y="477831"/>
                </a:cubicBezTo>
                <a:cubicBezTo>
                  <a:pt x="464757" y="624132"/>
                  <a:pt x="399568" y="802615"/>
                  <a:pt x="432467" y="975166"/>
                </a:cubicBezTo>
                <a:cubicBezTo>
                  <a:pt x="497225" y="972051"/>
                  <a:pt x="521527" y="978084"/>
                  <a:pt x="576623" y="975166"/>
                </a:cubicBezTo>
                <a:cubicBezTo>
                  <a:pt x="476248" y="1100588"/>
                  <a:pt x="388282" y="1122321"/>
                  <a:pt x="288312" y="1263477"/>
                </a:cubicBezTo>
                <a:cubicBezTo>
                  <a:pt x="194021" y="1215645"/>
                  <a:pt x="125279" y="1043553"/>
                  <a:pt x="0" y="975166"/>
                </a:cubicBezTo>
                <a:close/>
              </a:path>
              <a:path w="576623" h="1263477" stroke="0" extrusionOk="0">
                <a:moveTo>
                  <a:pt x="0" y="975166"/>
                </a:moveTo>
                <a:cubicBezTo>
                  <a:pt x="50331" y="975007"/>
                  <a:pt x="87401" y="976144"/>
                  <a:pt x="144156" y="975166"/>
                </a:cubicBezTo>
                <a:cubicBezTo>
                  <a:pt x="141957" y="752610"/>
                  <a:pt x="184983" y="646771"/>
                  <a:pt x="144156" y="477831"/>
                </a:cubicBezTo>
                <a:cubicBezTo>
                  <a:pt x="103329" y="308892"/>
                  <a:pt x="150387" y="102510"/>
                  <a:pt x="144156" y="0"/>
                </a:cubicBezTo>
                <a:cubicBezTo>
                  <a:pt x="260222" y="-7886"/>
                  <a:pt x="330596" y="24597"/>
                  <a:pt x="432467" y="0"/>
                </a:cubicBezTo>
                <a:cubicBezTo>
                  <a:pt x="441299" y="159961"/>
                  <a:pt x="407726" y="320880"/>
                  <a:pt x="432467" y="497335"/>
                </a:cubicBezTo>
                <a:cubicBezTo>
                  <a:pt x="457208" y="673791"/>
                  <a:pt x="387734" y="798737"/>
                  <a:pt x="432467" y="975166"/>
                </a:cubicBezTo>
                <a:cubicBezTo>
                  <a:pt x="472786" y="971136"/>
                  <a:pt x="544246" y="976649"/>
                  <a:pt x="576623" y="975166"/>
                </a:cubicBezTo>
                <a:cubicBezTo>
                  <a:pt x="514053" y="1084960"/>
                  <a:pt x="420161" y="1125698"/>
                  <a:pt x="288312" y="1263477"/>
                </a:cubicBezTo>
                <a:cubicBezTo>
                  <a:pt x="158271" y="1181895"/>
                  <a:pt x="124235" y="1048335"/>
                  <a:pt x="0" y="975166"/>
                </a:cubicBezTo>
                <a:close/>
              </a:path>
            </a:pathLst>
          </a:custGeom>
          <a:solidFill>
            <a:srgbClr val="E5F4FF"/>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8" name="正方形/長方形 87">
            <a:extLst>
              <a:ext uri="{FF2B5EF4-FFF2-40B4-BE49-F238E27FC236}">
                <a16:creationId xmlns:a16="http://schemas.microsoft.com/office/drawing/2014/main" id="{B458AE21-CCFE-A878-BF43-2E38F1F76B14}"/>
              </a:ext>
            </a:extLst>
          </p:cNvPr>
          <p:cNvSpPr/>
          <p:nvPr/>
        </p:nvSpPr>
        <p:spPr>
          <a:xfrm>
            <a:off x="420639" y="1389343"/>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サインに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気付き</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0" name="吹き出し: 円形 89">
            <a:extLst>
              <a:ext uri="{FF2B5EF4-FFF2-40B4-BE49-F238E27FC236}">
                <a16:creationId xmlns:a16="http://schemas.microsoft.com/office/drawing/2014/main" id="{287DB2E5-C6BD-F5BC-F6E1-79B9745AC639}"/>
              </a:ext>
            </a:extLst>
          </p:cNvPr>
          <p:cNvSpPr/>
          <p:nvPr/>
        </p:nvSpPr>
        <p:spPr>
          <a:xfrm>
            <a:off x="3958705" y="1143990"/>
            <a:ext cx="3142845" cy="1725627"/>
          </a:xfrm>
          <a:prstGeom prst="wedgeEllipseCallout">
            <a:avLst>
              <a:gd name="adj1" fmla="val -62346"/>
              <a:gd name="adj2" fmla="val 7219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1" name="正方形/長方形 90">
            <a:extLst>
              <a:ext uri="{FF2B5EF4-FFF2-40B4-BE49-F238E27FC236}">
                <a16:creationId xmlns:a16="http://schemas.microsoft.com/office/drawing/2014/main" id="{C2A894D4-190D-A5FD-5504-E1BE1F1B0ED9}"/>
              </a:ext>
            </a:extLst>
          </p:cNvPr>
          <p:cNvSpPr/>
          <p:nvPr/>
        </p:nvSpPr>
        <p:spPr>
          <a:xfrm>
            <a:off x="4127824" y="139683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寄りそい</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2" name="吹き出し: 円形 91">
            <a:extLst>
              <a:ext uri="{FF2B5EF4-FFF2-40B4-BE49-F238E27FC236}">
                <a16:creationId xmlns:a16="http://schemas.microsoft.com/office/drawing/2014/main" id="{F16E7208-D241-E61F-5074-BECD497F9447}"/>
              </a:ext>
            </a:extLst>
          </p:cNvPr>
          <p:cNvSpPr/>
          <p:nvPr/>
        </p:nvSpPr>
        <p:spPr>
          <a:xfrm>
            <a:off x="901115" y="5021910"/>
            <a:ext cx="3142845" cy="1725627"/>
          </a:xfrm>
          <a:prstGeom prst="wedgeEllipseCallout">
            <a:avLst>
              <a:gd name="adj1" fmla="val 63390"/>
              <a:gd name="adj2" fmla="val -76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3" name="正方形/長方形 92">
            <a:extLst>
              <a:ext uri="{FF2B5EF4-FFF2-40B4-BE49-F238E27FC236}">
                <a16:creationId xmlns:a16="http://schemas.microsoft.com/office/drawing/2014/main" id="{EC9E33C9-5A15-ED98-5C33-E20997D334AC}"/>
              </a:ext>
            </a:extLst>
          </p:cNvPr>
          <p:cNvSpPr/>
          <p:nvPr/>
        </p:nvSpPr>
        <p:spPr>
          <a:xfrm>
            <a:off x="1070234" y="527475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つなぐ</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4" name="正方形/長方形 93">
            <a:extLst>
              <a:ext uri="{FF2B5EF4-FFF2-40B4-BE49-F238E27FC236}">
                <a16:creationId xmlns:a16="http://schemas.microsoft.com/office/drawing/2014/main" id="{8ABEC3D1-ADC1-5FB9-6061-D9060B9928C7}"/>
              </a:ext>
            </a:extLst>
          </p:cNvPr>
          <p:cNvSpPr/>
          <p:nvPr/>
        </p:nvSpPr>
        <p:spPr>
          <a:xfrm>
            <a:off x="2726218" y="6088975"/>
            <a:ext cx="2804605" cy="75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≠支援する</a:t>
            </a:r>
            <a:endParaRPr kumimoji="1"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98543514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2272" y="1196752"/>
            <a:ext cx="9144000" cy="2215991"/>
          </a:xfrm>
          <a:prstGeom prst="rect">
            <a:avLst/>
          </a:prstGeom>
          <a:noFill/>
        </p:spPr>
        <p:txBody>
          <a:bodyPr wrap="square" rtlCol="0">
            <a:spAutoFit/>
          </a:bodyPr>
          <a:lstStyle/>
          <a:p>
            <a:pPr algn="ct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a:t>
            </a:r>
            <a:endParaRPr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自傷行為</a:t>
            </a:r>
          </a:p>
        </p:txBody>
      </p:sp>
      <p:pic>
        <p:nvPicPr>
          <p:cNvPr id="4" name="図 3">
            <a:extLst>
              <a:ext uri="{FF2B5EF4-FFF2-40B4-BE49-F238E27FC236}">
                <a16:creationId xmlns:a16="http://schemas.microsoft.com/office/drawing/2014/main" id="{A7D3F922-797B-F2B8-0E05-6CD13405D54D}"/>
              </a:ext>
            </a:extLst>
          </p:cNvPr>
          <p:cNvPicPr>
            <a:picLocks noChangeAspect="1"/>
          </p:cNvPicPr>
          <p:nvPr/>
        </p:nvPicPr>
        <p:blipFill rotWithShape="1">
          <a:blip r:embed="rId3">
            <a:alphaModFix amt="20000"/>
          </a:blip>
          <a:srcRect l="8203" t="7203" r="6740" b="20776"/>
          <a:stretch/>
        </p:blipFill>
        <p:spPr>
          <a:xfrm>
            <a:off x="5796136" y="3695007"/>
            <a:ext cx="3171621" cy="3058475"/>
          </a:xfrm>
          <a:prstGeom prst="rect">
            <a:avLst/>
          </a:prstGeom>
        </p:spPr>
      </p:pic>
      <p:sp>
        <p:nvSpPr>
          <p:cNvPr id="7" name="テキスト ボックス 6">
            <a:extLst>
              <a:ext uri="{FF2B5EF4-FFF2-40B4-BE49-F238E27FC236}">
                <a16:creationId xmlns:a16="http://schemas.microsoft.com/office/drawing/2014/main" id="{23EA552C-3BA8-1FBF-2478-F5185166EF43}"/>
              </a:ext>
            </a:extLst>
          </p:cNvPr>
          <p:cNvSpPr txBox="1"/>
          <p:nvPr/>
        </p:nvSpPr>
        <p:spPr>
          <a:xfrm>
            <a:off x="6157880" y="4077072"/>
            <a:ext cx="2707808" cy="2274918"/>
          </a:xfrm>
          <a:prstGeom prst="rect">
            <a:avLst/>
          </a:prstGeom>
          <a:noFill/>
        </p:spPr>
        <p:txBody>
          <a:bodyPr wrap="square">
            <a:spAutoFit/>
          </a:bodyPr>
          <a:lstStyle/>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はじめに</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ゲートキーパーとは</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ケース１</a:t>
            </a:r>
            <a:endParaRPr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a:t>
            </a:r>
            <a:endParaRPr kumimoji="1" lang="en-US" altLang="ja-JP"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ケース３</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まとめ</a:t>
            </a:r>
            <a:endParaRPr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40947628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9BE303E-7D90-A8A0-E15D-F5068DE02E8F}"/>
              </a:ext>
            </a:extLst>
          </p:cNvPr>
          <p:cNvSpPr>
            <a:spLocks noGrp="1"/>
          </p:cNvSpPr>
          <p:nvPr>
            <p:ph type="sldNum" sz="quarter" idx="12"/>
          </p:nvPr>
        </p:nvSpPr>
        <p:spPr/>
        <p:txBody>
          <a:bodyPr/>
          <a:lstStyle/>
          <a:p>
            <a:fld id="{9E2A29CB-BA86-48A6-80E1-CB8750A963B5}" type="slidenum">
              <a:rPr kumimoji="1" lang="ja-JP" altLang="en-US" smtClean="0"/>
              <a:t>23</a:t>
            </a:fld>
            <a:endParaRPr kumimoji="1" lang="ja-JP" altLang="en-US"/>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B0582F1A-5EA1-1652-8A5E-2037135ACE84}"/>
              </a:ext>
            </a:extLst>
          </p:cNvPr>
          <p:cNvPicPr>
            <a:picLocks noChangeAspect="1"/>
          </p:cNvPicPr>
          <p:nvPr/>
        </p:nvPicPr>
        <p:blipFill>
          <a:blip r:embed="rId3" cstate="print">
            <a:extLst>
              <a:ext uri="{28A0092B-C50C-407E-A947-70E740481C1C}">
                <a14:useLocalDpi xmlns:a14="http://schemas.microsoft.com/office/drawing/2010/main" val="0"/>
              </a:ext>
            </a:extLst>
          </a:blip>
          <a:srcRect r="21667"/>
          <a:stretch/>
        </p:blipFill>
        <p:spPr>
          <a:xfrm>
            <a:off x="251521" y="1340768"/>
            <a:ext cx="4320479" cy="3312368"/>
          </a:xfrm>
          <a:prstGeom prst="rect">
            <a:avLst/>
          </a:prstGeom>
        </p:spPr>
      </p:pic>
      <p:pic>
        <p:nvPicPr>
          <p:cNvPr id="4" name="図 3" descr="グラフ, 散布図&#10;&#10;AI によって生成されたコンテンツは間違っている可能性があります。">
            <a:extLst>
              <a:ext uri="{FF2B5EF4-FFF2-40B4-BE49-F238E27FC236}">
                <a16:creationId xmlns:a16="http://schemas.microsoft.com/office/drawing/2014/main" id="{804999DE-6B94-2F77-EE64-94C2340F5AA9}"/>
              </a:ext>
            </a:extLst>
          </p:cNvPr>
          <p:cNvPicPr>
            <a:picLocks noChangeAspect="1"/>
          </p:cNvPicPr>
          <p:nvPr/>
        </p:nvPicPr>
        <p:blipFill>
          <a:blip r:embed="rId4" cstate="print">
            <a:extLst>
              <a:ext uri="{28A0092B-C50C-407E-A947-70E740481C1C}">
                <a14:useLocalDpi xmlns:a14="http://schemas.microsoft.com/office/drawing/2010/main" val="0"/>
              </a:ext>
            </a:extLst>
          </a:blip>
          <a:srcRect r="21667" b="1281"/>
          <a:stretch/>
        </p:blipFill>
        <p:spPr>
          <a:xfrm>
            <a:off x="4571999" y="1340768"/>
            <a:ext cx="4320479" cy="3312368"/>
          </a:xfrm>
          <a:prstGeom prst="rect">
            <a:avLst/>
          </a:prstGeom>
        </p:spPr>
      </p:pic>
      <p:sp>
        <p:nvSpPr>
          <p:cNvPr id="5" name="テキスト ボックス 4">
            <a:extLst>
              <a:ext uri="{FF2B5EF4-FFF2-40B4-BE49-F238E27FC236}">
                <a16:creationId xmlns:a16="http://schemas.microsoft.com/office/drawing/2014/main" id="{11A42C32-B1D4-5B3D-2A39-E5222E159F95}"/>
              </a:ext>
            </a:extLst>
          </p:cNvPr>
          <p:cNvSpPr txBox="1"/>
          <p:nvPr/>
        </p:nvSpPr>
        <p:spPr>
          <a:xfrm>
            <a:off x="251520" y="476672"/>
            <a:ext cx="8568952" cy="461665"/>
          </a:xfrm>
          <a:prstGeom prst="rect">
            <a:avLst/>
          </a:prstGeom>
          <a:noFill/>
        </p:spPr>
        <p:txBody>
          <a:bodyPr wrap="square">
            <a:spAutoFit/>
          </a:bodyPr>
          <a:lstStyle/>
          <a:p>
            <a:r>
              <a:rPr kumimoji="1" lang="ja-JP" altLang="en-US" sz="2400" dirty="0">
                <a:solidFill>
                  <a:prstClr val="black"/>
                </a:solidFill>
                <a:latin typeface="BIZ UDゴシック" panose="020B0400000000000000" pitchFamily="49" charset="-128"/>
                <a:ea typeface="BIZ UDゴシック" panose="020B0400000000000000" pitchFamily="49" charset="-128"/>
              </a:rPr>
              <a:t>■自損行為による搬送事案数の推移（救急搬送人員データ）</a:t>
            </a:r>
            <a:endParaRPr kumimoji="1" lang="en-US" altLang="ja-JP" sz="2400" dirty="0">
              <a:solidFill>
                <a:prstClr val="black"/>
              </a:solidFill>
              <a:latin typeface="BIZ UDゴシック" panose="020B0400000000000000" pitchFamily="49" charset="-128"/>
              <a:ea typeface="BIZ UDゴシック" panose="020B0400000000000000" pitchFamily="49" charset="-128"/>
            </a:endParaRPr>
          </a:p>
        </p:txBody>
      </p:sp>
      <p:pic>
        <p:nvPicPr>
          <p:cNvPr id="6" name="図 5" descr="グラフ, 折れ線グラフ&#10;&#10;AI によって生成されたコンテンツは間違っている可能性があります。">
            <a:extLst>
              <a:ext uri="{FF2B5EF4-FFF2-40B4-BE49-F238E27FC236}">
                <a16:creationId xmlns:a16="http://schemas.microsoft.com/office/drawing/2014/main" id="{1243874A-BA98-EF2B-6D5D-E5D1B41A1E35}"/>
              </a:ext>
            </a:extLst>
          </p:cNvPr>
          <p:cNvPicPr>
            <a:picLocks noChangeAspect="1"/>
          </p:cNvPicPr>
          <p:nvPr/>
        </p:nvPicPr>
        <p:blipFill>
          <a:blip r:embed="rId5" cstate="print">
            <a:extLst>
              <a:ext uri="{28A0092B-C50C-407E-A947-70E740481C1C}">
                <a14:useLocalDpi xmlns:a14="http://schemas.microsoft.com/office/drawing/2010/main" val="0"/>
              </a:ext>
            </a:extLst>
          </a:blip>
          <a:srcRect l="77923" t="31517" r="2078" b="28732"/>
          <a:stretch/>
        </p:blipFill>
        <p:spPr>
          <a:xfrm>
            <a:off x="3640522" y="4725144"/>
            <a:ext cx="1863556" cy="1656184"/>
          </a:xfrm>
          <a:prstGeom prst="rect">
            <a:avLst/>
          </a:prstGeom>
        </p:spPr>
      </p:pic>
    </p:spTree>
    <p:extLst>
      <p:ext uri="{BB962C8B-B14F-4D97-AF65-F5344CB8AC3E}">
        <p14:creationId xmlns:p14="http://schemas.microsoft.com/office/powerpoint/2010/main" val="312128978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C07B452E-EF39-41B6-A769-23CF4FF64104}"/>
              </a:ext>
            </a:extLst>
          </p:cNvPr>
          <p:cNvSpPr/>
          <p:nvPr/>
        </p:nvSpPr>
        <p:spPr>
          <a:xfrm>
            <a:off x="899592" y="4005065"/>
            <a:ext cx="2664296" cy="6480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楕円 6">
            <a:extLst>
              <a:ext uri="{FF2B5EF4-FFF2-40B4-BE49-F238E27FC236}">
                <a16:creationId xmlns:a16="http://schemas.microsoft.com/office/drawing/2014/main" id="{23C85EA9-EB55-369B-B454-0D648F840B6E}"/>
              </a:ext>
            </a:extLst>
          </p:cNvPr>
          <p:cNvSpPr/>
          <p:nvPr/>
        </p:nvSpPr>
        <p:spPr>
          <a:xfrm>
            <a:off x="5796136" y="1196752"/>
            <a:ext cx="2592288" cy="2592288"/>
          </a:xfrm>
          <a:prstGeom prst="ellipse">
            <a:avLst/>
          </a:prstGeom>
          <a:noFill/>
          <a:ln>
            <a:solidFill>
              <a:srgbClr val="F19A8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971600" y="1700808"/>
            <a:ext cx="7848872" cy="496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Ｃさん</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中</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学２</a:t>
            </a: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年生　</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女</a:t>
            </a: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子</a:t>
            </a:r>
            <a:endParaRPr kumimoji="1"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kumimoji="1"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エピソード</a:t>
            </a:r>
            <a:endParaRPr lang="en-US" altLang="ja-JP" sz="3200" b="1"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600"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rgbClr val="C00000"/>
                </a:solidFill>
                <a:latin typeface="UD デジタル 教科書体 N-R" panose="02020400000000000000" pitchFamily="17" charset="-128"/>
                <a:ea typeface="UD デジタル 教科書体 N-R" panose="02020400000000000000" pitchFamily="17" charset="-128"/>
              </a:rPr>
              <a:t>自傷行為</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（友人Ｂさんからの情報）</a:t>
            </a:r>
            <a:endPar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4E35E48D-20BB-F9CD-27CA-2F921F116661}"/>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四角形: 1 つの角を切り取る 9">
            <a:extLst>
              <a:ext uri="{FF2B5EF4-FFF2-40B4-BE49-F238E27FC236}">
                <a16:creationId xmlns:a16="http://schemas.microsoft.com/office/drawing/2014/main" id="{BE418D0F-B505-CEB8-29B1-6A1926E7857A}"/>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1" name="正方形/長方形 10">
            <a:extLst>
              <a:ext uri="{FF2B5EF4-FFF2-40B4-BE49-F238E27FC236}">
                <a16:creationId xmlns:a16="http://schemas.microsoft.com/office/drawing/2014/main" id="{2D4E7846-7F0F-1C68-3C9F-E3C338984C39}"/>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ケース３：自傷行為</a:t>
            </a:r>
          </a:p>
        </p:txBody>
      </p:sp>
      <p:pic>
        <p:nvPicPr>
          <p:cNvPr id="3" name="図 2" descr="黒いバックグラウンドの前に座っている人形&#10;&#10;中程度の精度で自動的に生成された説明">
            <a:extLst>
              <a:ext uri="{FF2B5EF4-FFF2-40B4-BE49-F238E27FC236}">
                <a16:creationId xmlns:a16="http://schemas.microsoft.com/office/drawing/2014/main" id="{07FF71D4-C939-7168-9152-32C5C2921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835" y="1321073"/>
            <a:ext cx="1805678" cy="2375892"/>
          </a:xfrm>
          <a:prstGeom prst="rect">
            <a:avLst/>
          </a:prstGeom>
        </p:spPr>
      </p:pic>
    </p:spTree>
    <p:extLst>
      <p:ext uri="{BB962C8B-B14F-4D97-AF65-F5344CB8AC3E}">
        <p14:creationId xmlns:p14="http://schemas.microsoft.com/office/powerpoint/2010/main" val="39176798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97315-D422-C9E4-CCB7-278B7602A795}"/>
              </a:ext>
            </a:extLst>
          </p:cNvPr>
          <p:cNvSpPr/>
          <p:nvPr/>
        </p:nvSpPr>
        <p:spPr>
          <a:xfrm>
            <a:off x="837952" y="839113"/>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Ｃさん（中２）</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rgbClr val="C00000"/>
                </a:solidFill>
                <a:latin typeface="UD デジタル 教科書体 N-R" panose="02020400000000000000" pitchFamily="17" charset="-128"/>
                <a:ea typeface="UD デジタル 教科書体 N-R" panose="02020400000000000000" pitchFamily="17" charset="-128"/>
              </a:rPr>
              <a:t>自傷行為</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（友人情報）</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出席状況良好、成績優秀→最近やや低下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提出物の質の低下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明朗快活、学級委員、運動クラブに所属</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学校で認知している家庭問題等はない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身だしなみは整っている、いつも長袖着用</a:t>
            </a: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p:txBody>
      </p:sp>
      <p:cxnSp>
        <p:nvCxnSpPr>
          <p:cNvPr id="13" name="直線コネクタ 12">
            <a:extLst>
              <a:ext uri="{FF2B5EF4-FFF2-40B4-BE49-F238E27FC236}">
                <a16:creationId xmlns:a16="http://schemas.microsoft.com/office/drawing/2014/main" id="{88522AFF-ED38-8404-2983-9910D4118B57}"/>
              </a:ext>
            </a:extLst>
          </p:cNvPr>
          <p:cNvCxnSpPr>
            <a:cxnSpLocks/>
          </p:cNvCxnSpPr>
          <p:nvPr/>
        </p:nvCxnSpPr>
        <p:spPr>
          <a:xfrm>
            <a:off x="611560" y="2708920"/>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FC4B717E-9EDA-66EB-B394-B38486ECE9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四角形: 1 つの角を切り取る 5">
            <a:extLst>
              <a:ext uri="{FF2B5EF4-FFF2-40B4-BE49-F238E27FC236}">
                <a16:creationId xmlns:a16="http://schemas.microsoft.com/office/drawing/2014/main" id="{FF5585D6-90CC-1D79-4904-A630ED999B93}"/>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F3888A13-93D5-B47B-DEA0-FF98BBB68E0C}"/>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pic>
        <p:nvPicPr>
          <p:cNvPr id="3" name="図 2" descr="黒いバックグラウンドの前に座っている人形&#10;&#10;中程度の精度で自動的に生成された説明">
            <a:extLst>
              <a:ext uri="{FF2B5EF4-FFF2-40B4-BE49-F238E27FC236}">
                <a16:creationId xmlns:a16="http://schemas.microsoft.com/office/drawing/2014/main" id="{B6C7E5BE-F747-54A0-BA72-42F00ACB4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263" y="765314"/>
            <a:ext cx="1546449" cy="2034801"/>
          </a:xfrm>
          <a:prstGeom prst="rect">
            <a:avLst/>
          </a:prstGeom>
        </p:spPr>
      </p:pic>
    </p:spTree>
    <p:extLst>
      <p:ext uri="{BB962C8B-B14F-4D97-AF65-F5344CB8AC3E}">
        <p14:creationId xmlns:p14="http://schemas.microsoft.com/office/powerpoint/2010/main" val="250260637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あなたは、クラブ活動後にＣさんと話をする機会を作ることに成功しました。</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4" name="図 3" descr="家具の置いてあるテーブル&#10;&#10;低い精度で自動的に生成された説明">
            <a:extLst>
              <a:ext uri="{FF2B5EF4-FFF2-40B4-BE49-F238E27FC236}">
                <a16:creationId xmlns:a16="http://schemas.microsoft.com/office/drawing/2014/main" id="{B1F1BA57-F2F8-05D2-7E2E-DCF7E4037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368" y="4423397"/>
            <a:ext cx="2513856" cy="2029939"/>
          </a:xfrm>
          <a:prstGeom prst="rect">
            <a:avLst/>
          </a:prstGeom>
        </p:spPr>
      </p:pic>
      <p:grpSp>
        <p:nvGrpSpPr>
          <p:cNvPr id="5" name="グループ化 4">
            <a:extLst>
              <a:ext uri="{FF2B5EF4-FFF2-40B4-BE49-F238E27FC236}">
                <a16:creationId xmlns:a16="http://schemas.microsoft.com/office/drawing/2014/main" id="{7A4BFFCD-DCD3-0AF0-5573-8EDB7B826362}"/>
              </a:ext>
            </a:extLst>
          </p:cNvPr>
          <p:cNvGrpSpPr/>
          <p:nvPr/>
        </p:nvGrpSpPr>
        <p:grpSpPr>
          <a:xfrm>
            <a:off x="3391643" y="3836818"/>
            <a:ext cx="648657" cy="1573597"/>
            <a:chOff x="7589912" y="3799461"/>
            <a:chExt cx="648657" cy="1573597"/>
          </a:xfrm>
        </p:grpSpPr>
        <p:sp>
          <p:nvSpPr>
            <p:cNvPr id="14" name="楕円 13">
              <a:extLst>
                <a:ext uri="{FF2B5EF4-FFF2-40B4-BE49-F238E27FC236}">
                  <a16:creationId xmlns:a16="http://schemas.microsoft.com/office/drawing/2014/main" id="{1F62CCA7-628D-B9B9-FCC9-6F1C41D39FF6}"/>
                </a:ext>
              </a:extLst>
            </p:cNvPr>
            <p:cNvSpPr/>
            <p:nvPr/>
          </p:nvSpPr>
          <p:spPr>
            <a:xfrm>
              <a:off x="7590591" y="3799461"/>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5" name="楕円 14">
              <a:extLst>
                <a:ext uri="{FF2B5EF4-FFF2-40B4-BE49-F238E27FC236}">
                  <a16:creationId xmlns:a16="http://schemas.microsoft.com/office/drawing/2014/main" id="{81DA1737-8719-98A7-B357-49FB80A1EC7D}"/>
                </a:ext>
              </a:extLst>
            </p:cNvPr>
            <p:cNvSpPr/>
            <p:nvPr/>
          </p:nvSpPr>
          <p:spPr>
            <a:xfrm>
              <a:off x="7590591" y="4441389"/>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74BCC80B-48BA-9927-46FA-9F93A68E1F46}"/>
                </a:ext>
              </a:extLst>
            </p:cNvPr>
            <p:cNvSpPr/>
            <p:nvPr/>
          </p:nvSpPr>
          <p:spPr>
            <a:xfrm>
              <a:off x="7589912" y="4725144"/>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17" name="楕円 16">
            <a:extLst>
              <a:ext uri="{FF2B5EF4-FFF2-40B4-BE49-F238E27FC236}">
                <a16:creationId xmlns:a16="http://schemas.microsoft.com/office/drawing/2014/main" id="{D6BB2B73-85FD-A190-ADDB-56DDFAC470A7}"/>
              </a:ext>
            </a:extLst>
          </p:cNvPr>
          <p:cNvSpPr/>
          <p:nvPr/>
        </p:nvSpPr>
        <p:spPr>
          <a:xfrm>
            <a:off x="5002721" y="3237217"/>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8" name="楕円 17">
            <a:extLst>
              <a:ext uri="{FF2B5EF4-FFF2-40B4-BE49-F238E27FC236}">
                <a16:creationId xmlns:a16="http://schemas.microsoft.com/office/drawing/2014/main" id="{CC457281-31C5-80D0-5C6F-D3505ED05746}"/>
              </a:ext>
            </a:extLst>
          </p:cNvPr>
          <p:cNvSpPr/>
          <p:nvPr/>
        </p:nvSpPr>
        <p:spPr>
          <a:xfrm>
            <a:off x="5002721" y="3879145"/>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9" name="正方形/長方形 18">
            <a:extLst>
              <a:ext uri="{FF2B5EF4-FFF2-40B4-BE49-F238E27FC236}">
                <a16:creationId xmlns:a16="http://schemas.microsoft.com/office/drawing/2014/main" id="{C257B25C-466E-2F12-6DEF-4E15FD2E68C6}"/>
              </a:ext>
            </a:extLst>
          </p:cNvPr>
          <p:cNvSpPr/>
          <p:nvPr/>
        </p:nvSpPr>
        <p:spPr>
          <a:xfrm>
            <a:off x="5002042" y="4162900"/>
            <a:ext cx="647978" cy="364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0" name="正方形/長方形 19">
            <a:extLst>
              <a:ext uri="{FF2B5EF4-FFF2-40B4-BE49-F238E27FC236}">
                <a16:creationId xmlns:a16="http://schemas.microsoft.com/office/drawing/2014/main" id="{7BF6B1EE-C357-0ACE-741F-08358CEB1DB5}"/>
              </a:ext>
            </a:extLst>
          </p:cNvPr>
          <p:cNvSpPr/>
          <p:nvPr/>
        </p:nvSpPr>
        <p:spPr>
          <a:xfrm>
            <a:off x="1697783" y="474733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1" name="正方形/長方形 20">
            <a:extLst>
              <a:ext uri="{FF2B5EF4-FFF2-40B4-BE49-F238E27FC236}">
                <a16:creationId xmlns:a16="http://schemas.microsoft.com/office/drawing/2014/main" id="{8F94F5FD-2F14-B61D-D16F-4D77FD2FEF40}"/>
              </a:ext>
            </a:extLst>
          </p:cNvPr>
          <p:cNvSpPr/>
          <p:nvPr/>
        </p:nvSpPr>
        <p:spPr>
          <a:xfrm>
            <a:off x="5292080" y="3892871"/>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a:t>
            </a:r>
          </a:p>
        </p:txBody>
      </p:sp>
      <p:sp>
        <p:nvSpPr>
          <p:cNvPr id="2" name="正方形/長方形 1">
            <a:extLst>
              <a:ext uri="{FF2B5EF4-FFF2-40B4-BE49-F238E27FC236}">
                <a16:creationId xmlns:a16="http://schemas.microsoft.com/office/drawing/2014/main" id="{5B69DC57-B008-4935-EDE3-1DAB06F9CA91}"/>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四角形: 1 つの角を切り取る 2">
            <a:extLst>
              <a:ext uri="{FF2B5EF4-FFF2-40B4-BE49-F238E27FC236}">
                <a16:creationId xmlns:a16="http://schemas.microsoft.com/office/drawing/2014/main" id="{A03321A5-ABA8-56C2-505C-F6F5E1AD6A28}"/>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C0195405-341E-CFE7-FB22-D7C98724CF26}"/>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a:t>
            </a: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２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自傷行為</a:t>
            </a:r>
          </a:p>
        </p:txBody>
      </p:sp>
    </p:spTree>
    <p:extLst>
      <p:ext uri="{BB962C8B-B14F-4D97-AF65-F5344CB8AC3E}">
        <p14:creationId xmlns:p14="http://schemas.microsoft.com/office/powerpoint/2010/main" val="48223457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B542FBB-C9F0-3063-B2BA-B9C37B8255DB}"/>
              </a:ext>
            </a:extLst>
          </p:cNvPr>
          <p:cNvSpPr/>
          <p:nvPr/>
        </p:nvSpPr>
        <p:spPr>
          <a:xfrm>
            <a:off x="472716" y="1293024"/>
            <a:ext cx="8198568" cy="4536504"/>
          </a:xfrm>
          <a:prstGeom prst="rect">
            <a:avLst/>
          </a:prstGeom>
          <a:solidFill>
            <a:srgbClr val="F19A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647564" y="318964"/>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200" b="1" dirty="0">
                <a:solidFill>
                  <a:schemeClr val="bg1"/>
                </a:solidFill>
                <a:highlight>
                  <a:srgbClr val="83CCD2"/>
                </a:highlight>
                <a:latin typeface="UD デジタル 教科書体 N-R" panose="02020400000000000000" pitchFamily="17" charset="-128"/>
                <a:ea typeface="UD デジタル 教科書体 N-R" panose="02020400000000000000" pitchFamily="17" charset="-128"/>
              </a:rPr>
              <a:t>この面談の目標</a:t>
            </a:r>
            <a:endParaRPr lang="en-US" altLang="ja-JP" sz="3200" b="1" dirty="0">
              <a:solidFill>
                <a:schemeClr val="bg1"/>
              </a:solidFill>
              <a:highlight>
                <a:srgbClr val="83CCD2"/>
              </a:highlight>
              <a:latin typeface="UD デジタル 教科書体 N-R" panose="02020400000000000000" pitchFamily="17" charset="-128"/>
              <a:ea typeface="UD デジタル 教科書体 N-R" panose="02020400000000000000" pitchFamily="17" charset="-128"/>
            </a:endParaRPr>
          </a:p>
          <a:p>
            <a:pPr algn="ctr">
              <a:lnSpc>
                <a:spcPct val="150000"/>
              </a:lnSpc>
            </a:pPr>
            <a:endParaRPr lang="en-US" altLang="ja-JP" sz="1600" b="1"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心配していることを伝える</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自傷行為についてたずねる</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緊急度を評価し、適切な支援につなぐ</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A90E3CF3-72D4-E7B6-4E79-CA7011F0B7C6}"/>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四角形: 1 つの角を切り取る 2">
            <a:extLst>
              <a:ext uri="{FF2B5EF4-FFF2-40B4-BE49-F238E27FC236}">
                <a16:creationId xmlns:a16="http://schemas.microsoft.com/office/drawing/2014/main" id="{453D0728-E760-EECD-C7B2-5CB29D1E8920}"/>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04DA6543-6485-2622-AAD9-88C77F9DBA69}"/>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231716298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吹き出し: 角を丸めた四角形 6">
            <a:extLst>
              <a:ext uri="{FF2B5EF4-FFF2-40B4-BE49-F238E27FC236}">
                <a16:creationId xmlns:a16="http://schemas.microsoft.com/office/drawing/2014/main" id="{5D3B1F3A-0316-D75B-56CF-22ABC27F23C1}"/>
              </a:ext>
            </a:extLst>
          </p:cNvPr>
          <p:cNvSpPr/>
          <p:nvPr/>
        </p:nvSpPr>
        <p:spPr>
          <a:xfrm>
            <a:off x="881844" y="1076071"/>
            <a:ext cx="4554252" cy="1848873"/>
          </a:xfrm>
          <a:prstGeom prst="wedgeRoundRectCallout">
            <a:avLst>
              <a:gd name="adj1" fmla="val -6194"/>
              <a:gd name="adj2" fmla="val 95553"/>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1097868" y="1307936"/>
            <a:ext cx="4236463"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急に呼び出してごめんね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最近クラブ活動はどう？</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4" name="図 3" descr="家具の置いてあるテーブル&#10;&#10;低い精度で自動的に生成された説明">
            <a:extLst>
              <a:ext uri="{FF2B5EF4-FFF2-40B4-BE49-F238E27FC236}">
                <a16:creationId xmlns:a16="http://schemas.microsoft.com/office/drawing/2014/main" id="{B1F1BA57-F2F8-05D2-7E2E-DCF7E4037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541" y="4423397"/>
            <a:ext cx="2513856" cy="2029939"/>
          </a:xfrm>
          <a:prstGeom prst="rect">
            <a:avLst/>
          </a:prstGeom>
        </p:spPr>
      </p:pic>
      <p:grpSp>
        <p:nvGrpSpPr>
          <p:cNvPr id="5" name="グループ化 4">
            <a:extLst>
              <a:ext uri="{FF2B5EF4-FFF2-40B4-BE49-F238E27FC236}">
                <a16:creationId xmlns:a16="http://schemas.microsoft.com/office/drawing/2014/main" id="{7A4BFFCD-DCD3-0AF0-5573-8EDB7B826362}"/>
              </a:ext>
            </a:extLst>
          </p:cNvPr>
          <p:cNvGrpSpPr/>
          <p:nvPr/>
        </p:nvGrpSpPr>
        <p:grpSpPr>
          <a:xfrm>
            <a:off x="2915816" y="3836818"/>
            <a:ext cx="648657" cy="1573597"/>
            <a:chOff x="7589912" y="3799461"/>
            <a:chExt cx="648657" cy="1573597"/>
          </a:xfrm>
        </p:grpSpPr>
        <p:sp>
          <p:nvSpPr>
            <p:cNvPr id="14" name="楕円 13">
              <a:extLst>
                <a:ext uri="{FF2B5EF4-FFF2-40B4-BE49-F238E27FC236}">
                  <a16:creationId xmlns:a16="http://schemas.microsoft.com/office/drawing/2014/main" id="{1F62CCA7-628D-B9B9-FCC9-6F1C41D39FF6}"/>
                </a:ext>
              </a:extLst>
            </p:cNvPr>
            <p:cNvSpPr/>
            <p:nvPr/>
          </p:nvSpPr>
          <p:spPr>
            <a:xfrm>
              <a:off x="7590591" y="3799461"/>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5" name="楕円 14">
              <a:extLst>
                <a:ext uri="{FF2B5EF4-FFF2-40B4-BE49-F238E27FC236}">
                  <a16:creationId xmlns:a16="http://schemas.microsoft.com/office/drawing/2014/main" id="{81DA1737-8719-98A7-B357-49FB80A1EC7D}"/>
                </a:ext>
              </a:extLst>
            </p:cNvPr>
            <p:cNvSpPr/>
            <p:nvPr/>
          </p:nvSpPr>
          <p:spPr>
            <a:xfrm>
              <a:off x="7590591" y="4441389"/>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74BCC80B-48BA-9927-46FA-9F93A68E1F46}"/>
                </a:ext>
              </a:extLst>
            </p:cNvPr>
            <p:cNvSpPr/>
            <p:nvPr/>
          </p:nvSpPr>
          <p:spPr>
            <a:xfrm>
              <a:off x="7589912" y="4725144"/>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17" name="楕円 16">
            <a:extLst>
              <a:ext uri="{FF2B5EF4-FFF2-40B4-BE49-F238E27FC236}">
                <a16:creationId xmlns:a16="http://schemas.microsoft.com/office/drawing/2014/main" id="{D6BB2B73-85FD-A190-ADDB-56DDFAC470A7}"/>
              </a:ext>
            </a:extLst>
          </p:cNvPr>
          <p:cNvSpPr/>
          <p:nvPr/>
        </p:nvSpPr>
        <p:spPr>
          <a:xfrm>
            <a:off x="4526894" y="3237217"/>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8" name="楕円 17">
            <a:extLst>
              <a:ext uri="{FF2B5EF4-FFF2-40B4-BE49-F238E27FC236}">
                <a16:creationId xmlns:a16="http://schemas.microsoft.com/office/drawing/2014/main" id="{CC457281-31C5-80D0-5C6F-D3505ED05746}"/>
              </a:ext>
            </a:extLst>
          </p:cNvPr>
          <p:cNvSpPr/>
          <p:nvPr/>
        </p:nvSpPr>
        <p:spPr>
          <a:xfrm>
            <a:off x="4526894" y="3879145"/>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9" name="正方形/長方形 18">
            <a:extLst>
              <a:ext uri="{FF2B5EF4-FFF2-40B4-BE49-F238E27FC236}">
                <a16:creationId xmlns:a16="http://schemas.microsoft.com/office/drawing/2014/main" id="{C257B25C-466E-2F12-6DEF-4E15FD2E68C6}"/>
              </a:ext>
            </a:extLst>
          </p:cNvPr>
          <p:cNvSpPr/>
          <p:nvPr/>
        </p:nvSpPr>
        <p:spPr>
          <a:xfrm>
            <a:off x="4526215" y="4162900"/>
            <a:ext cx="647978" cy="364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吹き出し: 角を丸めた四角形 21">
            <a:extLst>
              <a:ext uri="{FF2B5EF4-FFF2-40B4-BE49-F238E27FC236}">
                <a16:creationId xmlns:a16="http://schemas.microsoft.com/office/drawing/2014/main" id="{E4A21E7F-75FA-4983-7B97-FFC844F19E66}"/>
              </a:ext>
            </a:extLst>
          </p:cNvPr>
          <p:cNvSpPr/>
          <p:nvPr/>
        </p:nvSpPr>
        <p:spPr>
          <a:xfrm>
            <a:off x="5652120" y="3064694"/>
            <a:ext cx="3096344" cy="864096"/>
          </a:xfrm>
          <a:prstGeom prst="wedgeRoundRectCallout">
            <a:avLst>
              <a:gd name="adj1" fmla="val -59887"/>
              <a:gd name="adj2" fmla="val 25368"/>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3" name="正方形/長方形 22">
            <a:extLst>
              <a:ext uri="{FF2B5EF4-FFF2-40B4-BE49-F238E27FC236}">
                <a16:creationId xmlns:a16="http://schemas.microsoft.com/office/drawing/2014/main" id="{3B0E3306-A9FE-C2F3-62E1-ACC26137CDBE}"/>
              </a:ext>
            </a:extLst>
          </p:cNvPr>
          <p:cNvSpPr/>
          <p:nvPr/>
        </p:nvSpPr>
        <p:spPr>
          <a:xfrm>
            <a:off x="5869407" y="3123729"/>
            <a:ext cx="2735625" cy="8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別にふつうです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66072258-E112-1B72-2EE0-75420ED36BA4}"/>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5B076D71-76CA-9995-D259-189D68F167F8}"/>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4EE96F67-17C8-CA00-9BFC-A8040180B9CE}"/>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411876534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764704"/>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Ｃさんは普段どおりに見えます。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どのように話を切り出しますか？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なにか困っていることはない？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もしかしてリストカットをしているのではと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この間の提出物、どうしたの？</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どこかいつもより丁寧さに欠けるから、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何かあったのかなと心配しているよ。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AutoNum type="arabicPeriod"/>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111965465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00979-56F0-35BD-8D7E-12C946C22A98}"/>
            </a:ext>
          </a:extLst>
        </p:cNvPr>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C6612133-DC61-4221-E4CF-43D16C259BEF}"/>
              </a:ext>
            </a:extLst>
          </p:cNvPr>
          <p:cNvSpPr/>
          <p:nvPr/>
        </p:nvSpPr>
        <p:spPr>
          <a:xfrm>
            <a:off x="0" y="260648"/>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研修の前に・・・</a:t>
            </a:r>
            <a:endParaRPr kumimoji="1" lang="ja-JP" altLang="en-US" sz="40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8134BB17-D725-1EC2-8E10-FF5DD8CBB7C2}"/>
              </a:ext>
            </a:extLst>
          </p:cNvPr>
          <p:cNvSpPr/>
          <p:nvPr/>
        </p:nvSpPr>
        <p:spPr>
          <a:xfrm>
            <a:off x="611560" y="1268760"/>
            <a:ext cx="7920880" cy="5184576"/>
          </a:xfrm>
          <a:custGeom>
            <a:avLst/>
            <a:gdLst>
              <a:gd name="connsiteX0" fmla="*/ 0 w 7920880"/>
              <a:gd name="connsiteY0" fmla="*/ 0 h 5184576"/>
              <a:gd name="connsiteX1" fmla="*/ 7920880 w 7920880"/>
              <a:gd name="connsiteY1" fmla="*/ 0 h 5184576"/>
              <a:gd name="connsiteX2" fmla="*/ 7920880 w 7920880"/>
              <a:gd name="connsiteY2" fmla="*/ 5184576 h 5184576"/>
              <a:gd name="connsiteX3" fmla="*/ 0 w 7920880"/>
              <a:gd name="connsiteY3" fmla="*/ 5184576 h 5184576"/>
              <a:gd name="connsiteX4" fmla="*/ 0 w 7920880"/>
              <a:gd name="connsiteY4" fmla="*/ 0 h 518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880" h="5184576" extrusionOk="0">
                <a:moveTo>
                  <a:pt x="0" y="0"/>
                </a:moveTo>
                <a:cubicBezTo>
                  <a:pt x="1772513" y="84785"/>
                  <a:pt x="6501413" y="-82514"/>
                  <a:pt x="7920880" y="0"/>
                </a:cubicBezTo>
                <a:cubicBezTo>
                  <a:pt x="7893838" y="1246684"/>
                  <a:pt x="7934806" y="4662019"/>
                  <a:pt x="7920880" y="5184576"/>
                </a:cubicBezTo>
                <a:cubicBezTo>
                  <a:pt x="4613025" y="5073311"/>
                  <a:pt x="1632204" y="5287483"/>
                  <a:pt x="0" y="5184576"/>
                </a:cubicBezTo>
                <a:cubicBezTo>
                  <a:pt x="-10142" y="3860878"/>
                  <a:pt x="-93502" y="2549231"/>
                  <a:pt x="0" y="0"/>
                </a:cubicBezTo>
                <a:close/>
              </a:path>
            </a:pathLst>
          </a:custGeom>
          <a:noFill/>
          <a:ln>
            <a:solidFill>
              <a:schemeClr val="tx1">
                <a:lumMod val="75000"/>
                <a:lumOff val="25000"/>
              </a:schemeClr>
            </a:solidFill>
            <a:extLst>
              <a:ext uri="{C807C97D-BFC1-408E-A445-0C87EB9F89A2}">
                <ask:lineSketchStyleProps xmlns:ask="http://schemas.microsoft.com/office/drawing/2018/sketchyshapes" sd="76494756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154044C1-1135-6E99-8452-89EF6A0056BD}"/>
              </a:ext>
            </a:extLst>
          </p:cNvPr>
          <p:cNvSpPr/>
          <p:nvPr/>
        </p:nvSpPr>
        <p:spPr>
          <a:xfrm>
            <a:off x="899592" y="1340768"/>
            <a:ext cx="7416824"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次のようなことがあてはまる方も、いらっしゃるかもしれません。</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kumimoji="1"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　自分のかかわったこどもが自殺（未遂）をした</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　自分の</a:t>
            </a: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知っているこども</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が自殺（未遂）をした</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　身近な人が自殺（未遂）をした</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この研修では、</a:t>
            </a:r>
            <a:r>
              <a:rPr kumimoji="1" lang="ja-JP" altLang="en-US" sz="2000" b="1" dirty="0">
                <a:solidFill>
                  <a:srgbClr val="C00000"/>
                </a:solidFill>
                <a:latin typeface="UD デジタル 教科書体 NK-R" panose="02020400000000000000" pitchFamily="18" charset="-128"/>
                <a:ea typeface="UD デジタル 教科書体 NK-R" panose="02020400000000000000" pitchFamily="18" charset="-128"/>
              </a:rPr>
              <a:t>自殺リスクに気付き、適切に関わる</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スキルを学びます。</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もしかしたら、「あの時自分がこうしていれば、違ったかもしれない」と思うこと、聞きたくなかったと思うようなことも出てくる</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かもしれません。</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kumimoji="1"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最大限の努力をしても、自殺を防げないことがあります。</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しんどい時は遠慮なく休憩してください。</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kumimoji="1" lang="ja-JP" altLang="en-US" sz="2000" b="1" dirty="0">
                <a:solidFill>
                  <a:srgbClr val="C00000"/>
                </a:solidFill>
                <a:latin typeface="UD デジタル 教科書体 NK-R" panose="02020400000000000000" pitchFamily="18" charset="-128"/>
                <a:ea typeface="UD デジタル 教科書体 NK-R" panose="02020400000000000000" pitchFamily="18" charset="-128"/>
              </a:rPr>
              <a:t>いま、そしてこれから先に</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、あなたの身近なこども、</a:t>
            </a: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そしてこどもではなくとも周りの誰かが自殺に追い込まれないように、</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あなたの力をぜひ貸してください。</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51190261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1994756" y="2128749"/>
            <a:ext cx="5634372"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なにか困っていることはない？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888" y="1340768"/>
            <a:ext cx="5826224" cy="2781300"/>
          </a:xfrm>
          <a:prstGeom prst="rect">
            <a:avLst/>
          </a:prstGeom>
        </p:spPr>
      </p:pic>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3458854"/>
            <a:ext cx="1818456" cy="1828847"/>
          </a:xfrm>
          <a:prstGeom prst="rect">
            <a:avLst/>
          </a:prstGeom>
        </p:spPr>
      </p:pic>
      <p:sp>
        <p:nvSpPr>
          <p:cNvPr id="2" name="正方形/長方形 1">
            <a:extLst>
              <a:ext uri="{FF2B5EF4-FFF2-40B4-BE49-F238E27FC236}">
                <a16:creationId xmlns:a16="http://schemas.microsoft.com/office/drawing/2014/main" id="{0D90A7D6-FD8F-A948-E362-6AE7B011535B}"/>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四角形: 1 つの角を切り取る 3">
            <a:extLst>
              <a:ext uri="{FF2B5EF4-FFF2-40B4-BE49-F238E27FC236}">
                <a16:creationId xmlns:a16="http://schemas.microsoft.com/office/drawing/2014/main" id="{295B151E-53CF-3367-7F79-ECC1C2C51F0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5F3C5A8-80C1-9993-07A6-20B08F9705E9}"/>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347203958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7B39A7-3A4D-4523-5A72-3E6B595D5A5B}"/>
              </a:ext>
            </a:extLst>
          </p:cNvPr>
          <p:cNvPicPr>
            <a:picLocks noChangeAspect="1"/>
          </p:cNvPicPr>
          <p:nvPr/>
        </p:nvPicPr>
        <p:blipFill>
          <a:blip r:embed="rId3">
            <a:alphaModFix amt="50000"/>
          </a:blip>
          <a:stretch>
            <a:fillRect/>
          </a:stretch>
        </p:blipFill>
        <p:spPr>
          <a:xfrm>
            <a:off x="137506" y="2856101"/>
            <a:ext cx="4172408" cy="2531934"/>
          </a:xfrm>
          <a:prstGeom prst="rect">
            <a:avLst/>
          </a:prstGeom>
        </p:spPr>
      </p:pic>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888" y="1340768"/>
            <a:ext cx="5826224" cy="278130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1994756" y="2128749"/>
            <a:ext cx="5634372"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なにか困っていることはない？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5"/>
          <a:stretch>
            <a:fillRect/>
          </a:stretch>
        </p:blipFill>
        <p:spPr>
          <a:xfrm>
            <a:off x="4401108" y="3458854"/>
            <a:ext cx="1818456" cy="1828847"/>
          </a:xfrm>
          <a:prstGeom prst="rect">
            <a:avLst/>
          </a:prstGeom>
        </p:spPr>
      </p:pic>
      <p:sp>
        <p:nvSpPr>
          <p:cNvPr id="14" name="二等辺三角形 13">
            <a:extLst>
              <a:ext uri="{FF2B5EF4-FFF2-40B4-BE49-F238E27FC236}">
                <a16:creationId xmlns:a16="http://schemas.microsoft.com/office/drawing/2014/main" id="{6C39C369-CA2A-77B6-AC05-4E6FD2D3FBD6}"/>
              </a:ext>
            </a:extLst>
          </p:cNvPr>
          <p:cNvSpPr/>
          <p:nvPr/>
        </p:nvSpPr>
        <p:spPr>
          <a:xfrm>
            <a:off x="6835816" y="4711607"/>
            <a:ext cx="1586623" cy="1367778"/>
          </a:xfrm>
          <a:prstGeom prst="triangl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5" name="正方形/長方形 14">
            <a:extLst>
              <a:ext uri="{FF2B5EF4-FFF2-40B4-BE49-F238E27FC236}">
                <a16:creationId xmlns:a16="http://schemas.microsoft.com/office/drawing/2014/main" id="{C1483571-6B1C-E41B-D54C-01430B65E9D3}"/>
              </a:ext>
            </a:extLst>
          </p:cNvPr>
          <p:cNvSpPr/>
          <p:nvPr/>
        </p:nvSpPr>
        <p:spPr>
          <a:xfrm>
            <a:off x="5796136" y="3501008"/>
            <a:ext cx="2448272" cy="8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べつにないです！</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8856D2EE-B513-F8DB-4BA2-FD513B2B510C}"/>
              </a:ext>
            </a:extLst>
          </p:cNvPr>
          <p:cNvSpPr/>
          <p:nvPr/>
        </p:nvSpPr>
        <p:spPr>
          <a:xfrm>
            <a:off x="997546" y="3859062"/>
            <a:ext cx="5634372"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唐突</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で</a:t>
            </a: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あいまい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1829BE05-C145-7414-238E-CD11157B3F0A}"/>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四角形: 1 つの角を切り取る 4">
            <a:extLst>
              <a:ext uri="{FF2B5EF4-FFF2-40B4-BE49-F238E27FC236}">
                <a16:creationId xmlns:a16="http://schemas.microsoft.com/office/drawing/2014/main" id="{9010B6CF-0BB5-A758-A833-DA5AF667E21D}"/>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4345DBE8-6B19-CC14-1D23-3EAF452DEE8C}"/>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139967121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50659"/>
            <a:ext cx="7920880" cy="530627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875420" y="1909302"/>
            <a:ext cx="7368988"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もしかしてリストカットをしているのではと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正方形/長方形 1">
            <a:extLst>
              <a:ext uri="{FF2B5EF4-FFF2-40B4-BE49-F238E27FC236}">
                <a16:creationId xmlns:a16="http://schemas.microsoft.com/office/drawing/2014/main" id="{8B6732EC-0D1C-AECB-439F-CB2F28AAF5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四角形: 1 つの角を切り取る 3">
            <a:extLst>
              <a:ext uri="{FF2B5EF4-FFF2-40B4-BE49-F238E27FC236}">
                <a16:creationId xmlns:a16="http://schemas.microsoft.com/office/drawing/2014/main" id="{5A441915-F503-13FE-FFD3-E827C9918B36}"/>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9C1B44A-6FFA-7847-904B-AA6989C89BC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343848167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43408"/>
            <a:ext cx="7920880" cy="530627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875420" y="1315235"/>
            <a:ext cx="7368988"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もしかしてリストカットをしているのではと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3740230"/>
            <a:ext cx="1818456" cy="1828847"/>
          </a:xfrm>
          <a:prstGeom prst="rect">
            <a:avLst/>
          </a:prstGeom>
        </p:spPr>
      </p:pic>
      <p:sp>
        <p:nvSpPr>
          <p:cNvPr id="2" name="正方形/長方形 1">
            <a:extLst>
              <a:ext uri="{FF2B5EF4-FFF2-40B4-BE49-F238E27FC236}">
                <a16:creationId xmlns:a16="http://schemas.microsoft.com/office/drawing/2014/main" id="{8B6732EC-0D1C-AECB-439F-CB2F28AAF5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四角形: 1 つの角を切り取る 3">
            <a:extLst>
              <a:ext uri="{FF2B5EF4-FFF2-40B4-BE49-F238E27FC236}">
                <a16:creationId xmlns:a16="http://schemas.microsoft.com/office/drawing/2014/main" id="{5A441915-F503-13FE-FFD3-E827C9918B36}"/>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9C1B44A-6FFA-7847-904B-AA6989C89BC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6" name="二等辺三角形 5">
            <a:extLst>
              <a:ext uri="{FF2B5EF4-FFF2-40B4-BE49-F238E27FC236}">
                <a16:creationId xmlns:a16="http://schemas.microsoft.com/office/drawing/2014/main" id="{028EA4F7-7EBC-4FE4-9E1C-70BE929FA375}"/>
              </a:ext>
            </a:extLst>
          </p:cNvPr>
          <p:cNvSpPr/>
          <p:nvPr/>
        </p:nvSpPr>
        <p:spPr>
          <a:xfrm>
            <a:off x="6835816" y="4711607"/>
            <a:ext cx="1586623" cy="1367778"/>
          </a:xfrm>
          <a:prstGeom prst="triangl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E7ED2EBF-4AB4-039E-B08A-5F66FEDA9797}"/>
              </a:ext>
            </a:extLst>
          </p:cNvPr>
          <p:cNvSpPr/>
          <p:nvPr/>
        </p:nvSpPr>
        <p:spPr>
          <a:xfrm>
            <a:off x="5696744" y="3350954"/>
            <a:ext cx="3249488" cy="8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（なんで急に</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私していませんよ！</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8" name="図 7">
            <a:extLst>
              <a:ext uri="{FF2B5EF4-FFF2-40B4-BE49-F238E27FC236}">
                <a16:creationId xmlns:a16="http://schemas.microsoft.com/office/drawing/2014/main" id="{D0A01C28-3F63-F253-1904-85A58A618A68}"/>
              </a:ext>
            </a:extLst>
          </p:cNvPr>
          <p:cNvPicPr>
            <a:picLocks noChangeAspect="1"/>
          </p:cNvPicPr>
          <p:nvPr/>
        </p:nvPicPr>
        <p:blipFill>
          <a:blip r:embed="rId5">
            <a:alphaModFix amt="50000"/>
          </a:blip>
          <a:stretch>
            <a:fillRect/>
          </a:stretch>
        </p:blipFill>
        <p:spPr>
          <a:xfrm>
            <a:off x="323528" y="2448274"/>
            <a:ext cx="2736304" cy="2531934"/>
          </a:xfrm>
          <a:prstGeom prst="rect">
            <a:avLst/>
          </a:prstGeom>
        </p:spPr>
      </p:pic>
      <p:sp>
        <p:nvSpPr>
          <p:cNvPr id="11" name="正方形/長方形 10">
            <a:extLst>
              <a:ext uri="{FF2B5EF4-FFF2-40B4-BE49-F238E27FC236}">
                <a16:creationId xmlns:a16="http://schemas.microsoft.com/office/drawing/2014/main" id="{8C86590C-F128-9450-D17F-B48AE9064857}"/>
              </a:ext>
            </a:extLst>
          </p:cNvPr>
          <p:cNvSpPr/>
          <p:nvPr/>
        </p:nvSpPr>
        <p:spPr>
          <a:xfrm>
            <a:off x="1183568" y="3451235"/>
            <a:ext cx="2884376" cy="796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唐突</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2" name="正方形/長方形 11">
            <a:extLst>
              <a:ext uri="{FF2B5EF4-FFF2-40B4-BE49-F238E27FC236}">
                <a16:creationId xmlns:a16="http://schemas.microsoft.com/office/drawing/2014/main" id="{60D9B5A0-02B2-3E8F-CFCF-CCDCB704385F}"/>
              </a:ext>
            </a:extLst>
          </p:cNvPr>
          <p:cNvSpPr/>
          <p:nvPr/>
        </p:nvSpPr>
        <p:spPr>
          <a:xfrm>
            <a:off x="526114" y="4775828"/>
            <a:ext cx="5170630" cy="1893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実際に見ていないのに、</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リストカットしていると決めつけて</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心配と言うのは、拒否されやすい</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05679163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10" y="-644797"/>
            <a:ext cx="7920880" cy="6840760"/>
          </a:xfrm>
          <a:prstGeom prst="rect">
            <a:avLst/>
          </a:prstGeom>
        </p:spPr>
      </p:pic>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正方形/長方形 1">
            <a:extLst>
              <a:ext uri="{FF2B5EF4-FFF2-40B4-BE49-F238E27FC236}">
                <a16:creationId xmlns:a16="http://schemas.microsoft.com/office/drawing/2014/main" id="{10F3DD84-6042-71D9-EE6A-C1633B8C142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四角形: 1 つの角を切り取る 3">
            <a:extLst>
              <a:ext uri="{FF2B5EF4-FFF2-40B4-BE49-F238E27FC236}">
                <a16:creationId xmlns:a16="http://schemas.microsoft.com/office/drawing/2014/main" id="{AA869854-FA7D-0C2A-BCE0-74202ACD8F8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99F1A81E-B654-22DF-842D-65BCD354F08C}"/>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6" name="正方形/長方形 5">
            <a:extLst>
              <a:ext uri="{FF2B5EF4-FFF2-40B4-BE49-F238E27FC236}">
                <a16:creationId xmlns:a16="http://schemas.microsoft.com/office/drawing/2014/main" id="{2B967C47-067E-5E8F-702F-1F52A669400B}"/>
              </a:ext>
            </a:extLst>
          </p:cNvPr>
          <p:cNvSpPr/>
          <p:nvPr/>
        </p:nvSpPr>
        <p:spPr>
          <a:xfrm>
            <a:off x="993751" y="1189596"/>
            <a:ext cx="7740860"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この間の提出物、どうしたの？</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どこかいつもより丁寧さに欠けるから、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何かあったのかなと心配しているよ。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78780082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10" y="-747464"/>
            <a:ext cx="7920880" cy="6336704"/>
          </a:xfrm>
          <a:prstGeom prst="rect">
            <a:avLst/>
          </a:prstGeom>
        </p:spPr>
      </p:pic>
      <p:sp>
        <p:nvSpPr>
          <p:cNvPr id="24" name="正方形/長方形 23">
            <a:extLst>
              <a:ext uri="{FF2B5EF4-FFF2-40B4-BE49-F238E27FC236}">
                <a16:creationId xmlns:a16="http://schemas.microsoft.com/office/drawing/2014/main" id="{969BF713-6F2C-60C7-A311-C862FA828CCA}"/>
              </a:ext>
            </a:extLst>
          </p:cNvPr>
          <p:cNvSpPr/>
          <p:nvPr/>
        </p:nvSpPr>
        <p:spPr>
          <a:xfrm>
            <a:off x="602110" y="1130400"/>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028262"/>
            <a:ext cx="1818456" cy="1828847"/>
          </a:xfrm>
          <a:prstGeom prst="rect">
            <a:avLst/>
          </a:prstGeom>
        </p:spPr>
      </p:pic>
      <p:sp>
        <p:nvSpPr>
          <p:cNvPr id="2" name="楕円 1">
            <a:extLst>
              <a:ext uri="{FF2B5EF4-FFF2-40B4-BE49-F238E27FC236}">
                <a16:creationId xmlns:a16="http://schemas.microsoft.com/office/drawing/2014/main" id="{89823006-878B-400B-8630-327B61BEC684}"/>
              </a:ext>
            </a:extLst>
          </p:cNvPr>
          <p:cNvSpPr/>
          <p:nvPr/>
        </p:nvSpPr>
        <p:spPr>
          <a:xfrm>
            <a:off x="6902516" y="4636787"/>
            <a:ext cx="1593919" cy="1593919"/>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4" name="楕円 13">
            <a:extLst>
              <a:ext uri="{FF2B5EF4-FFF2-40B4-BE49-F238E27FC236}">
                <a16:creationId xmlns:a16="http://schemas.microsoft.com/office/drawing/2014/main" id="{6420496C-E386-B166-00F9-934E4E6FF767}"/>
              </a:ext>
            </a:extLst>
          </p:cNvPr>
          <p:cNvSpPr/>
          <p:nvPr/>
        </p:nvSpPr>
        <p:spPr>
          <a:xfrm>
            <a:off x="7320753" y="5059114"/>
            <a:ext cx="757444" cy="757444"/>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7" name="正方形/長方形 16">
            <a:extLst>
              <a:ext uri="{FF2B5EF4-FFF2-40B4-BE49-F238E27FC236}">
                <a16:creationId xmlns:a16="http://schemas.microsoft.com/office/drawing/2014/main" id="{0843FBCC-7FFE-9430-970A-042E7B8835E7}"/>
              </a:ext>
            </a:extLst>
          </p:cNvPr>
          <p:cNvSpPr/>
          <p:nvPr/>
        </p:nvSpPr>
        <p:spPr>
          <a:xfrm>
            <a:off x="526114" y="4395627"/>
            <a:ext cx="4549942" cy="1924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客観的エピソード</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「私が」心配している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まずはオープンに切り出す</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6A839DC9-7B2B-A762-7017-355C0D1BBDA8}"/>
              </a:ext>
            </a:extLst>
          </p:cNvPr>
          <p:cNvSpPr/>
          <p:nvPr/>
        </p:nvSpPr>
        <p:spPr>
          <a:xfrm>
            <a:off x="5698360" y="3654725"/>
            <a:ext cx="2788712" cy="591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私のこと心配して</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くれているんだ！</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9AA7CD02-39E3-BA82-6911-27D1EF4AD4A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四角形: 1 つの角を切り取る 4">
            <a:extLst>
              <a:ext uri="{FF2B5EF4-FFF2-40B4-BE49-F238E27FC236}">
                <a16:creationId xmlns:a16="http://schemas.microsoft.com/office/drawing/2014/main" id="{4AB3C03D-C176-908D-71CD-8483CCE89462}"/>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B1BEA5B8-61C5-397A-8063-DAD98D29B000}"/>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7" name="正方形/長方形 6">
            <a:extLst>
              <a:ext uri="{FF2B5EF4-FFF2-40B4-BE49-F238E27FC236}">
                <a16:creationId xmlns:a16="http://schemas.microsoft.com/office/drawing/2014/main" id="{498AA974-B0EB-5303-77F4-CA383C9A6457}"/>
              </a:ext>
            </a:extLst>
          </p:cNvPr>
          <p:cNvSpPr/>
          <p:nvPr/>
        </p:nvSpPr>
        <p:spPr>
          <a:xfrm>
            <a:off x="998476" y="882406"/>
            <a:ext cx="7740860"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この間の提出物、どうしたの？</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どこかいつもより丁寧さに欠けるから、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何かあったのかなと心配しているよ。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09128276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21D03094-8D16-3F5E-27D3-2BE241236011}"/>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繊細</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な話題に入るコツ</a:t>
            </a:r>
          </a:p>
        </p:txBody>
      </p:sp>
      <p:sp>
        <p:nvSpPr>
          <p:cNvPr id="14" name="正方形/長方形 13">
            <a:extLst>
              <a:ext uri="{FF2B5EF4-FFF2-40B4-BE49-F238E27FC236}">
                <a16:creationId xmlns:a16="http://schemas.microsoft.com/office/drawing/2014/main" id="{90FD2059-F33F-5C92-FA96-CD15C604DE83}"/>
              </a:ext>
            </a:extLst>
          </p:cNvPr>
          <p:cNvSpPr/>
          <p:nvPr/>
        </p:nvSpPr>
        <p:spPr>
          <a:xfrm>
            <a:off x="1043608" y="2492896"/>
            <a:ext cx="7056784" cy="316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気になる言動（＝</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SOS</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）を見付け、</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客観的に、かつ具体的に話す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「私（＝先生であるあなた）が」</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心配している、ということを伝える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49278007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9DDD7C-DB01-73E4-6805-CB5CD8CBFFB0}"/>
              </a:ext>
            </a:extLst>
          </p:cNvPr>
          <p:cNvSpPr/>
          <p:nvPr/>
        </p:nvSpPr>
        <p:spPr>
          <a:xfrm>
            <a:off x="393671" y="4761148"/>
            <a:ext cx="8356658" cy="18002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4" name="正方形/長方形 3">
            <a:extLst>
              <a:ext uri="{FF2B5EF4-FFF2-40B4-BE49-F238E27FC236}">
                <a16:creationId xmlns:a16="http://schemas.microsoft.com/office/drawing/2014/main" id="{FBA6934A-DD49-2A9B-51AC-30159E922B3E}"/>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Ｃさんは普段どおりに見えます。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どのように話を切り出しますか？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なにか困っていることはない？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もしかしてリストカットをしているのではと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この間の提出物、どうしたの？</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どこかいつもより丁寧さに欠けるから、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何かあったのかなと心配しているよ。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AutoNum type="arabicPeriod"/>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41917968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8D28676-B11B-EF18-0D3A-7F9DAB4817B6}"/>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四角形: 1 つの角を切り取る 4">
            <a:extLst>
              <a:ext uri="{FF2B5EF4-FFF2-40B4-BE49-F238E27FC236}">
                <a16:creationId xmlns:a16="http://schemas.microsoft.com/office/drawing/2014/main" id="{3D75F90D-B688-8B78-35D8-FAAF87DF6851}"/>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06693D1E-A108-5EE6-781D-8561C06142FF}"/>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11" name="吹き出し: 角を丸めた四角形 10">
            <a:extLst>
              <a:ext uri="{FF2B5EF4-FFF2-40B4-BE49-F238E27FC236}">
                <a16:creationId xmlns:a16="http://schemas.microsoft.com/office/drawing/2014/main" id="{AE645E33-1241-994D-51E5-8D508AB9F76B}"/>
              </a:ext>
            </a:extLst>
          </p:cNvPr>
          <p:cNvSpPr/>
          <p:nvPr/>
        </p:nvSpPr>
        <p:spPr>
          <a:xfrm>
            <a:off x="611560" y="897080"/>
            <a:ext cx="4938795" cy="1848873"/>
          </a:xfrm>
          <a:prstGeom prst="wedgeRoundRectCallout">
            <a:avLst>
              <a:gd name="adj1" fmla="val -15451"/>
              <a:gd name="adj2" fmla="val 107403"/>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2" name="正方形/長方形 11">
            <a:extLst>
              <a:ext uri="{FF2B5EF4-FFF2-40B4-BE49-F238E27FC236}">
                <a16:creationId xmlns:a16="http://schemas.microsoft.com/office/drawing/2014/main" id="{75A6FA06-36F4-7FBD-D133-12774ABCD156}"/>
              </a:ext>
            </a:extLst>
          </p:cNvPr>
          <p:cNvSpPr/>
          <p:nvPr/>
        </p:nvSpPr>
        <p:spPr>
          <a:xfrm>
            <a:off x="858507" y="1120928"/>
            <a:ext cx="4650763"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最近の提出物をみてて、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何かあったのかなと心配で</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1" name="吹き出し: 角を丸めた四角形 20">
            <a:extLst>
              <a:ext uri="{FF2B5EF4-FFF2-40B4-BE49-F238E27FC236}">
                <a16:creationId xmlns:a16="http://schemas.microsoft.com/office/drawing/2014/main" id="{5233F902-08DD-5BA2-80E6-8363EEEF768E}"/>
              </a:ext>
            </a:extLst>
          </p:cNvPr>
          <p:cNvSpPr/>
          <p:nvPr/>
        </p:nvSpPr>
        <p:spPr>
          <a:xfrm>
            <a:off x="5291153" y="3001737"/>
            <a:ext cx="3200677" cy="2155455"/>
          </a:xfrm>
          <a:prstGeom prst="wedgeRoundRectCallout">
            <a:avLst>
              <a:gd name="adj1" fmla="val -71791"/>
              <a:gd name="adj2" fmla="val -13077"/>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正方形/長方形 21">
            <a:extLst>
              <a:ext uri="{FF2B5EF4-FFF2-40B4-BE49-F238E27FC236}">
                <a16:creationId xmlns:a16="http://schemas.microsoft.com/office/drawing/2014/main" id="{1D685F27-74C6-9174-28BA-9A552A9DFFC2}"/>
              </a:ext>
            </a:extLst>
          </p:cNvPr>
          <p:cNvSpPr/>
          <p:nvPr/>
        </p:nvSpPr>
        <p:spPr>
          <a:xfrm>
            <a:off x="5617114" y="3068960"/>
            <a:ext cx="2735625" cy="2043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最近なんだか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集中できなくて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3" name="図 22">
            <a:extLst>
              <a:ext uri="{FF2B5EF4-FFF2-40B4-BE49-F238E27FC236}">
                <a16:creationId xmlns:a16="http://schemas.microsoft.com/office/drawing/2014/main" id="{820950B0-0DCA-644D-5CB4-B7D8FC36EB11}"/>
              </a:ext>
            </a:extLst>
          </p:cNvPr>
          <p:cNvPicPr>
            <a:picLocks noChangeAspect="1"/>
          </p:cNvPicPr>
          <p:nvPr/>
        </p:nvPicPr>
        <p:blipFill>
          <a:blip r:embed="rId3"/>
          <a:stretch>
            <a:fillRect/>
          </a:stretch>
        </p:blipFill>
        <p:spPr>
          <a:xfrm>
            <a:off x="2090476" y="3429000"/>
            <a:ext cx="3200677" cy="3218967"/>
          </a:xfrm>
          <a:prstGeom prst="rect">
            <a:avLst/>
          </a:prstGeom>
        </p:spPr>
      </p:pic>
    </p:spTree>
    <p:extLst>
      <p:ext uri="{BB962C8B-B14F-4D97-AF65-F5344CB8AC3E}">
        <p14:creationId xmlns:p14="http://schemas.microsoft.com/office/powerpoint/2010/main" val="9949824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8D28676-B11B-EF18-0D3A-7F9DAB4817B6}"/>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四角形: 1 つの角を切り取る 4">
            <a:extLst>
              <a:ext uri="{FF2B5EF4-FFF2-40B4-BE49-F238E27FC236}">
                <a16:creationId xmlns:a16="http://schemas.microsoft.com/office/drawing/2014/main" id="{3D75F90D-B688-8B78-35D8-FAAF87DF6851}"/>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06693D1E-A108-5EE6-781D-8561C06142FF}"/>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11" name="吹き出し: 角を丸めた四角形 10">
            <a:extLst>
              <a:ext uri="{FF2B5EF4-FFF2-40B4-BE49-F238E27FC236}">
                <a16:creationId xmlns:a16="http://schemas.microsoft.com/office/drawing/2014/main" id="{AE645E33-1241-994D-51E5-8D508AB9F76B}"/>
              </a:ext>
            </a:extLst>
          </p:cNvPr>
          <p:cNvSpPr/>
          <p:nvPr/>
        </p:nvSpPr>
        <p:spPr>
          <a:xfrm>
            <a:off x="611560" y="897080"/>
            <a:ext cx="4938795" cy="1848873"/>
          </a:xfrm>
          <a:prstGeom prst="wedgeRoundRectCallout">
            <a:avLst>
              <a:gd name="adj1" fmla="val -15451"/>
              <a:gd name="adj2" fmla="val 107403"/>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2" name="正方形/長方形 11">
            <a:extLst>
              <a:ext uri="{FF2B5EF4-FFF2-40B4-BE49-F238E27FC236}">
                <a16:creationId xmlns:a16="http://schemas.microsoft.com/office/drawing/2014/main" id="{75A6FA06-36F4-7FBD-D133-12774ABCD156}"/>
              </a:ext>
            </a:extLst>
          </p:cNvPr>
          <p:cNvSpPr/>
          <p:nvPr/>
        </p:nvSpPr>
        <p:spPr>
          <a:xfrm>
            <a:off x="858507" y="1120928"/>
            <a:ext cx="4650763"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そうだったんだね。最近</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何かストレスがあるのかな</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1" name="吹き出し: 角を丸めた四角形 20">
            <a:extLst>
              <a:ext uri="{FF2B5EF4-FFF2-40B4-BE49-F238E27FC236}">
                <a16:creationId xmlns:a16="http://schemas.microsoft.com/office/drawing/2014/main" id="{5233F902-08DD-5BA2-80E6-8363EEEF768E}"/>
              </a:ext>
            </a:extLst>
          </p:cNvPr>
          <p:cNvSpPr/>
          <p:nvPr/>
        </p:nvSpPr>
        <p:spPr>
          <a:xfrm>
            <a:off x="5291153" y="3001737"/>
            <a:ext cx="3200677" cy="2155455"/>
          </a:xfrm>
          <a:prstGeom prst="wedgeRoundRectCallout">
            <a:avLst>
              <a:gd name="adj1" fmla="val -71791"/>
              <a:gd name="adj2" fmla="val -13077"/>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正方形/長方形 21">
            <a:extLst>
              <a:ext uri="{FF2B5EF4-FFF2-40B4-BE49-F238E27FC236}">
                <a16:creationId xmlns:a16="http://schemas.microsoft.com/office/drawing/2014/main" id="{1D685F27-74C6-9174-28BA-9A552A9DFFC2}"/>
              </a:ext>
            </a:extLst>
          </p:cNvPr>
          <p:cNvSpPr/>
          <p:nvPr/>
        </p:nvSpPr>
        <p:spPr>
          <a:xfrm>
            <a:off x="5617114" y="3068960"/>
            <a:ext cx="2735625" cy="2043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んー</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親とうまく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いってないかも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3" name="図 22">
            <a:extLst>
              <a:ext uri="{FF2B5EF4-FFF2-40B4-BE49-F238E27FC236}">
                <a16:creationId xmlns:a16="http://schemas.microsoft.com/office/drawing/2014/main" id="{820950B0-0DCA-644D-5CB4-B7D8FC36EB11}"/>
              </a:ext>
            </a:extLst>
          </p:cNvPr>
          <p:cNvPicPr>
            <a:picLocks noChangeAspect="1"/>
          </p:cNvPicPr>
          <p:nvPr/>
        </p:nvPicPr>
        <p:blipFill>
          <a:blip r:embed="rId3"/>
          <a:stretch>
            <a:fillRect/>
          </a:stretch>
        </p:blipFill>
        <p:spPr>
          <a:xfrm>
            <a:off x="2090476" y="3429000"/>
            <a:ext cx="3200677" cy="3218967"/>
          </a:xfrm>
          <a:prstGeom prst="rect">
            <a:avLst/>
          </a:prstGeom>
        </p:spPr>
      </p:pic>
    </p:spTree>
    <p:extLst>
      <p:ext uri="{BB962C8B-B14F-4D97-AF65-F5344CB8AC3E}">
        <p14:creationId xmlns:p14="http://schemas.microsoft.com/office/powerpoint/2010/main" val="91611877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0" y="3013501"/>
            <a:ext cx="9144000" cy="830997"/>
          </a:xfrm>
          <a:prstGeom prst="rect">
            <a:avLst/>
          </a:prstGeom>
          <a:noFill/>
        </p:spPr>
        <p:txBody>
          <a:bodyPr wrap="square" rtlCol="0">
            <a:spAutoFit/>
          </a:bodyPr>
          <a:lstStyle/>
          <a:p>
            <a:pPr algn="ct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はじめに</a:t>
            </a:r>
          </a:p>
        </p:txBody>
      </p:sp>
    </p:spTree>
    <p:extLst>
      <p:ext uri="{BB962C8B-B14F-4D97-AF65-F5344CB8AC3E}">
        <p14:creationId xmlns:p14="http://schemas.microsoft.com/office/powerpoint/2010/main" val="428897025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Ｃさんは少し悩みを話してくれました。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どのように本題を切り出しますか？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Ｂさんからリストカットをしていると聞いて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そんな状況なら自分を傷つけたくなるよね。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自分を傷つけることで、しんどい気持ちを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紛らそうとする人もいるんだけど・・・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AutoNum type="arabicPeriod"/>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8" name="正方形/長方形 7">
            <a:extLst>
              <a:ext uri="{FF2B5EF4-FFF2-40B4-BE49-F238E27FC236}">
                <a16:creationId xmlns:a16="http://schemas.microsoft.com/office/drawing/2014/main" id="{4DA4AFFD-4D7A-82D6-CB90-962EE937DC79}"/>
              </a:ext>
            </a:extLst>
          </p:cNvPr>
          <p:cNvSpPr/>
          <p:nvPr/>
        </p:nvSpPr>
        <p:spPr>
          <a:xfrm>
            <a:off x="6610207" y="1124744"/>
            <a:ext cx="2340866" cy="1620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3-2</a:t>
            </a:r>
          </a:p>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Zoom</a:t>
            </a:r>
            <a:r>
              <a:rPr lang="ja-JP" altLang="en-US" sz="2000" b="1" dirty="0">
                <a:solidFill>
                  <a:schemeClr val="bg1"/>
                </a:solidFill>
                <a:latin typeface="UD デジタル 教科書体 N-R" panose="02020400000000000000" pitchFamily="17" charset="-128"/>
                <a:ea typeface="UD デジタル 教科書体 N-R" panose="02020400000000000000" pitchFamily="17" charset="-128"/>
              </a:rPr>
              <a:t>投票</a:t>
            </a:r>
            <a:endParaRPr lang="en-US" altLang="ja-JP" sz="20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ja-JP" altLang="en-US" sz="2000" b="1" dirty="0">
                <a:solidFill>
                  <a:schemeClr val="bg1"/>
                </a:solidFill>
                <a:latin typeface="UD デジタル 教科書体 N-R" panose="02020400000000000000" pitchFamily="17" charset="-128"/>
                <a:ea typeface="UD デジタル 教科書体 N-R" panose="02020400000000000000" pitchFamily="17" charset="-128"/>
              </a:rPr>
              <a:t>単一回答</a:t>
            </a:r>
            <a:endParaRPr lang="en-US" altLang="ja-JP" sz="2000" b="1" dirty="0">
              <a:solidFill>
                <a:schemeClr val="bg1"/>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27576282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50659"/>
            <a:ext cx="7920880" cy="530627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875420" y="1909302"/>
            <a:ext cx="7368988"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Ｂさんからリストカットをしていると聞いて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正方形/長方形 1">
            <a:extLst>
              <a:ext uri="{FF2B5EF4-FFF2-40B4-BE49-F238E27FC236}">
                <a16:creationId xmlns:a16="http://schemas.microsoft.com/office/drawing/2014/main" id="{8B6732EC-0D1C-AECB-439F-CB2F28AAF5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四角形: 1 つの角を切り取る 3">
            <a:extLst>
              <a:ext uri="{FF2B5EF4-FFF2-40B4-BE49-F238E27FC236}">
                <a16:creationId xmlns:a16="http://schemas.microsoft.com/office/drawing/2014/main" id="{5A441915-F503-13FE-FFD3-E827C9918B36}"/>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9C1B44A-6FFA-7847-904B-AA6989C89BC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49613278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座る, 暗い, 大きい, 飛行機 が含まれている画像&#10;&#10;自動的に生成された説明">
            <a:extLst>
              <a:ext uri="{FF2B5EF4-FFF2-40B4-BE49-F238E27FC236}">
                <a16:creationId xmlns:a16="http://schemas.microsoft.com/office/drawing/2014/main" id="{76704EAB-1D33-80E6-C5A5-672009E83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412" y="1252364"/>
            <a:ext cx="2022140" cy="1096516"/>
          </a:xfrm>
          <a:prstGeom prst="rect">
            <a:avLst/>
          </a:prstGeom>
        </p:spPr>
      </p:pic>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243408"/>
            <a:ext cx="7920880" cy="530627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875420" y="1315235"/>
            <a:ext cx="7368988"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Ｂさんからリストカットをしていると聞いて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5"/>
          <a:stretch>
            <a:fillRect/>
          </a:stretch>
        </p:blipFill>
        <p:spPr>
          <a:xfrm>
            <a:off x="4401108" y="3740230"/>
            <a:ext cx="1818456" cy="1828847"/>
          </a:xfrm>
          <a:prstGeom prst="rect">
            <a:avLst/>
          </a:prstGeom>
        </p:spPr>
      </p:pic>
      <p:sp>
        <p:nvSpPr>
          <p:cNvPr id="2" name="正方形/長方形 1">
            <a:extLst>
              <a:ext uri="{FF2B5EF4-FFF2-40B4-BE49-F238E27FC236}">
                <a16:creationId xmlns:a16="http://schemas.microsoft.com/office/drawing/2014/main" id="{8B6732EC-0D1C-AECB-439F-CB2F28AAF5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四角形: 1 つの角を切り取る 3">
            <a:extLst>
              <a:ext uri="{FF2B5EF4-FFF2-40B4-BE49-F238E27FC236}">
                <a16:creationId xmlns:a16="http://schemas.microsoft.com/office/drawing/2014/main" id="{5A441915-F503-13FE-FFD3-E827C9918B36}"/>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9C1B44A-6FFA-7847-904B-AA6989C89BC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6" name="二等辺三角形 5">
            <a:extLst>
              <a:ext uri="{FF2B5EF4-FFF2-40B4-BE49-F238E27FC236}">
                <a16:creationId xmlns:a16="http://schemas.microsoft.com/office/drawing/2014/main" id="{028EA4F7-7EBC-4FE4-9E1C-70BE929FA375}"/>
              </a:ext>
            </a:extLst>
          </p:cNvPr>
          <p:cNvSpPr/>
          <p:nvPr/>
        </p:nvSpPr>
        <p:spPr>
          <a:xfrm>
            <a:off x="6835816" y="4711607"/>
            <a:ext cx="1586623" cy="1367778"/>
          </a:xfrm>
          <a:prstGeom prst="triangl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E7ED2EBF-4AB4-039E-B08A-5F66FEDA9797}"/>
              </a:ext>
            </a:extLst>
          </p:cNvPr>
          <p:cNvSpPr/>
          <p:nvPr/>
        </p:nvSpPr>
        <p:spPr>
          <a:xfrm>
            <a:off x="5782190" y="3350954"/>
            <a:ext cx="3249488" cy="8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Ｂさん、勝手に</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しゃべってひどい！</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8" name="図 7">
            <a:extLst>
              <a:ext uri="{FF2B5EF4-FFF2-40B4-BE49-F238E27FC236}">
                <a16:creationId xmlns:a16="http://schemas.microsoft.com/office/drawing/2014/main" id="{D0A01C28-3F63-F253-1904-85A58A618A68}"/>
              </a:ext>
            </a:extLst>
          </p:cNvPr>
          <p:cNvPicPr>
            <a:picLocks noChangeAspect="1"/>
          </p:cNvPicPr>
          <p:nvPr/>
        </p:nvPicPr>
        <p:blipFill>
          <a:blip r:embed="rId6">
            <a:alphaModFix amt="50000"/>
          </a:blip>
          <a:stretch>
            <a:fillRect/>
          </a:stretch>
        </p:blipFill>
        <p:spPr>
          <a:xfrm>
            <a:off x="323528" y="2448274"/>
            <a:ext cx="4172408" cy="2531934"/>
          </a:xfrm>
          <a:prstGeom prst="rect">
            <a:avLst/>
          </a:prstGeom>
        </p:spPr>
      </p:pic>
      <p:sp>
        <p:nvSpPr>
          <p:cNvPr id="11" name="正方形/長方形 10">
            <a:extLst>
              <a:ext uri="{FF2B5EF4-FFF2-40B4-BE49-F238E27FC236}">
                <a16:creationId xmlns:a16="http://schemas.microsoft.com/office/drawing/2014/main" id="{8C86590C-F128-9450-D17F-B48AE9064857}"/>
              </a:ext>
            </a:extLst>
          </p:cNvPr>
          <p:cNvSpPr/>
          <p:nvPr/>
        </p:nvSpPr>
        <p:spPr>
          <a:xfrm>
            <a:off x="1343195" y="3481919"/>
            <a:ext cx="3132094" cy="1260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友人へ要配慮</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2" name="正方形/長方形 11">
            <a:extLst>
              <a:ext uri="{FF2B5EF4-FFF2-40B4-BE49-F238E27FC236}">
                <a16:creationId xmlns:a16="http://schemas.microsoft.com/office/drawing/2014/main" id="{60D9B5A0-02B2-3E8F-CFCF-CCDCB704385F}"/>
              </a:ext>
            </a:extLst>
          </p:cNvPr>
          <p:cNvSpPr/>
          <p:nvPr/>
        </p:nvSpPr>
        <p:spPr>
          <a:xfrm>
            <a:off x="814146" y="5034139"/>
            <a:ext cx="4621950" cy="1893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友達に裏切られたと感じる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可能性のある発言は不適切</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56705972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836711"/>
            <a:ext cx="7920880" cy="4464497"/>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1127448" y="2348880"/>
            <a:ext cx="7368988" cy="953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そんな状況なら自分を傷つけたくなるよね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正方形/長方形 1">
            <a:extLst>
              <a:ext uri="{FF2B5EF4-FFF2-40B4-BE49-F238E27FC236}">
                <a16:creationId xmlns:a16="http://schemas.microsoft.com/office/drawing/2014/main" id="{89F2EE86-B8F2-F7FE-3A3F-76304BF166CB}"/>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四角形: 1 つの角を切り取る 3">
            <a:extLst>
              <a:ext uri="{FF2B5EF4-FFF2-40B4-BE49-F238E27FC236}">
                <a16:creationId xmlns:a16="http://schemas.microsoft.com/office/drawing/2014/main" id="{3BCEDAD5-4B20-9EFF-EE0C-739E6555ED97}"/>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6BD6AFA2-6D4C-5869-C1C6-73A983C7CBB1}"/>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31056254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矢印 が含まれている画像&#10;&#10;自動的に生成された説明">
            <a:extLst>
              <a:ext uri="{FF2B5EF4-FFF2-40B4-BE49-F238E27FC236}">
                <a16:creationId xmlns:a16="http://schemas.microsoft.com/office/drawing/2014/main" id="{A39F35AB-0DA8-7A3E-AF59-8D89947F4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4624"/>
            <a:ext cx="7920880" cy="4464497"/>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1070856" y="1547519"/>
            <a:ext cx="7368988"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そんな状況なら自分を傷つけたくなるよね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3668222"/>
            <a:ext cx="1818456" cy="1828847"/>
          </a:xfrm>
          <a:prstGeom prst="rect">
            <a:avLst/>
          </a:prstGeom>
        </p:spPr>
      </p:pic>
      <p:pic>
        <p:nvPicPr>
          <p:cNvPr id="15" name="図 14">
            <a:extLst>
              <a:ext uri="{FF2B5EF4-FFF2-40B4-BE49-F238E27FC236}">
                <a16:creationId xmlns:a16="http://schemas.microsoft.com/office/drawing/2014/main" id="{274BF912-22B6-C029-9B02-B961F1DA72E5}"/>
              </a:ext>
            </a:extLst>
          </p:cNvPr>
          <p:cNvPicPr>
            <a:picLocks noChangeAspect="1"/>
          </p:cNvPicPr>
          <p:nvPr/>
        </p:nvPicPr>
        <p:blipFill>
          <a:blip r:embed="rId5">
            <a:alphaModFix amt="50000"/>
          </a:blip>
          <a:stretch>
            <a:fillRect/>
          </a:stretch>
        </p:blipFill>
        <p:spPr>
          <a:xfrm>
            <a:off x="323528" y="2448274"/>
            <a:ext cx="4172408" cy="2531934"/>
          </a:xfrm>
          <a:prstGeom prst="rect">
            <a:avLst/>
          </a:prstGeom>
        </p:spPr>
      </p:pic>
      <p:sp>
        <p:nvSpPr>
          <p:cNvPr id="16" name="正方形/長方形 15">
            <a:extLst>
              <a:ext uri="{FF2B5EF4-FFF2-40B4-BE49-F238E27FC236}">
                <a16:creationId xmlns:a16="http://schemas.microsoft.com/office/drawing/2014/main" id="{F3AA1F41-93F0-31D7-DB0D-A86B62E3E96E}"/>
              </a:ext>
            </a:extLst>
          </p:cNvPr>
          <p:cNvSpPr/>
          <p:nvPr/>
        </p:nvSpPr>
        <p:spPr>
          <a:xfrm>
            <a:off x="1619672" y="3451235"/>
            <a:ext cx="2448272" cy="796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決めつけ</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7" name="正方形/長方形 16">
            <a:extLst>
              <a:ext uri="{FF2B5EF4-FFF2-40B4-BE49-F238E27FC236}">
                <a16:creationId xmlns:a16="http://schemas.microsoft.com/office/drawing/2014/main" id="{9222FA78-778E-8734-54C8-BE43AB6EB6D4}"/>
              </a:ext>
            </a:extLst>
          </p:cNvPr>
          <p:cNvSpPr/>
          <p:nvPr/>
        </p:nvSpPr>
        <p:spPr>
          <a:xfrm>
            <a:off x="5956684" y="3489848"/>
            <a:ext cx="2475148" cy="8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え、先生なんで</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知ってるの？</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FE0DF44B-898E-6A4E-14CD-B9829E785A50}"/>
              </a:ext>
            </a:extLst>
          </p:cNvPr>
          <p:cNvSpPr/>
          <p:nvPr/>
        </p:nvSpPr>
        <p:spPr>
          <a:xfrm>
            <a:off x="526114" y="4795263"/>
            <a:ext cx="4405926" cy="1728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根拠のない決めつけは</a:t>
            </a:r>
            <a:r>
              <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NG</a:t>
            </a: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自傷行為の否定はよくないが、</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過度な肯定も不適切</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9" name="二等辺三角形 18">
            <a:extLst>
              <a:ext uri="{FF2B5EF4-FFF2-40B4-BE49-F238E27FC236}">
                <a16:creationId xmlns:a16="http://schemas.microsoft.com/office/drawing/2014/main" id="{8DEBC0A0-AD45-C759-7FD0-35ACBF88A49A}"/>
              </a:ext>
            </a:extLst>
          </p:cNvPr>
          <p:cNvSpPr/>
          <p:nvPr/>
        </p:nvSpPr>
        <p:spPr>
          <a:xfrm>
            <a:off x="6835816" y="4711607"/>
            <a:ext cx="1586623" cy="1367778"/>
          </a:xfrm>
          <a:prstGeom prst="triangl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E8276973-FA6D-AD53-FF51-130AC8393417}"/>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四角形: 1 つの角を切り取る 4">
            <a:extLst>
              <a:ext uri="{FF2B5EF4-FFF2-40B4-BE49-F238E27FC236}">
                <a16:creationId xmlns:a16="http://schemas.microsoft.com/office/drawing/2014/main" id="{6A35EA18-AEEE-A4AA-13C4-ABEDF46FB10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EBD9739F-9173-1917-9328-ADC8D3B4C298}"/>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99502627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50659"/>
            <a:ext cx="7920880" cy="530627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935596" y="1909302"/>
            <a:ext cx="7740860"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自分を傷つけることで、しんどい気持ちを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紛らそうとする人もいるんだけど・・・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正方形/長方形 1">
            <a:extLst>
              <a:ext uri="{FF2B5EF4-FFF2-40B4-BE49-F238E27FC236}">
                <a16:creationId xmlns:a16="http://schemas.microsoft.com/office/drawing/2014/main" id="{C33F94BE-D44A-86F1-2143-62A7DB57B5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四角形: 1 つの角を切り取る 3">
            <a:extLst>
              <a:ext uri="{FF2B5EF4-FFF2-40B4-BE49-F238E27FC236}">
                <a16:creationId xmlns:a16="http://schemas.microsoft.com/office/drawing/2014/main" id="{8C3B0572-61AA-6BD8-3438-EC87D13D3B79}"/>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FA5ADA25-E473-2CE6-1C56-41342765D93F}"/>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170439004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675456"/>
            <a:ext cx="7920880" cy="6838600"/>
          </a:xfrm>
          <a:prstGeom prst="rect">
            <a:avLst/>
          </a:prstGeom>
        </p:spPr>
      </p:pic>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楕円 1">
            <a:extLst>
              <a:ext uri="{FF2B5EF4-FFF2-40B4-BE49-F238E27FC236}">
                <a16:creationId xmlns:a16="http://schemas.microsoft.com/office/drawing/2014/main" id="{89823006-878B-400B-8630-327B61BEC684}"/>
              </a:ext>
            </a:extLst>
          </p:cNvPr>
          <p:cNvSpPr/>
          <p:nvPr/>
        </p:nvSpPr>
        <p:spPr>
          <a:xfrm>
            <a:off x="6902516" y="4636787"/>
            <a:ext cx="1593919" cy="1593919"/>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4" name="楕円 13">
            <a:extLst>
              <a:ext uri="{FF2B5EF4-FFF2-40B4-BE49-F238E27FC236}">
                <a16:creationId xmlns:a16="http://schemas.microsoft.com/office/drawing/2014/main" id="{6420496C-E386-B166-00F9-934E4E6FF767}"/>
              </a:ext>
            </a:extLst>
          </p:cNvPr>
          <p:cNvSpPr/>
          <p:nvPr/>
        </p:nvSpPr>
        <p:spPr>
          <a:xfrm>
            <a:off x="7320753" y="5059114"/>
            <a:ext cx="757444" cy="757444"/>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6A839DC9-7B2B-A762-7017-355C0D1BBDA8}"/>
              </a:ext>
            </a:extLst>
          </p:cNvPr>
          <p:cNvSpPr/>
          <p:nvPr/>
        </p:nvSpPr>
        <p:spPr>
          <a:xfrm>
            <a:off x="5829174" y="4138172"/>
            <a:ext cx="2475148" cy="591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実は</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4" name="正方形/長方形 3">
            <a:extLst>
              <a:ext uri="{FF2B5EF4-FFF2-40B4-BE49-F238E27FC236}">
                <a16:creationId xmlns:a16="http://schemas.microsoft.com/office/drawing/2014/main" id="{246C6E1C-4ABF-897F-771C-636CFCE8B1F1}"/>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四角形: 1 つの角を切り取る 4">
            <a:extLst>
              <a:ext uri="{FF2B5EF4-FFF2-40B4-BE49-F238E27FC236}">
                <a16:creationId xmlns:a16="http://schemas.microsoft.com/office/drawing/2014/main" id="{D7DE457E-E2DF-328F-A90D-9E351C2E97B5}"/>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8D434021-2E2D-4859-7F95-5D94899982B1}"/>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7" name="正方形/長方形 6">
            <a:extLst>
              <a:ext uri="{FF2B5EF4-FFF2-40B4-BE49-F238E27FC236}">
                <a16:creationId xmlns:a16="http://schemas.microsoft.com/office/drawing/2014/main" id="{BA1AF4A2-E96B-5F9D-9B46-0182149BEB27}"/>
              </a:ext>
            </a:extLst>
          </p:cNvPr>
          <p:cNvSpPr/>
          <p:nvPr/>
        </p:nvSpPr>
        <p:spPr>
          <a:xfrm>
            <a:off x="935596" y="1196751"/>
            <a:ext cx="7740860" cy="206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自分を傷つけることで、しんどい気持ちを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紛らそうとする人もいるんだけど、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自分を傷つけたくなることもあるのかな？</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5" name="正方形/長方形 14">
            <a:extLst>
              <a:ext uri="{FF2B5EF4-FFF2-40B4-BE49-F238E27FC236}">
                <a16:creationId xmlns:a16="http://schemas.microsoft.com/office/drawing/2014/main" id="{601892FD-EC93-4543-AAA7-E7D0BDC8235D}"/>
              </a:ext>
            </a:extLst>
          </p:cNvPr>
          <p:cNvSpPr/>
          <p:nvPr/>
        </p:nvSpPr>
        <p:spPr>
          <a:xfrm>
            <a:off x="526114" y="4291207"/>
            <a:ext cx="4004474" cy="223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自傷行為について、</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「話してもいいんだよ」</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というメッセージを伝える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58461517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A36D5C8A-7AFF-9B20-DFC5-9F5683D341FF}"/>
              </a:ext>
            </a:extLst>
          </p:cNvPr>
          <p:cNvSpPr/>
          <p:nvPr/>
        </p:nvSpPr>
        <p:spPr>
          <a:xfrm>
            <a:off x="393671" y="4725144"/>
            <a:ext cx="8356658" cy="12961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521296"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Ｃさんは少し悩みを話してくれました。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どのように本題を切り出しますか？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Ｂさんからリストカットをしていると聞いて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そんな状況なら自分を傷つけたくなるよね。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自分を傷つけることで、しんどい気持ちを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紛らそうとする人もいるんだけど・・・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AutoNum type="arabicPeriod"/>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259257671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吹き出し: 円形 34">
            <a:extLst>
              <a:ext uri="{FF2B5EF4-FFF2-40B4-BE49-F238E27FC236}">
                <a16:creationId xmlns:a16="http://schemas.microsoft.com/office/drawing/2014/main" id="{4099EEFE-036F-54F6-2DCE-B9359F1C6B2C}"/>
              </a:ext>
            </a:extLst>
          </p:cNvPr>
          <p:cNvSpPr/>
          <p:nvPr/>
        </p:nvSpPr>
        <p:spPr>
          <a:xfrm>
            <a:off x="2057725" y="5374877"/>
            <a:ext cx="2226243" cy="611880"/>
          </a:xfrm>
          <a:prstGeom prst="wedgeEllipseCallout">
            <a:avLst>
              <a:gd name="adj1" fmla="val -58022"/>
              <a:gd name="adj2" fmla="val 24596"/>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4" name="吹き出し: 円形 33">
            <a:extLst>
              <a:ext uri="{FF2B5EF4-FFF2-40B4-BE49-F238E27FC236}">
                <a16:creationId xmlns:a16="http://schemas.microsoft.com/office/drawing/2014/main" id="{D8F359F7-AC78-E54C-1461-F30DEAF723C7}"/>
              </a:ext>
            </a:extLst>
          </p:cNvPr>
          <p:cNvSpPr/>
          <p:nvPr/>
        </p:nvSpPr>
        <p:spPr>
          <a:xfrm>
            <a:off x="1979712" y="4011943"/>
            <a:ext cx="3744416" cy="611880"/>
          </a:xfrm>
          <a:prstGeom prst="wedgeEllipseCallout">
            <a:avLst>
              <a:gd name="adj1" fmla="val -57217"/>
              <a:gd name="adj2" fmla="val 19479"/>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2" name="吹き出し: 円形 31">
            <a:extLst>
              <a:ext uri="{FF2B5EF4-FFF2-40B4-BE49-F238E27FC236}">
                <a16:creationId xmlns:a16="http://schemas.microsoft.com/office/drawing/2014/main" id="{8CFF3848-9D22-82DD-145E-F69648985779}"/>
              </a:ext>
            </a:extLst>
          </p:cNvPr>
          <p:cNvSpPr/>
          <p:nvPr/>
        </p:nvSpPr>
        <p:spPr>
          <a:xfrm>
            <a:off x="2051720" y="2730455"/>
            <a:ext cx="3744416"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吹き出し: 円形 24">
            <a:extLst>
              <a:ext uri="{FF2B5EF4-FFF2-40B4-BE49-F238E27FC236}">
                <a16:creationId xmlns:a16="http://schemas.microsoft.com/office/drawing/2014/main" id="{3898C9A8-0147-DA01-C960-B5757541A33C}"/>
              </a:ext>
            </a:extLst>
          </p:cNvPr>
          <p:cNvSpPr/>
          <p:nvPr/>
        </p:nvSpPr>
        <p:spPr>
          <a:xfrm>
            <a:off x="2123728" y="1455471"/>
            <a:ext cx="1296144"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ja-JP" sz="4000" b="1" dirty="0">
                <a:solidFill>
                  <a:schemeClr val="bg1"/>
                </a:solidFill>
                <a:latin typeface="UD デジタル 教科書体 N-R" panose="02020400000000000000" pitchFamily="17" charset="-128"/>
                <a:ea typeface="UD デジタル 教科書体 N-R" panose="02020400000000000000" pitchFamily="17" charset="-128"/>
              </a:rPr>
              <a:t>TALK</a:t>
            </a: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の原則</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A502BE38-187C-02B6-C9A2-C6BD2AD1DA81}"/>
              </a:ext>
            </a:extLst>
          </p:cNvPr>
          <p:cNvSpPr/>
          <p:nvPr/>
        </p:nvSpPr>
        <p:spPr>
          <a:xfrm>
            <a:off x="1619672" y="1527479"/>
            <a:ext cx="7632848"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ell:</a:t>
            </a:r>
            <a:r>
              <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言葉に出して心配していることを伝える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sk</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「死にたい」気持ちについて、率直に聞く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isten</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絶望的な気持ちを傾聴する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6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eep</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safe:</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安全を確保する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7" name="正方形/長方形 26">
            <a:extLst>
              <a:ext uri="{FF2B5EF4-FFF2-40B4-BE49-F238E27FC236}">
                <a16:creationId xmlns:a16="http://schemas.microsoft.com/office/drawing/2014/main" id="{4AA5CA5F-8EDE-F842-BFFA-91841E9965AC}"/>
              </a:ext>
            </a:extLst>
          </p:cNvPr>
          <p:cNvSpPr/>
          <p:nvPr/>
        </p:nvSpPr>
        <p:spPr>
          <a:xfrm>
            <a:off x="2195736" y="1455565"/>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心配だよ</a:t>
            </a:r>
          </a:p>
        </p:txBody>
      </p:sp>
      <p:sp>
        <p:nvSpPr>
          <p:cNvPr id="28" name="正方形/長方形 27">
            <a:extLst>
              <a:ext uri="{FF2B5EF4-FFF2-40B4-BE49-F238E27FC236}">
                <a16:creationId xmlns:a16="http://schemas.microsoft.com/office/drawing/2014/main" id="{6AF373B7-166F-5FD3-A314-0D570289A840}"/>
              </a:ext>
            </a:extLst>
          </p:cNvPr>
          <p:cNvSpPr/>
          <p:nvPr/>
        </p:nvSpPr>
        <p:spPr>
          <a:xfrm>
            <a:off x="2195736" y="2751615"/>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どんな時に死にたいと思うの？</a:t>
            </a:r>
            <a:endPar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28">
            <a:extLst>
              <a:ext uri="{FF2B5EF4-FFF2-40B4-BE49-F238E27FC236}">
                <a16:creationId xmlns:a16="http://schemas.microsoft.com/office/drawing/2014/main" id="{EB1ED7A7-049B-4304-D448-7B983EAD27B1}"/>
              </a:ext>
            </a:extLst>
          </p:cNvPr>
          <p:cNvSpPr/>
          <p:nvPr/>
        </p:nvSpPr>
        <p:spPr>
          <a:xfrm>
            <a:off x="2195736" y="4011849"/>
            <a:ext cx="4752528"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死にたいぐらいつらいんだね</a:t>
            </a:r>
          </a:p>
        </p:txBody>
      </p:sp>
      <p:sp>
        <p:nvSpPr>
          <p:cNvPr id="30" name="正方形/長方形 29">
            <a:extLst>
              <a:ext uri="{FF2B5EF4-FFF2-40B4-BE49-F238E27FC236}">
                <a16:creationId xmlns:a16="http://schemas.microsoft.com/office/drawing/2014/main" id="{9B212F7E-5F37-A6D8-D018-26B65CB74137}"/>
              </a:ext>
            </a:extLst>
          </p:cNvPr>
          <p:cNvSpPr/>
          <p:nvPr/>
        </p:nvSpPr>
        <p:spPr>
          <a:xfrm>
            <a:off x="2195736" y="5393998"/>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ひとりにしないよ</a:t>
            </a:r>
          </a:p>
        </p:txBody>
      </p:sp>
      <p:pic>
        <p:nvPicPr>
          <p:cNvPr id="4" name="図 3" descr="図形&#10;&#10;中程度の精度で自動的に生成された説明">
            <a:extLst>
              <a:ext uri="{FF2B5EF4-FFF2-40B4-BE49-F238E27FC236}">
                <a16:creationId xmlns:a16="http://schemas.microsoft.com/office/drawing/2014/main" id="{D1B6B739-B96F-5394-198B-65FA2F84218A}"/>
              </a:ext>
            </a:extLst>
          </p:cNvPr>
          <p:cNvPicPr>
            <a:picLocks noChangeAspect="1"/>
          </p:cNvPicPr>
          <p:nvPr/>
        </p:nvPicPr>
        <p:blipFill rotWithShape="1">
          <a:blip r:embed="rId3">
            <a:extLst>
              <a:ext uri="{28A0092B-C50C-407E-A947-70E740481C1C}">
                <a14:useLocalDpi xmlns:a14="http://schemas.microsoft.com/office/drawing/2010/main" val="0"/>
              </a:ext>
            </a:extLst>
          </a:blip>
          <a:srcRect l="21501" t="70782" r="59845" b="14889"/>
          <a:stretch/>
        </p:blipFill>
        <p:spPr>
          <a:xfrm>
            <a:off x="539552" y="1412092"/>
            <a:ext cx="1296144" cy="1310426"/>
          </a:xfrm>
          <a:prstGeom prst="rect">
            <a:avLst/>
          </a:prstGeom>
        </p:spPr>
      </p:pic>
      <p:pic>
        <p:nvPicPr>
          <p:cNvPr id="19" name="図 18" descr="図形&#10;&#10;中程度の精度で自動的に生成された説明">
            <a:extLst>
              <a:ext uri="{FF2B5EF4-FFF2-40B4-BE49-F238E27FC236}">
                <a16:creationId xmlns:a16="http://schemas.microsoft.com/office/drawing/2014/main" id="{2B84825A-702B-1880-F626-42EF1D918A3E}"/>
              </a:ext>
            </a:extLst>
          </p:cNvPr>
          <p:cNvPicPr>
            <a:picLocks noChangeAspect="1"/>
          </p:cNvPicPr>
          <p:nvPr/>
        </p:nvPicPr>
        <p:blipFill rotWithShape="1">
          <a:blip r:embed="rId3">
            <a:extLst>
              <a:ext uri="{28A0092B-C50C-407E-A947-70E740481C1C}">
                <a14:useLocalDpi xmlns:a14="http://schemas.microsoft.com/office/drawing/2010/main" val="0"/>
              </a:ext>
            </a:extLst>
          </a:blip>
          <a:srcRect t="11741" r="79273" b="72904"/>
          <a:stretch/>
        </p:blipFill>
        <p:spPr>
          <a:xfrm>
            <a:off x="431540" y="2673972"/>
            <a:ext cx="1440160" cy="1404343"/>
          </a:xfrm>
          <a:prstGeom prst="rect">
            <a:avLst/>
          </a:prstGeom>
        </p:spPr>
      </p:pic>
      <p:pic>
        <p:nvPicPr>
          <p:cNvPr id="20" name="図 19" descr="図形&#10;&#10;中程度の精度で自動的に生成された説明">
            <a:extLst>
              <a:ext uri="{FF2B5EF4-FFF2-40B4-BE49-F238E27FC236}">
                <a16:creationId xmlns:a16="http://schemas.microsoft.com/office/drawing/2014/main" id="{C2C2EFBA-A6C4-7919-5693-49F3D2EF67AD}"/>
              </a:ext>
            </a:extLst>
          </p:cNvPr>
          <p:cNvPicPr>
            <a:picLocks noChangeAspect="1"/>
          </p:cNvPicPr>
          <p:nvPr/>
        </p:nvPicPr>
        <p:blipFill rotWithShape="1">
          <a:blip r:embed="rId3">
            <a:extLst>
              <a:ext uri="{28A0092B-C50C-407E-A947-70E740481C1C}">
                <a14:useLocalDpi xmlns:a14="http://schemas.microsoft.com/office/drawing/2010/main" val="0"/>
              </a:ext>
            </a:extLst>
          </a:blip>
          <a:srcRect l="40759" t="41665" r="40587" b="43915"/>
          <a:stretch/>
        </p:blipFill>
        <p:spPr>
          <a:xfrm>
            <a:off x="541734" y="3993049"/>
            <a:ext cx="1296145" cy="1318767"/>
          </a:xfrm>
          <a:prstGeom prst="rect">
            <a:avLst/>
          </a:prstGeom>
        </p:spPr>
      </p:pic>
      <p:pic>
        <p:nvPicPr>
          <p:cNvPr id="21" name="図 20" descr="図形&#10;&#10;中程度の精度で自動的に生成された説明">
            <a:extLst>
              <a:ext uri="{FF2B5EF4-FFF2-40B4-BE49-F238E27FC236}">
                <a16:creationId xmlns:a16="http://schemas.microsoft.com/office/drawing/2014/main" id="{5B7FF537-9261-DD7C-93F3-121786CFEA63}"/>
              </a:ext>
            </a:extLst>
          </p:cNvPr>
          <p:cNvPicPr>
            <a:picLocks noChangeAspect="1"/>
          </p:cNvPicPr>
          <p:nvPr/>
        </p:nvPicPr>
        <p:blipFill rotWithShape="1">
          <a:blip r:embed="rId3">
            <a:extLst>
              <a:ext uri="{28A0092B-C50C-407E-A947-70E740481C1C}">
                <a14:useLocalDpi xmlns:a14="http://schemas.microsoft.com/office/drawing/2010/main" val="0"/>
              </a:ext>
            </a:extLst>
          </a:blip>
          <a:srcRect l="21238" t="41228" r="60108" b="43416"/>
          <a:stretch/>
        </p:blipFill>
        <p:spPr>
          <a:xfrm>
            <a:off x="533341" y="5243469"/>
            <a:ext cx="1296144" cy="1404344"/>
          </a:xfrm>
          <a:prstGeom prst="rect">
            <a:avLst/>
          </a:prstGeom>
        </p:spPr>
      </p:pic>
    </p:spTree>
    <p:extLst>
      <p:ext uri="{BB962C8B-B14F-4D97-AF65-F5344CB8AC3E}">
        <p14:creationId xmlns:p14="http://schemas.microsoft.com/office/powerpoint/2010/main" val="161196317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吹き出し: 円形 34">
            <a:extLst>
              <a:ext uri="{FF2B5EF4-FFF2-40B4-BE49-F238E27FC236}">
                <a16:creationId xmlns:a16="http://schemas.microsoft.com/office/drawing/2014/main" id="{4099EEFE-036F-54F6-2DCE-B9359F1C6B2C}"/>
              </a:ext>
            </a:extLst>
          </p:cNvPr>
          <p:cNvSpPr/>
          <p:nvPr/>
        </p:nvSpPr>
        <p:spPr>
          <a:xfrm>
            <a:off x="2057725" y="5374877"/>
            <a:ext cx="2226243" cy="611880"/>
          </a:xfrm>
          <a:prstGeom prst="wedgeEllipseCallout">
            <a:avLst>
              <a:gd name="adj1" fmla="val -58022"/>
              <a:gd name="adj2" fmla="val 24596"/>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4" name="吹き出し: 円形 33">
            <a:extLst>
              <a:ext uri="{FF2B5EF4-FFF2-40B4-BE49-F238E27FC236}">
                <a16:creationId xmlns:a16="http://schemas.microsoft.com/office/drawing/2014/main" id="{D8F359F7-AC78-E54C-1461-F30DEAF723C7}"/>
              </a:ext>
            </a:extLst>
          </p:cNvPr>
          <p:cNvSpPr/>
          <p:nvPr/>
        </p:nvSpPr>
        <p:spPr>
          <a:xfrm>
            <a:off x="1979712" y="4011943"/>
            <a:ext cx="3744416" cy="611880"/>
          </a:xfrm>
          <a:prstGeom prst="wedgeEllipseCallout">
            <a:avLst>
              <a:gd name="adj1" fmla="val -57217"/>
              <a:gd name="adj2" fmla="val 19479"/>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2" name="吹き出し: 円形 31">
            <a:extLst>
              <a:ext uri="{FF2B5EF4-FFF2-40B4-BE49-F238E27FC236}">
                <a16:creationId xmlns:a16="http://schemas.microsoft.com/office/drawing/2014/main" id="{8CFF3848-9D22-82DD-145E-F69648985779}"/>
              </a:ext>
            </a:extLst>
          </p:cNvPr>
          <p:cNvSpPr/>
          <p:nvPr/>
        </p:nvSpPr>
        <p:spPr>
          <a:xfrm>
            <a:off x="2051720" y="2730455"/>
            <a:ext cx="3744416"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吹き出し: 円形 24">
            <a:extLst>
              <a:ext uri="{FF2B5EF4-FFF2-40B4-BE49-F238E27FC236}">
                <a16:creationId xmlns:a16="http://schemas.microsoft.com/office/drawing/2014/main" id="{3898C9A8-0147-DA01-C960-B5757541A33C}"/>
              </a:ext>
            </a:extLst>
          </p:cNvPr>
          <p:cNvSpPr/>
          <p:nvPr/>
        </p:nvSpPr>
        <p:spPr>
          <a:xfrm>
            <a:off x="2123728" y="1455471"/>
            <a:ext cx="1296144"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ja-JP" sz="4000" b="1" dirty="0">
                <a:solidFill>
                  <a:schemeClr val="bg1"/>
                </a:solidFill>
                <a:latin typeface="UD デジタル 教科書体 N-R" panose="02020400000000000000" pitchFamily="17" charset="-128"/>
                <a:ea typeface="UD デジタル 教科書体 N-R" panose="02020400000000000000" pitchFamily="17" charset="-128"/>
              </a:rPr>
              <a:t>TALK</a:t>
            </a: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の原則</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A502BE38-187C-02B6-C9A2-C6BD2AD1DA81}"/>
              </a:ext>
            </a:extLst>
          </p:cNvPr>
          <p:cNvSpPr/>
          <p:nvPr/>
        </p:nvSpPr>
        <p:spPr>
          <a:xfrm>
            <a:off x="1619672" y="1527479"/>
            <a:ext cx="7632848"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ell:</a:t>
            </a:r>
            <a:r>
              <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言葉に出して心配していることを伝える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sk</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「死にたい」気持ちについて、率直に聞く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isten</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絶望的な気持ちを傾聴する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6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eep</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safe:</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安全を確保する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7" name="正方形/長方形 26">
            <a:extLst>
              <a:ext uri="{FF2B5EF4-FFF2-40B4-BE49-F238E27FC236}">
                <a16:creationId xmlns:a16="http://schemas.microsoft.com/office/drawing/2014/main" id="{4AA5CA5F-8EDE-F842-BFFA-91841E9965AC}"/>
              </a:ext>
            </a:extLst>
          </p:cNvPr>
          <p:cNvSpPr/>
          <p:nvPr/>
        </p:nvSpPr>
        <p:spPr>
          <a:xfrm>
            <a:off x="2195736" y="1455565"/>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心配だよ</a:t>
            </a:r>
          </a:p>
        </p:txBody>
      </p:sp>
      <p:sp>
        <p:nvSpPr>
          <p:cNvPr id="28" name="正方形/長方形 27">
            <a:extLst>
              <a:ext uri="{FF2B5EF4-FFF2-40B4-BE49-F238E27FC236}">
                <a16:creationId xmlns:a16="http://schemas.microsoft.com/office/drawing/2014/main" id="{6AF373B7-166F-5FD3-A314-0D570289A840}"/>
              </a:ext>
            </a:extLst>
          </p:cNvPr>
          <p:cNvSpPr/>
          <p:nvPr/>
        </p:nvSpPr>
        <p:spPr>
          <a:xfrm>
            <a:off x="2195736" y="2751615"/>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どんな時に死にたいと思うの？</a:t>
            </a:r>
            <a:endPar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28">
            <a:extLst>
              <a:ext uri="{FF2B5EF4-FFF2-40B4-BE49-F238E27FC236}">
                <a16:creationId xmlns:a16="http://schemas.microsoft.com/office/drawing/2014/main" id="{EB1ED7A7-049B-4304-D448-7B983EAD27B1}"/>
              </a:ext>
            </a:extLst>
          </p:cNvPr>
          <p:cNvSpPr/>
          <p:nvPr/>
        </p:nvSpPr>
        <p:spPr>
          <a:xfrm>
            <a:off x="2195736" y="4011849"/>
            <a:ext cx="4752528"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死にたいぐらいつらいんだね</a:t>
            </a:r>
          </a:p>
        </p:txBody>
      </p:sp>
      <p:sp>
        <p:nvSpPr>
          <p:cNvPr id="30" name="正方形/長方形 29">
            <a:extLst>
              <a:ext uri="{FF2B5EF4-FFF2-40B4-BE49-F238E27FC236}">
                <a16:creationId xmlns:a16="http://schemas.microsoft.com/office/drawing/2014/main" id="{9B212F7E-5F37-A6D8-D018-26B65CB74137}"/>
              </a:ext>
            </a:extLst>
          </p:cNvPr>
          <p:cNvSpPr/>
          <p:nvPr/>
        </p:nvSpPr>
        <p:spPr>
          <a:xfrm>
            <a:off x="2195736" y="5393998"/>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ひとりにしないよ</a:t>
            </a:r>
          </a:p>
        </p:txBody>
      </p:sp>
      <p:pic>
        <p:nvPicPr>
          <p:cNvPr id="4" name="図 3" descr="図形&#10;&#10;中程度の精度で自動的に生成された説明">
            <a:extLst>
              <a:ext uri="{FF2B5EF4-FFF2-40B4-BE49-F238E27FC236}">
                <a16:creationId xmlns:a16="http://schemas.microsoft.com/office/drawing/2014/main" id="{D1B6B739-B96F-5394-198B-65FA2F84218A}"/>
              </a:ext>
            </a:extLst>
          </p:cNvPr>
          <p:cNvPicPr>
            <a:picLocks noChangeAspect="1"/>
          </p:cNvPicPr>
          <p:nvPr/>
        </p:nvPicPr>
        <p:blipFill rotWithShape="1">
          <a:blip r:embed="rId3">
            <a:extLst>
              <a:ext uri="{28A0092B-C50C-407E-A947-70E740481C1C}">
                <a14:useLocalDpi xmlns:a14="http://schemas.microsoft.com/office/drawing/2010/main" val="0"/>
              </a:ext>
            </a:extLst>
          </a:blip>
          <a:srcRect l="21501" t="70782" r="59845" b="14889"/>
          <a:stretch/>
        </p:blipFill>
        <p:spPr>
          <a:xfrm>
            <a:off x="539552" y="1412092"/>
            <a:ext cx="1296144" cy="1310426"/>
          </a:xfrm>
          <a:prstGeom prst="rect">
            <a:avLst/>
          </a:prstGeom>
        </p:spPr>
      </p:pic>
      <p:pic>
        <p:nvPicPr>
          <p:cNvPr id="19" name="図 18" descr="図形&#10;&#10;中程度の精度で自動的に生成された説明">
            <a:extLst>
              <a:ext uri="{FF2B5EF4-FFF2-40B4-BE49-F238E27FC236}">
                <a16:creationId xmlns:a16="http://schemas.microsoft.com/office/drawing/2014/main" id="{2B84825A-702B-1880-F626-42EF1D918A3E}"/>
              </a:ext>
            </a:extLst>
          </p:cNvPr>
          <p:cNvPicPr>
            <a:picLocks noChangeAspect="1"/>
          </p:cNvPicPr>
          <p:nvPr/>
        </p:nvPicPr>
        <p:blipFill rotWithShape="1">
          <a:blip r:embed="rId3">
            <a:extLst>
              <a:ext uri="{28A0092B-C50C-407E-A947-70E740481C1C}">
                <a14:useLocalDpi xmlns:a14="http://schemas.microsoft.com/office/drawing/2010/main" val="0"/>
              </a:ext>
            </a:extLst>
          </a:blip>
          <a:srcRect t="11741" r="79273" b="72904"/>
          <a:stretch/>
        </p:blipFill>
        <p:spPr>
          <a:xfrm>
            <a:off x="431540" y="2673972"/>
            <a:ext cx="1440160" cy="1404343"/>
          </a:xfrm>
          <a:prstGeom prst="rect">
            <a:avLst/>
          </a:prstGeom>
        </p:spPr>
      </p:pic>
      <p:pic>
        <p:nvPicPr>
          <p:cNvPr id="20" name="図 19" descr="図形&#10;&#10;中程度の精度で自動的に生成された説明">
            <a:extLst>
              <a:ext uri="{FF2B5EF4-FFF2-40B4-BE49-F238E27FC236}">
                <a16:creationId xmlns:a16="http://schemas.microsoft.com/office/drawing/2014/main" id="{C2C2EFBA-A6C4-7919-5693-49F3D2EF67AD}"/>
              </a:ext>
            </a:extLst>
          </p:cNvPr>
          <p:cNvPicPr>
            <a:picLocks noChangeAspect="1"/>
          </p:cNvPicPr>
          <p:nvPr/>
        </p:nvPicPr>
        <p:blipFill rotWithShape="1">
          <a:blip r:embed="rId3">
            <a:extLst>
              <a:ext uri="{28A0092B-C50C-407E-A947-70E740481C1C}">
                <a14:useLocalDpi xmlns:a14="http://schemas.microsoft.com/office/drawing/2010/main" val="0"/>
              </a:ext>
            </a:extLst>
          </a:blip>
          <a:srcRect l="40759" t="41665" r="40587" b="43915"/>
          <a:stretch/>
        </p:blipFill>
        <p:spPr>
          <a:xfrm>
            <a:off x="541734" y="3993049"/>
            <a:ext cx="1296145" cy="1318767"/>
          </a:xfrm>
          <a:prstGeom prst="rect">
            <a:avLst/>
          </a:prstGeom>
        </p:spPr>
      </p:pic>
      <p:pic>
        <p:nvPicPr>
          <p:cNvPr id="21" name="図 20" descr="図形&#10;&#10;中程度の精度で自動的に生成された説明">
            <a:extLst>
              <a:ext uri="{FF2B5EF4-FFF2-40B4-BE49-F238E27FC236}">
                <a16:creationId xmlns:a16="http://schemas.microsoft.com/office/drawing/2014/main" id="{5B7FF537-9261-DD7C-93F3-121786CFEA63}"/>
              </a:ext>
            </a:extLst>
          </p:cNvPr>
          <p:cNvPicPr>
            <a:picLocks noChangeAspect="1"/>
          </p:cNvPicPr>
          <p:nvPr/>
        </p:nvPicPr>
        <p:blipFill rotWithShape="1">
          <a:blip r:embed="rId3">
            <a:extLst>
              <a:ext uri="{28A0092B-C50C-407E-A947-70E740481C1C}">
                <a14:useLocalDpi xmlns:a14="http://schemas.microsoft.com/office/drawing/2010/main" val="0"/>
              </a:ext>
            </a:extLst>
          </a:blip>
          <a:srcRect l="21238" t="41228" r="60108" b="43416"/>
          <a:stretch/>
        </p:blipFill>
        <p:spPr>
          <a:xfrm>
            <a:off x="533341" y="5243469"/>
            <a:ext cx="1296144" cy="1404344"/>
          </a:xfrm>
          <a:prstGeom prst="rect">
            <a:avLst/>
          </a:prstGeom>
        </p:spPr>
      </p:pic>
      <p:cxnSp>
        <p:nvCxnSpPr>
          <p:cNvPr id="3" name="直線コネクタ 2">
            <a:extLst>
              <a:ext uri="{FF2B5EF4-FFF2-40B4-BE49-F238E27FC236}">
                <a16:creationId xmlns:a16="http://schemas.microsoft.com/office/drawing/2014/main" id="{32499A32-ACC0-0D7B-C767-464F0688EF46}"/>
              </a:ext>
            </a:extLst>
          </p:cNvPr>
          <p:cNvCxnSpPr>
            <a:cxnSpLocks/>
          </p:cNvCxnSpPr>
          <p:nvPr/>
        </p:nvCxnSpPr>
        <p:spPr>
          <a:xfrm>
            <a:off x="2699792" y="3841998"/>
            <a:ext cx="273630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吹き出し: 円形 1">
            <a:extLst>
              <a:ext uri="{FF2B5EF4-FFF2-40B4-BE49-F238E27FC236}">
                <a16:creationId xmlns:a16="http://schemas.microsoft.com/office/drawing/2014/main" id="{FF18E963-B6FF-5BAA-0C24-ACFBA2C1A340}"/>
              </a:ext>
            </a:extLst>
          </p:cNvPr>
          <p:cNvSpPr/>
          <p:nvPr/>
        </p:nvSpPr>
        <p:spPr>
          <a:xfrm>
            <a:off x="3851920" y="4136061"/>
            <a:ext cx="4392488" cy="2314520"/>
          </a:xfrm>
          <a:prstGeom prst="wedgeEllipseCallout">
            <a:avLst>
              <a:gd name="adj1" fmla="val -37113"/>
              <a:gd name="adj2" fmla="val -56493"/>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90991DFF-C998-F6D1-3FDF-A53168C6E42F}"/>
              </a:ext>
            </a:extLst>
          </p:cNvPr>
          <p:cNvSpPr/>
          <p:nvPr/>
        </p:nvSpPr>
        <p:spPr>
          <a:xfrm>
            <a:off x="4139952" y="4783945"/>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b="1" dirty="0">
                <a:solidFill>
                  <a:srgbClr val="C00000"/>
                </a:solidFill>
                <a:latin typeface="UD デジタル 教科書体 N-R" panose="02020400000000000000" pitchFamily="17" charset="-128"/>
                <a:ea typeface="UD デジタル 教科書体 N-R" panose="02020400000000000000" pitchFamily="17" charset="-128"/>
              </a:rPr>
              <a:t>自傷行為</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についても同様に</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率直に聞いてよい</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4219845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1B5855E-A398-9BED-84B8-E82ABF61C150}"/>
              </a:ext>
            </a:extLst>
          </p:cNvPr>
          <p:cNvSpPr>
            <a:spLocks noGrp="1"/>
          </p:cNvSpPr>
          <p:nvPr>
            <p:ph idx="1"/>
          </p:nvPr>
        </p:nvSpPr>
        <p:spPr>
          <a:xfrm>
            <a:off x="457200" y="1417638"/>
            <a:ext cx="8229600" cy="4525963"/>
          </a:xfrm>
        </p:spPr>
        <p:txBody>
          <a:bodyPr>
            <a:normAutofit/>
          </a:bodyPr>
          <a:lstStyle/>
          <a:p>
            <a:pPr marL="0" indent="0" algn="ctr">
              <a:lnSpc>
                <a:spcPct val="150000"/>
              </a:lnSpc>
              <a:buNone/>
            </a:pP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みなさんは、</a:t>
            </a: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毎年平均して</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0" indent="0" algn="ctr">
              <a:lnSpc>
                <a:spcPct val="150000"/>
              </a:lnSpc>
              <a:buNone/>
            </a:pP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何人の児童生徒が</a:t>
            </a:r>
            <a:endParaRPr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0" indent="0" algn="ctr">
              <a:lnSpc>
                <a:spcPct val="150000"/>
              </a:lnSpc>
              <a:buNone/>
            </a:pP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自殺で亡くなっているか</a:t>
            </a:r>
            <a:endParaRPr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0" indent="0" algn="ctr">
              <a:lnSpc>
                <a:spcPct val="150000"/>
              </a:lnSpc>
              <a:buNone/>
            </a:pP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知っていますか？</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a:extLst>
              <a:ext uri="{FF2B5EF4-FFF2-40B4-BE49-F238E27FC236}">
                <a16:creationId xmlns:a16="http://schemas.microsoft.com/office/drawing/2014/main" id="{4469DC9E-7FF2-1107-93AE-D22C9E88DD3A}"/>
              </a:ext>
            </a:extLst>
          </p:cNvPr>
          <p:cNvSpPr>
            <a:spLocks noGrp="1"/>
          </p:cNvSpPr>
          <p:nvPr>
            <p:ph type="sldNum" sz="quarter" idx="12"/>
          </p:nvPr>
        </p:nvSpPr>
        <p:spPr/>
        <p:txBody>
          <a:bodyPr/>
          <a:lstStyle/>
          <a:p>
            <a:fld id="{9E2A29CB-BA86-48A6-80E1-CB8750A963B5}" type="slidenum">
              <a:rPr kumimoji="1" lang="ja-JP" altLang="en-US" smtClean="0"/>
              <a:t>5</a:t>
            </a:fld>
            <a:endParaRPr kumimoji="1" lang="ja-JP" altLang="en-US"/>
          </a:p>
        </p:txBody>
      </p:sp>
      <p:pic>
        <p:nvPicPr>
          <p:cNvPr id="5" name="図 4">
            <a:extLst>
              <a:ext uri="{FF2B5EF4-FFF2-40B4-BE49-F238E27FC236}">
                <a16:creationId xmlns:a16="http://schemas.microsoft.com/office/drawing/2014/main" id="{07F6F7C7-A239-6D8C-C92E-AC0AB772CA50}"/>
              </a:ext>
            </a:extLst>
          </p:cNvPr>
          <p:cNvPicPr>
            <a:picLocks noChangeAspect="1"/>
          </p:cNvPicPr>
          <p:nvPr/>
        </p:nvPicPr>
        <p:blipFill rotWithShape="1">
          <a:blip r:embed="rId2">
            <a:alphaModFix amt="20000"/>
          </a:blip>
          <a:srcRect l="8203" t="7203" r="6740" b="20776"/>
          <a:stretch/>
        </p:blipFill>
        <p:spPr>
          <a:xfrm rot="20421033">
            <a:off x="400279" y="457281"/>
            <a:ext cx="4907722" cy="4732641"/>
          </a:xfrm>
          <a:prstGeom prst="rect">
            <a:avLst/>
          </a:prstGeom>
        </p:spPr>
      </p:pic>
    </p:spTree>
    <p:extLst>
      <p:ext uri="{BB962C8B-B14F-4D97-AF65-F5344CB8AC3E}">
        <p14:creationId xmlns:p14="http://schemas.microsoft.com/office/powerpoint/2010/main" val="29022355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8D28676-B11B-EF18-0D3A-7F9DAB4817B6}"/>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四角形: 1 つの角を切り取る 4">
            <a:extLst>
              <a:ext uri="{FF2B5EF4-FFF2-40B4-BE49-F238E27FC236}">
                <a16:creationId xmlns:a16="http://schemas.microsoft.com/office/drawing/2014/main" id="{3D75F90D-B688-8B78-35D8-FAAF87DF6851}"/>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06693D1E-A108-5EE6-781D-8561C06142FF}"/>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11" name="吹き出し: 角を丸めた四角形 10">
            <a:extLst>
              <a:ext uri="{FF2B5EF4-FFF2-40B4-BE49-F238E27FC236}">
                <a16:creationId xmlns:a16="http://schemas.microsoft.com/office/drawing/2014/main" id="{AE645E33-1241-994D-51E5-8D508AB9F76B}"/>
              </a:ext>
            </a:extLst>
          </p:cNvPr>
          <p:cNvSpPr/>
          <p:nvPr/>
        </p:nvSpPr>
        <p:spPr>
          <a:xfrm>
            <a:off x="611560" y="897080"/>
            <a:ext cx="4938795" cy="1848873"/>
          </a:xfrm>
          <a:prstGeom prst="wedgeRoundRectCallout">
            <a:avLst>
              <a:gd name="adj1" fmla="val -3007"/>
              <a:gd name="adj2" fmla="val 103349"/>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2" name="正方形/長方形 11">
            <a:extLst>
              <a:ext uri="{FF2B5EF4-FFF2-40B4-BE49-F238E27FC236}">
                <a16:creationId xmlns:a16="http://schemas.microsoft.com/office/drawing/2014/main" id="{75A6FA06-36F4-7FBD-D133-12774ABCD156}"/>
              </a:ext>
            </a:extLst>
          </p:cNvPr>
          <p:cNvSpPr/>
          <p:nvPr/>
        </p:nvSpPr>
        <p:spPr>
          <a:xfrm>
            <a:off x="1115616" y="1125087"/>
            <a:ext cx="4650763"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自分を傷つけたくなる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こともあるのかな？</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3" name="図 22">
            <a:extLst>
              <a:ext uri="{FF2B5EF4-FFF2-40B4-BE49-F238E27FC236}">
                <a16:creationId xmlns:a16="http://schemas.microsoft.com/office/drawing/2014/main" id="{820950B0-0DCA-644D-5CB4-B7D8FC36EB11}"/>
              </a:ext>
            </a:extLst>
          </p:cNvPr>
          <p:cNvPicPr>
            <a:picLocks noChangeAspect="1"/>
          </p:cNvPicPr>
          <p:nvPr/>
        </p:nvPicPr>
        <p:blipFill>
          <a:blip r:embed="rId3"/>
          <a:stretch>
            <a:fillRect/>
          </a:stretch>
        </p:blipFill>
        <p:spPr>
          <a:xfrm>
            <a:off x="2971661" y="3399319"/>
            <a:ext cx="3200677" cy="3218967"/>
          </a:xfrm>
          <a:prstGeom prst="rect">
            <a:avLst/>
          </a:prstGeom>
        </p:spPr>
      </p:pic>
      <p:sp>
        <p:nvSpPr>
          <p:cNvPr id="2" name="正方形/長方形 1">
            <a:extLst>
              <a:ext uri="{FF2B5EF4-FFF2-40B4-BE49-F238E27FC236}">
                <a16:creationId xmlns:a16="http://schemas.microsoft.com/office/drawing/2014/main" id="{4A5FC729-9E87-6295-F882-11A49BABCBF6}"/>
              </a:ext>
            </a:extLst>
          </p:cNvPr>
          <p:cNvSpPr/>
          <p:nvPr/>
        </p:nvSpPr>
        <p:spPr>
          <a:xfrm>
            <a:off x="5310336" y="3171311"/>
            <a:ext cx="3078087"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黙って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うなずく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66063617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Ｃさんは自傷のことを話してくれました。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話してくれたことを労ったあと、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どんな言葉をかけますか？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自分を傷つけるのだけは絶対にやめてほしい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そんなことをしたら私（先生）は悲しいよ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そのくらいしんどい思いをしながら頑張って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きたんだね。本当に大変だったね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337704993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乗算記号 9">
            <a:extLst>
              <a:ext uri="{FF2B5EF4-FFF2-40B4-BE49-F238E27FC236}">
                <a16:creationId xmlns:a16="http://schemas.microsoft.com/office/drawing/2014/main" id="{E5AF0E16-FE49-61E9-9535-7100B79F9844}"/>
              </a:ext>
            </a:extLst>
          </p:cNvPr>
          <p:cNvSpPr/>
          <p:nvPr/>
        </p:nvSpPr>
        <p:spPr>
          <a:xfrm>
            <a:off x="2663788" y="4247722"/>
            <a:ext cx="2592288" cy="2592288"/>
          </a:xfrm>
          <a:prstGeom prst="mathMultiply">
            <a:avLst>
              <a:gd name="adj1" fmla="val 1626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 name="乗算記号 8">
            <a:extLst>
              <a:ext uri="{FF2B5EF4-FFF2-40B4-BE49-F238E27FC236}">
                <a16:creationId xmlns:a16="http://schemas.microsoft.com/office/drawing/2014/main" id="{1FABEAB3-F680-2B4F-FDCA-8CFAD27B570A}"/>
              </a:ext>
            </a:extLst>
          </p:cNvPr>
          <p:cNvSpPr/>
          <p:nvPr/>
        </p:nvSpPr>
        <p:spPr>
          <a:xfrm>
            <a:off x="5040052" y="2621411"/>
            <a:ext cx="2592288" cy="2592288"/>
          </a:xfrm>
          <a:prstGeom prst="mathMultiply">
            <a:avLst>
              <a:gd name="adj1" fmla="val 1626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乗算記号 7">
            <a:extLst>
              <a:ext uri="{FF2B5EF4-FFF2-40B4-BE49-F238E27FC236}">
                <a16:creationId xmlns:a16="http://schemas.microsoft.com/office/drawing/2014/main" id="{B6495738-8836-C6F3-C0CB-B901BB5846F9}"/>
              </a:ext>
            </a:extLst>
          </p:cNvPr>
          <p:cNvSpPr/>
          <p:nvPr/>
        </p:nvSpPr>
        <p:spPr>
          <a:xfrm>
            <a:off x="1511660" y="1359612"/>
            <a:ext cx="2592288" cy="2592288"/>
          </a:xfrm>
          <a:prstGeom prst="mathMultiply">
            <a:avLst>
              <a:gd name="adj1" fmla="val 1626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自傷について</a:t>
            </a:r>
            <a:r>
              <a:rPr kumimoji="1" lang="en-US" altLang="ja-JP" sz="4000" b="1" dirty="0">
                <a:solidFill>
                  <a:schemeClr val="bg1"/>
                </a:solidFill>
                <a:latin typeface="UD デジタル 教科書体 N-R" panose="02020400000000000000" pitchFamily="17" charset="-128"/>
                <a:ea typeface="UD デジタル 教科書体 N-R" panose="02020400000000000000" pitchFamily="17" charset="-128"/>
              </a:rPr>
              <a:t>NG</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なセリフ</a:t>
            </a:r>
          </a:p>
        </p:txBody>
      </p:sp>
      <p:sp>
        <p:nvSpPr>
          <p:cNvPr id="2" name="吹き出し: 円形 1">
            <a:extLst>
              <a:ext uri="{FF2B5EF4-FFF2-40B4-BE49-F238E27FC236}">
                <a16:creationId xmlns:a16="http://schemas.microsoft.com/office/drawing/2014/main" id="{D95048C9-BD8A-97B2-4245-3F5AD88F9045}"/>
              </a:ext>
            </a:extLst>
          </p:cNvPr>
          <p:cNvSpPr/>
          <p:nvPr/>
        </p:nvSpPr>
        <p:spPr>
          <a:xfrm>
            <a:off x="827584" y="1700808"/>
            <a:ext cx="3960440" cy="1841536"/>
          </a:xfrm>
          <a:prstGeom prst="wedgeEllipseCallout">
            <a:avLst>
              <a:gd name="adj1" fmla="val -37113"/>
              <a:gd name="adj2" fmla="val -56493"/>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B6CF13F0-6633-D07E-4EE5-5CC119BC2423}"/>
              </a:ext>
            </a:extLst>
          </p:cNvPr>
          <p:cNvSpPr/>
          <p:nvPr/>
        </p:nvSpPr>
        <p:spPr>
          <a:xfrm>
            <a:off x="827584" y="2132856"/>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あなたが傷つけると</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私の心も痛い</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吹き出し: 円形 3">
            <a:extLst>
              <a:ext uri="{FF2B5EF4-FFF2-40B4-BE49-F238E27FC236}">
                <a16:creationId xmlns:a16="http://schemas.microsoft.com/office/drawing/2014/main" id="{22A70308-7705-0694-A384-86068E174C04}"/>
              </a:ext>
            </a:extLst>
          </p:cNvPr>
          <p:cNvSpPr/>
          <p:nvPr/>
        </p:nvSpPr>
        <p:spPr>
          <a:xfrm>
            <a:off x="4355976" y="2996952"/>
            <a:ext cx="3960440" cy="1841536"/>
          </a:xfrm>
          <a:prstGeom prst="wedgeEllipseCallout">
            <a:avLst>
              <a:gd name="adj1" fmla="val 43854"/>
              <a:gd name="adj2" fmla="val -54452"/>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2AFBA8A3-EAE3-79B9-B120-0EACF9D129CD}"/>
              </a:ext>
            </a:extLst>
          </p:cNvPr>
          <p:cNvSpPr/>
          <p:nvPr/>
        </p:nvSpPr>
        <p:spPr>
          <a:xfrm>
            <a:off x="4355976" y="3429000"/>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親からもらった体を</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大切にしなさい</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6" name="吹き出し: 円形 5">
            <a:extLst>
              <a:ext uri="{FF2B5EF4-FFF2-40B4-BE49-F238E27FC236}">
                <a16:creationId xmlns:a16="http://schemas.microsoft.com/office/drawing/2014/main" id="{F56FFB5B-E576-F560-FE4F-959EFB3DB6C1}"/>
              </a:ext>
            </a:extLst>
          </p:cNvPr>
          <p:cNvSpPr/>
          <p:nvPr/>
        </p:nvSpPr>
        <p:spPr>
          <a:xfrm>
            <a:off x="1979712" y="4942887"/>
            <a:ext cx="3960440" cy="1222016"/>
          </a:xfrm>
          <a:prstGeom prst="wedgeEllipseCallout">
            <a:avLst>
              <a:gd name="adj1" fmla="val -44387"/>
              <a:gd name="adj2" fmla="val 53038"/>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56E89E1F-D756-E4EB-BC6A-F43C0D807704}"/>
              </a:ext>
            </a:extLst>
          </p:cNvPr>
          <p:cNvSpPr/>
          <p:nvPr/>
        </p:nvSpPr>
        <p:spPr>
          <a:xfrm>
            <a:off x="1979712" y="5197076"/>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メイリオ" panose="020B0604030504040204" pitchFamily="50" charset="-128"/>
                <a:ea typeface="メイリオ" panose="020B0604030504040204" pitchFamily="50" charset="-128"/>
              </a:rPr>
              <a:t>絶対にやめなさい</a:t>
            </a:r>
            <a:endParaRPr lang="en-US" altLang="ja-JP" sz="24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2915076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A07D700-3655-4C1B-3744-3440E1F0DF43}"/>
              </a:ext>
            </a:extLst>
          </p:cNvPr>
          <p:cNvSpPr/>
          <p:nvPr/>
        </p:nvSpPr>
        <p:spPr>
          <a:xfrm>
            <a:off x="535822" y="4725144"/>
            <a:ext cx="8356658" cy="12961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Ｃさんは自傷のことを話してくれました。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話してくれたことを労ったあと、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どんな言葉をかけますか？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自分を傷つけるのだけは絶対にやめてほしい。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そんなことをしたら私（先生）は悲しいよ。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そのくらいしんどい思いをしながら頑張って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きたんだね。本当に大変だったね。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157089770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自傷と向き合う心構えと対応</a:t>
            </a:r>
          </a:p>
        </p:txBody>
      </p:sp>
      <p:sp>
        <p:nvSpPr>
          <p:cNvPr id="2" name="正方形/長方形 1">
            <a:extLst>
              <a:ext uri="{FF2B5EF4-FFF2-40B4-BE49-F238E27FC236}">
                <a16:creationId xmlns:a16="http://schemas.microsoft.com/office/drawing/2014/main" id="{D09A57B2-3ABC-C35B-99AE-5CFC7E688A3D}"/>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E1C30807-CBBD-191F-7929-393C96DEEA33}"/>
              </a:ext>
            </a:extLst>
          </p:cNvPr>
          <p:cNvSpPr/>
          <p:nvPr/>
        </p:nvSpPr>
        <p:spPr>
          <a:xfrm>
            <a:off x="827584" y="1988840"/>
            <a:ext cx="7776864" cy="381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「すぐにコントロールできるものではない」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ことを本人も周囲も理解しておく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校内でしっかり情報共有しておく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5" name="吹き出し: 円形 4">
            <a:extLst>
              <a:ext uri="{FF2B5EF4-FFF2-40B4-BE49-F238E27FC236}">
                <a16:creationId xmlns:a16="http://schemas.microsoft.com/office/drawing/2014/main" id="{6C326089-BC42-AA51-F2D0-B924E7ED6A43}"/>
              </a:ext>
            </a:extLst>
          </p:cNvPr>
          <p:cNvSpPr/>
          <p:nvPr/>
        </p:nvSpPr>
        <p:spPr>
          <a:xfrm>
            <a:off x="2195736" y="3573016"/>
            <a:ext cx="6192688" cy="1584176"/>
          </a:xfrm>
          <a:prstGeom prst="wedgeEllipseCallout">
            <a:avLst>
              <a:gd name="adj1" fmla="val -28630"/>
              <a:gd name="adj2" fmla="val -60626"/>
            </a:avLst>
          </a:prstGeom>
          <a:solidFill>
            <a:srgbClr val="FFFF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519DE51C-B479-0567-C351-2AFC9577D68E}"/>
              </a:ext>
            </a:extLst>
          </p:cNvPr>
          <p:cNvSpPr/>
          <p:nvPr/>
        </p:nvSpPr>
        <p:spPr>
          <a:xfrm>
            <a:off x="2771800" y="3801676"/>
            <a:ext cx="5184576" cy="1211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また切ってしまってもとがめないよ</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手当てをするから声をかけてね</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28723550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 name="Rectangle 5">
            <a:extLst>
              <a:ext uri="{FF2B5EF4-FFF2-40B4-BE49-F238E27FC236}">
                <a16:creationId xmlns:a16="http://schemas.microsoft.com/office/drawing/2014/main" id="{A3069984-89CC-2EF9-4DA4-53701A9EF541}"/>
              </a:ext>
            </a:extLst>
          </p:cNvPr>
          <p:cNvSpPr>
            <a:spLocks noChangeArrowheads="1"/>
          </p:cNvSpPr>
          <p:nvPr/>
        </p:nvSpPr>
        <p:spPr bwMode="auto">
          <a:xfrm>
            <a:off x="2987824" y="6502249"/>
            <a:ext cx="5904656"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国立成育医療研究センター コロナ</a:t>
            </a:r>
            <a:r>
              <a:rPr kumimoji="0"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こども本部「しんどいって言えない」リーフレット・動画</a:t>
            </a:r>
            <a:endParaRPr kumimoji="0" lang="ja-JP"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2" name="movie">
            <a:hlinkClick r:id="" action="ppaction://media"/>
            <a:extLst>
              <a:ext uri="{FF2B5EF4-FFF2-40B4-BE49-F238E27FC236}">
                <a16:creationId xmlns:a16="http://schemas.microsoft.com/office/drawing/2014/main" id="{5440981D-333F-F3A6-E363-4689BFEFBE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77789"/>
            <a:ext cx="9143999" cy="5143499"/>
          </a:xfrm>
          <a:prstGeom prst="rect">
            <a:avLst/>
          </a:prstGeom>
        </p:spPr>
      </p:pic>
      <p:pic>
        <p:nvPicPr>
          <p:cNvPr id="5" name="図 4" descr="QR コード&#10;&#10;自動的に生成された説明">
            <a:extLst>
              <a:ext uri="{FF2B5EF4-FFF2-40B4-BE49-F238E27FC236}">
                <a16:creationId xmlns:a16="http://schemas.microsoft.com/office/drawing/2014/main" id="{08242435-DFFF-8643-6181-A2206803C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3652" y="1052736"/>
            <a:ext cx="1341698" cy="1341698"/>
          </a:xfrm>
          <a:prstGeom prst="rect">
            <a:avLst/>
          </a:prstGeom>
        </p:spPr>
      </p:pic>
    </p:spTree>
    <p:extLst>
      <p:ext uri="{BB962C8B-B14F-4D97-AF65-F5344CB8AC3E}">
        <p14:creationId xmlns:p14="http://schemas.microsoft.com/office/powerpoint/2010/main" val="42998274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4B717E-9EDA-66EB-B394-B38486ECE9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四角形: 1 つの角を切り取る 5">
            <a:extLst>
              <a:ext uri="{FF2B5EF4-FFF2-40B4-BE49-F238E27FC236}">
                <a16:creationId xmlns:a16="http://schemas.microsoft.com/office/drawing/2014/main" id="{FF5585D6-90CC-1D79-4904-A630ED999B93}"/>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F3888A13-93D5-B47B-DEA0-FF98BBB68E0C}"/>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2" name="吹き出し: 角を丸めた四角形 1">
            <a:extLst>
              <a:ext uri="{FF2B5EF4-FFF2-40B4-BE49-F238E27FC236}">
                <a16:creationId xmlns:a16="http://schemas.microsoft.com/office/drawing/2014/main" id="{AE1FACA0-6AD7-D4FD-DB76-51BDAF43E2EA}"/>
              </a:ext>
            </a:extLst>
          </p:cNvPr>
          <p:cNvSpPr/>
          <p:nvPr/>
        </p:nvSpPr>
        <p:spPr>
          <a:xfrm>
            <a:off x="3059832" y="897080"/>
            <a:ext cx="5400600" cy="1848873"/>
          </a:xfrm>
          <a:prstGeom prst="wedgeRoundRectCallout">
            <a:avLst>
              <a:gd name="adj1" fmla="val -16699"/>
              <a:gd name="adj2" fmla="val 77115"/>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82B7F66A-452F-0FA8-AC47-EA9EA7FAD76A}"/>
              </a:ext>
            </a:extLst>
          </p:cNvPr>
          <p:cNvSpPr/>
          <p:nvPr/>
        </p:nvSpPr>
        <p:spPr>
          <a:xfrm>
            <a:off x="3563888" y="1125087"/>
            <a:ext cx="4896544"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リストカットのことは</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親には内緒にしてください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4" name="図 3">
            <a:extLst>
              <a:ext uri="{FF2B5EF4-FFF2-40B4-BE49-F238E27FC236}">
                <a16:creationId xmlns:a16="http://schemas.microsoft.com/office/drawing/2014/main" id="{42A2BBFC-E338-9FAB-992D-E24036D64CDF}"/>
              </a:ext>
            </a:extLst>
          </p:cNvPr>
          <p:cNvPicPr>
            <a:picLocks noChangeAspect="1"/>
          </p:cNvPicPr>
          <p:nvPr/>
        </p:nvPicPr>
        <p:blipFill>
          <a:blip r:embed="rId3"/>
          <a:stretch>
            <a:fillRect/>
          </a:stretch>
        </p:blipFill>
        <p:spPr>
          <a:xfrm>
            <a:off x="2971661" y="3399319"/>
            <a:ext cx="3200677" cy="3218967"/>
          </a:xfrm>
          <a:prstGeom prst="rect">
            <a:avLst/>
          </a:prstGeom>
        </p:spPr>
      </p:pic>
      <p:sp>
        <p:nvSpPr>
          <p:cNvPr id="10" name="正方形/長方形 9">
            <a:extLst>
              <a:ext uri="{FF2B5EF4-FFF2-40B4-BE49-F238E27FC236}">
                <a16:creationId xmlns:a16="http://schemas.microsoft.com/office/drawing/2014/main" id="{809E2AD4-1E73-74A1-7622-191D5097FF39}"/>
              </a:ext>
            </a:extLst>
          </p:cNvPr>
          <p:cNvSpPr/>
          <p:nvPr/>
        </p:nvSpPr>
        <p:spPr>
          <a:xfrm>
            <a:off x="2123728" y="3615944"/>
            <a:ext cx="3078087"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80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197377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親には自傷のことを知られたくない。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そう言われたら、どうしますか？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生徒の希望を尊重し、保護者には伝えない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生徒には「親には言わない」と約束し、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保護者にはそのことも含め全部情報共有する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「親に知られたくない」背景を聞き出し、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本人の了承を得たうえで、保護者に伝える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211056985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348AEF1-CE94-B16C-53ED-162A40CA89C4}"/>
              </a:ext>
            </a:extLst>
          </p:cNvPr>
          <p:cNvSpPr/>
          <p:nvPr/>
        </p:nvSpPr>
        <p:spPr>
          <a:xfrm>
            <a:off x="535822" y="4725144"/>
            <a:ext cx="8356658" cy="12961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5" name="正方形/長方形 4">
            <a:extLst>
              <a:ext uri="{FF2B5EF4-FFF2-40B4-BE49-F238E27FC236}">
                <a16:creationId xmlns:a16="http://schemas.microsoft.com/office/drawing/2014/main" id="{1544A05D-F884-C643-5045-6357C2E8A272}"/>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親には自傷のことを知られたくない。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そう言われたら、どうしますか？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生徒の希望を尊重し、保護者には伝えない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生徒には「親には言わない」と約束し、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保護者にはそのことも含め全部情報共有する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「親に知られたくない」背景を聞き出し、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本人の了承を得たうえで、保護者に伝える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83831954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座る, 暗い, 大きい, 飛行機 が含まれている画像&#10;&#10;自動的に生成された説明">
            <a:extLst>
              <a:ext uri="{FF2B5EF4-FFF2-40B4-BE49-F238E27FC236}">
                <a16:creationId xmlns:a16="http://schemas.microsoft.com/office/drawing/2014/main" id="{C334A4EE-9099-AC12-5F9D-03F6A06DE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949" y="3140968"/>
            <a:ext cx="1296144" cy="474782"/>
          </a:xfrm>
          <a:prstGeom prst="rect">
            <a:avLst/>
          </a:prstGeom>
        </p:spPr>
      </p:pic>
      <p:pic>
        <p:nvPicPr>
          <p:cNvPr id="29" name="図 28" descr="座る, 暗い, 大きい, 飛行機 が含まれている画像&#10;&#10;自動的に生成された説明">
            <a:extLst>
              <a:ext uri="{FF2B5EF4-FFF2-40B4-BE49-F238E27FC236}">
                <a16:creationId xmlns:a16="http://schemas.microsoft.com/office/drawing/2014/main" id="{DEF55262-9A02-CD22-3012-61F9162FFB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3477" y="3494479"/>
            <a:ext cx="3050969" cy="474782"/>
          </a:xfrm>
          <a:prstGeom prst="rect">
            <a:avLst/>
          </a:prstGeom>
        </p:spPr>
      </p:pic>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恐れているのは保護者の反応</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5" name="正方形/長方形 14">
            <a:extLst>
              <a:ext uri="{FF2B5EF4-FFF2-40B4-BE49-F238E27FC236}">
                <a16:creationId xmlns:a16="http://schemas.microsoft.com/office/drawing/2014/main" id="{F96404C6-C3DA-414C-4C98-C7E34B7C16DB}"/>
              </a:ext>
            </a:extLst>
          </p:cNvPr>
          <p:cNvSpPr/>
          <p:nvPr/>
        </p:nvSpPr>
        <p:spPr>
          <a:xfrm>
            <a:off x="395536" y="1484784"/>
            <a:ext cx="381642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過剰反応タイプ </a:t>
            </a: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17" name="正方形/長方形 16">
            <a:extLst>
              <a:ext uri="{FF2B5EF4-FFF2-40B4-BE49-F238E27FC236}">
                <a16:creationId xmlns:a16="http://schemas.microsoft.com/office/drawing/2014/main" id="{35B50016-3EA9-CCC5-9F26-DEEC677D8AE3}"/>
              </a:ext>
            </a:extLst>
          </p:cNvPr>
          <p:cNvSpPr/>
          <p:nvPr/>
        </p:nvSpPr>
        <p:spPr>
          <a:xfrm>
            <a:off x="611560" y="2348880"/>
            <a:ext cx="367240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 頭ごなしの叱責</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689F9267-F4D0-3AF7-3ED5-939564F1C836}"/>
              </a:ext>
            </a:extLst>
          </p:cNvPr>
          <p:cNvSpPr/>
          <p:nvPr/>
        </p:nvSpPr>
        <p:spPr>
          <a:xfrm>
            <a:off x="611560" y="4293096"/>
            <a:ext cx="367240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 過度の自責・混乱</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9" name="正方形/長方形 18">
            <a:extLst>
              <a:ext uri="{FF2B5EF4-FFF2-40B4-BE49-F238E27FC236}">
                <a16:creationId xmlns:a16="http://schemas.microsoft.com/office/drawing/2014/main" id="{68AA4F33-6469-AB6F-6372-759DC77EE23F}"/>
              </a:ext>
            </a:extLst>
          </p:cNvPr>
          <p:cNvSpPr/>
          <p:nvPr/>
        </p:nvSpPr>
        <p:spPr>
          <a:xfrm>
            <a:off x="4788024" y="1484784"/>
            <a:ext cx="3754253"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過小反応タイプ </a:t>
            </a: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22" name="吹き出し: 円形 21">
            <a:extLst>
              <a:ext uri="{FF2B5EF4-FFF2-40B4-BE49-F238E27FC236}">
                <a16:creationId xmlns:a16="http://schemas.microsoft.com/office/drawing/2014/main" id="{60EEA769-C31B-5089-4FFC-213E15178E20}"/>
              </a:ext>
            </a:extLst>
          </p:cNvPr>
          <p:cNvSpPr/>
          <p:nvPr/>
        </p:nvSpPr>
        <p:spPr>
          <a:xfrm>
            <a:off x="1041295" y="3193744"/>
            <a:ext cx="3095615" cy="955135"/>
          </a:xfrm>
          <a:prstGeom prst="wedgeEllipseCallout">
            <a:avLst>
              <a:gd name="adj1" fmla="val 24019"/>
              <a:gd name="adj2" fmla="val -71478"/>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3" name="正方形/長方形 22">
            <a:extLst>
              <a:ext uri="{FF2B5EF4-FFF2-40B4-BE49-F238E27FC236}">
                <a16:creationId xmlns:a16="http://schemas.microsoft.com/office/drawing/2014/main" id="{F9FC76C3-7151-D618-D716-32099DE3F7C0}"/>
              </a:ext>
            </a:extLst>
          </p:cNvPr>
          <p:cNvSpPr/>
          <p:nvPr/>
        </p:nvSpPr>
        <p:spPr>
          <a:xfrm>
            <a:off x="1256954" y="3429000"/>
            <a:ext cx="2664296" cy="540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何、バカなことをやって</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いるんだ、やめなさい！</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吹き出し: 円形 23">
            <a:extLst>
              <a:ext uri="{FF2B5EF4-FFF2-40B4-BE49-F238E27FC236}">
                <a16:creationId xmlns:a16="http://schemas.microsoft.com/office/drawing/2014/main" id="{9B1A2B49-B86D-CAE3-9D89-8C598FA9EFF4}"/>
              </a:ext>
            </a:extLst>
          </p:cNvPr>
          <p:cNvSpPr/>
          <p:nvPr/>
        </p:nvSpPr>
        <p:spPr>
          <a:xfrm>
            <a:off x="1080340" y="5157192"/>
            <a:ext cx="3095615" cy="955135"/>
          </a:xfrm>
          <a:prstGeom prst="wedgeEllipseCallout">
            <a:avLst>
              <a:gd name="adj1" fmla="val 388"/>
              <a:gd name="adj2" fmla="val -76473"/>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5" name="正方形/長方形 24">
            <a:extLst>
              <a:ext uri="{FF2B5EF4-FFF2-40B4-BE49-F238E27FC236}">
                <a16:creationId xmlns:a16="http://schemas.microsoft.com/office/drawing/2014/main" id="{11DBBDE8-A785-989D-CB68-BF00F939278F}"/>
              </a:ext>
            </a:extLst>
          </p:cNvPr>
          <p:cNvSpPr/>
          <p:nvPr/>
        </p:nvSpPr>
        <p:spPr>
          <a:xfrm>
            <a:off x="1295999" y="5392448"/>
            <a:ext cx="2664296" cy="540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こうなったのは、自分が</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親としてダメだからだ</a:t>
            </a:r>
            <a:r>
              <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26" name="吹き出し: 円形 25">
            <a:extLst>
              <a:ext uri="{FF2B5EF4-FFF2-40B4-BE49-F238E27FC236}">
                <a16:creationId xmlns:a16="http://schemas.microsoft.com/office/drawing/2014/main" id="{F09A96D9-856D-5C55-FE17-30B37A3A236D}"/>
              </a:ext>
            </a:extLst>
          </p:cNvPr>
          <p:cNvSpPr/>
          <p:nvPr/>
        </p:nvSpPr>
        <p:spPr>
          <a:xfrm>
            <a:off x="4788024" y="2410745"/>
            <a:ext cx="3936298" cy="2242391"/>
          </a:xfrm>
          <a:prstGeom prst="wedgeEllipseCallout">
            <a:avLst>
              <a:gd name="adj1" fmla="val -21448"/>
              <a:gd name="adj2" fmla="val -64632"/>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7" name="正方形/長方形 26">
            <a:extLst>
              <a:ext uri="{FF2B5EF4-FFF2-40B4-BE49-F238E27FC236}">
                <a16:creationId xmlns:a16="http://schemas.microsoft.com/office/drawing/2014/main" id="{4F955417-06AD-3ED9-9707-E63C0EC37413}"/>
              </a:ext>
            </a:extLst>
          </p:cNvPr>
          <p:cNvSpPr/>
          <p:nvPr/>
        </p:nvSpPr>
        <p:spPr>
          <a:xfrm>
            <a:off x="4913909" y="2544341"/>
            <a:ext cx="3762546" cy="2468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リストカット？</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それなら知っていました。</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誰かの真似をしているのでしょう。</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きっと関心を惹こうとしてやっている</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のだと思います。</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放っておくのが一番です。</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30" name="四角形: 角を丸くする 29">
            <a:extLst>
              <a:ext uri="{FF2B5EF4-FFF2-40B4-BE49-F238E27FC236}">
                <a16:creationId xmlns:a16="http://schemas.microsoft.com/office/drawing/2014/main" id="{BEFE266C-BA92-FBC2-B75A-C4FAC86EF00D}"/>
              </a:ext>
            </a:extLst>
          </p:cNvPr>
          <p:cNvSpPr/>
          <p:nvPr/>
        </p:nvSpPr>
        <p:spPr>
          <a:xfrm>
            <a:off x="251520" y="1484784"/>
            <a:ext cx="4248472" cy="5013176"/>
          </a:xfrm>
          <a:prstGeom prst="roundRect">
            <a:avLst>
              <a:gd name="adj" fmla="val 5721"/>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1" name="四角形: 角を丸くする 30">
            <a:extLst>
              <a:ext uri="{FF2B5EF4-FFF2-40B4-BE49-F238E27FC236}">
                <a16:creationId xmlns:a16="http://schemas.microsoft.com/office/drawing/2014/main" id="{42400586-5AAD-CD6D-9BEC-7C2D623D2119}"/>
              </a:ext>
            </a:extLst>
          </p:cNvPr>
          <p:cNvSpPr/>
          <p:nvPr/>
        </p:nvSpPr>
        <p:spPr>
          <a:xfrm>
            <a:off x="4644007" y="1484784"/>
            <a:ext cx="4248472" cy="5013176"/>
          </a:xfrm>
          <a:prstGeom prst="roundRect">
            <a:avLst>
              <a:gd name="adj" fmla="val 5721"/>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pic>
        <p:nvPicPr>
          <p:cNvPr id="32" name="図 31">
            <a:extLst>
              <a:ext uri="{FF2B5EF4-FFF2-40B4-BE49-F238E27FC236}">
                <a16:creationId xmlns:a16="http://schemas.microsoft.com/office/drawing/2014/main" id="{E9DDAD5A-4BE3-68A2-9DF9-1C188854E21E}"/>
              </a:ext>
            </a:extLst>
          </p:cNvPr>
          <p:cNvPicPr>
            <a:picLocks noChangeAspect="1"/>
          </p:cNvPicPr>
          <p:nvPr/>
        </p:nvPicPr>
        <p:blipFill>
          <a:blip r:embed="rId5">
            <a:alphaModFix amt="50000"/>
          </a:blip>
          <a:stretch>
            <a:fillRect/>
          </a:stretch>
        </p:blipFill>
        <p:spPr>
          <a:xfrm>
            <a:off x="3885004" y="4162818"/>
            <a:ext cx="5258996" cy="2531934"/>
          </a:xfrm>
          <a:prstGeom prst="rect">
            <a:avLst/>
          </a:prstGeom>
        </p:spPr>
      </p:pic>
      <p:sp>
        <p:nvSpPr>
          <p:cNvPr id="33" name="正方形/長方形 32">
            <a:extLst>
              <a:ext uri="{FF2B5EF4-FFF2-40B4-BE49-F238E27FC236}">
                <a16:creationId xmlns:a16="http://schemas.microsoft.com/office/drawing/2014/main" id="{323235E1-B115-8B38-7DD5-92E210525BBF}"/>
              </a:ext>
            </a:extLst>
          </p:cNvPr>
          <p:cNvSpPr/>
          <p:nvPr/>
        </p:nvSpPr>
        <p:spPr>
          <a:xfrm>
            <a:off x="5181147" y="5165779"/>
            <a:ext cx="3085857" cy="796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生徒が深く傷つく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88538036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コンテンツ プレースホルダー 6">
            <a:extLst>
              <a:ext uri="{FF2B5EF4-FFF2-40B4-BE49-F238E27FC236}">
                <a16:creationId xmlns:a16="http://schemas.microsoft.com/office/drawing/2014/main" id="{75792934-A00F-6238-1FC8-21A275F91FDF}"/>
              </a:ext>
            </a:extLst>
          </p:cNvPr>
          <p:cNvGraphicFramePr>
            <a:graphicFrameLocks noGrp="1"/>
          </p:cNvGraphicFramePr>
          <p:nvPr>
            <p:ph idx="1"/>
          </p:nvPr>
        </p:nvGraphicFramePr>
        <p:xfrm>
          <a:off x="257175" y="1956753"/>
          <a:ext cx="8429625" cy="4869456"/>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a:extLst>
              <a:ext uri="{FF2B5EF4-FFF2-40B4-BE49-F238E27FC236}">
                <a16:creationId xmlns:a16="http://schemas.microsoft.com/office/drawing/2014/main" id="{3899C337-C782-280C-0374-4DE32ABC05FD}"/>
              </a:ext>
            </a:extLst>
          </p:cNvPr>
          <p:cNvSpPr>
            <a:spLocks noGrp="1"/>
          </p:cNvSpPr>
          <p:nvPr>
            <p:ph type="sldNum" sz="quarter" idx="12"/>
          </p:nvPr>
        </p:nvSpPr>
        <p:spPr/>
        <p:txBody>
          <a:bodyPr/>
          <a:lstStyle/>
          <a:p>
            <a:fld id="{9E2A29CB-BA86-48A6-80E1-CB8750A963B5}" type="slidenum">
              <a:rPr kumimoji="1" lang="ja-JP" altLang="en-US" smtClean="0"/>
              <a:t>6</a:t>
            </a:fld>
            <a:endParaRPr kumimoji="1" lang="ja-JP" altLang="en-US"/>
          </a:p>
        </p:txBody>
      </p:sp>
      <p:sp>
        <p:nvSpPr>
          <p:cNvPr id="9" name="Rectangle 5">
            <a:extLst>
              <a:ext uri="{FF2B5EF4-FFF2-40B4-BE49-F238E27FC236}">
                <a16:creationId xmlns:a16="http://schemas.microsoft.com/office/drawing/2014/main" id="{7340E421-B7AD-F935-E454-1D787867556C}"/>
              </a:ext>
            </a:extLst>
          </p:cNvPr>
          <p:cNvSpPr>
            <a:spLocks noChangeArrowheads="1"/>
          </p:cNvSpPr>
          <p:nvPr/>
        </p:nvSpPr>
        <p:spPr bwMode="auto">
          <a:xfrm>
            <a:off x="125315" y="1791027"/>
            <a:ext cx="1008112" cy="33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（人）</a:t>
            </a:r>
            <a:endParaRPr kumimoji="0" lang="ja-JP" altLang="ja-JP" sz="16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 name="吹き出し: 円形 10">
            <a:extLst>
              <a:ext uri="{FF2B5EF4-FFF2-40B4-BE49-F238E27FC236}">
                <a16:creationId xmlns:a16="http://schemas.microsoft.com/office/drawing/2014/main" id="{9AAA168B-9949-EEB2-3AE3-04F3F5051A57}"/>
              </a:ext>
            </a:extLst>
          </p:cNvPr>
          <p:cNvSpPr/>
          <p:nvPr/>
        </p:nvSpPr>
        <p:spPr>
          <a:xfrm>
            <a:off x="971600" y="2564904"/>
            <a:ext cx="1666528" cy="614560"/>
          </a:xfrm>
          <a:prstGeom prst="wedgeEllipseCallout">
            <a:avLst>
              <a:gd name="adj1" fmla="val -17565"/>
              <a:gd name="adj2" fmla="val 98958"/>
            </a:avLst>
          </a:prstGeom>
          <a:ln/>
        </p:spPr>
        <p:style>
          <a:lnRef idx="2">
            <a:schemeClr val="dk1"/>
          </a:lnRef>
          <a:fillRef idx="1">
            <a:schemeClr val="lt1"/>
          </a:fillRef>
          <a:effectRef idx="0">
            <a:schemeClr val="dk1"/>
          </a:effectRef>
          <a:fontRef idx="minor">
            <a:schemeClr val="dk1"/>
          </a:fontRef>
        </p:style>
        <p:txBody>
          <a:bodyPr rtlCol="0" anchor="t"/>
          <a:lstStyle/>
          <a:p>
            <a:pPr algn="ctr"/>
            <a:r>
              <a:rPr lang="en-US" altLang="ja-JP" sz="2000" dirty="0">
                <a:solidFill>
                  <a:schemeClr val="tx1"/>
                </a:solidFill>
                <a:latin typeface="Meiryo UI" panose="020B0604030504040204" pitchFamily="50" charset="-128"/>
                <a:ea typeface="Meiryo UI" panose="020B0604030504040204" pitchFamily="50" charset="-128"/>
              </a:rPr>
              <a:t>320</a:t>
            </a:r>
            <a:r>
              <a:rPr lang="ja-JP" altLang="en-US" sz="2000" dirty="0">
                <a:solidFill>
                  <a:schemeClr val="tx1"/>
                </a:solidFill>
                <a:latin typeface="Meiryo UI" panose="020B0604030504040204" pitchFamily="50" charset="-128"/>
                <a:ea typeface="Meiryo UI" panose="020B0604030504040204" pitchFamily="50" charset="-128"/>
              </a:rPr>
              <a:t>人</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7B05EABE-AF81-F6C1-5E44-1FA24E5A67A4}"/>
              </a:ext>
            </a:extLst>
          </p:cNvPr>
          <p:cNvSpPr/>
          <p:nvPr/>
        </p:nvSpPr>
        <p:spPr>
          <a:xfrm>
            <a:off x="1043608" y="247638"/>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6" name="タイトル 15">
            <a:extLst>
              <a:ext uri="{FF2B5EF4-FFF2-40B4-BE49-F238E27FC236}">
                <a16:creationId xmlns:a16="http://schemas.microsoft.com/office/drawing/2014/main" id="{1E2A9768-886A-BF76-61A5-737E4BB8B98E}"/>
              </a:ext>
            </a:extLst>
          </p:cNvPr>
          <p:cNvSpPr>
            <a:spLocks noGrp="1"/>
          </p:cNvSpPr>
          <p:nvPr>
            <p:ph type="title"/>
          </p:nvPr>
        </p:nvSpPr>
        <p:spPr>
          <a:xfrm>
            <a:off x="1043609" y="150212"/>
            <a:ext cx="7056784" cy="1143000"/>
          </a:xfrm>
        </p:spPr>
        <p:txBody>
          <a:bodyPr/>
          <a:lstStyle/>
          <a:p>
            <a:pPr algn="ctr"/>
            <a:r>
              <a:rPr lang="ja-JP" altLang="en-US" sz="3200" dirty="0">
                <a:solidFill>
                  <a:schemeClr val="bg1"/>
                </a:solidFill>
              </a:rPr>
              <a:t>児童生徒の自殺者数</a:t>
            </a:r>
          </a:p>
        </p:txBody>
      </p:sp>
      <p:sp>
        <p:nvSpPr>
          <p:cNvPr id="10" name="吹き出し: 円形 9">
            <a:extLst>
              <a:ext uri="{FF2B5EF4-FFF2-40B4-BE49-F238E27FC236}">
                <a16:creationId xmlns:a16="http://schemas.microsoft.com/office/drawing/2014/main" id="{ADEDADB5-8E61-2A45-7561-DA78CDED88A6}"/>
              </a:ext>
            </a:extLst>
          </p:cNvPr>
          <p:cNvSpPr/>
          <p:nvPr/>
        </p:nvSpPr>
        <p:spPr>
          <a:xfrm>
            <a:off x="5449140" y="1447579"/>
            <a:ext cx="1384437" cy="509174"/>
          </a:xfrm>
          <a:prstGeom prst="wedgeEllipseCallout">
            <a:avLst>
              <a:gd name="adj1" fmla="val 53726"/>
              <a:gd name="adj2" fmla="val 98105"/>
            </a:avLst>
          </a:prstGeom>
          <a:ln w="85725">
            <a:solidFill>
              <a:srgbClr val="0070C0"/>
            </a:solidFill>
            <a:prstDash val="solid"/>
            <a:extLst>
              <a:ext uri="{C807C97D-BFC1-408E-A445-0C87EB9F89A2}">
                <ask:lineSketchStyleProps xmlns:ask="http://schemas.microsoft.com/office/drawing/2018/sketchyshapes" sd="1219033472">
                  <a:custGeom>
                    <a:avLst/>
                    <a:gdLst>
                      <a:gd name="connsiteX0" fmla="*/ 1605085 w 1547428"/>
                      <a:gd name="connsiteY0" fmla="*/ 845721 h 648072"/>
                      <a:gd name="connsiteX1" fmla="*/ 1072543 w 1547428"/>
                      <a:gd name="connsiteY1" fmla="*/ 622928 h 648072"/>
                      <a:gd name="connsiteX2" fmla="*/ 521338 w 1547428"/>
                      <a:gd name="connsiteY2" fmla="*/ 630349 h 648072"/>
                      <a:gd name="connsiteX3" fmla="*/ 365198 w 1547428"/>
                      <a:gd name="connsiteY3" fmla="*/ 48849 h 648072"/>
                      <a:gd name="connsiteX4" fmla="*/ 944897 w 1547428"/>
                      <a:gd name="connsiteY4" fmla="*/ 8031 h 648072"/>
                      <a:gd name="connsiteX5" fmla="*/ 1318131 w 1547428"/>
                      <a:gd name="connsiteY5" fmla="*/ 554282 h 648072"/>
                      <a:gd name="connsiteX6" fmla="*/ 1605085 w 1547428"/>
                      <a:gd name="connsiteY6" fmla="*/ 845721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428" h="648072" fill="none" extrusionOk="0">
                        <a:moveTo>
                          <a:pt x="1605085" y="845721"/>
                        </a:moveTo>
                        <a:cubicBezTo>
                          <a:pt x="1423144" y="823683"/>
                          <a:pt x="1216558" y="620738"/>
                          <a:pt x="1072543" y="622928"/>
                        </a:cubicBezTo>
                        <a:cubicBezTo>
                          <a:pt x="903173" y="694862"/>
                          <a:pt x="674981" y="654825"/>
                          <a:pt x="521338" y="630349"/>
                        </a:cubicBezTo>
                        <a:cubicBezTo>
                          <a:pt x="-79240" y="499465"/>
                          <a:pt x="-158281" y="285459"/>
                          <a:pt x="365198" y="48849"/>
                        </a:cubicBezTo>
                        <a:cubicBezTo>
                          <a:pt x="549555" y="-7503"/>
                          <a:pt x="767209" y="-24272"/>
                          <a:pt x="944897" y="8031"/>
                        </a:cubicBezTo>
                        <a:cubicBezTo>
                          <a:pt x="1474774" y="47813"/>
                          <a:pt x="1774558" y="346390"/>
                          <a:pt x="1318131" y="554282"/>
                        </a:cubicBezTo>
                        <a:cubicBezTo>
                          <a:pt x="1439664" y="634132"/>
                          <a:pt x="1479587" y="774582"/>
                          <a:pt x="1605085" y="845721"/>
                        </a:cubicBezTo>
                        <a:close/>
                      </a:path>
                      <a:path w="1547428" h="648072" stroke="0" extrusionOk="0">
                        <a:moveTo>
                          <a:pt x="1605085" y="845721"/>
                        </a:moveTo>
                        <a:cubicBezTo>
                          <a:pt x="1351237" y="761997"/>
                          <a:pt x="1223208" y="646441"/>
                          <a:pt x="1072543" y="622928"/>
                        </a:cubicBezTo>
                        <a:cubicBezTo>
                          <a:pt x="939264" y="661991"/>
                          <a:pt x="693055" y="622192"/>
                          <a:pt x="521338" y="630349"/>
                        </a:cubicBezTo>
                        <a:cubicBezTo>
                          <a:pt x="-172496" y="482036"/>
                          <a:pt x="-233701" y="286555"/>
                          <a:pt x="365198" y="48849"/>
                        </a:cubicBezTo>
                        <a:cubicBezTo>
                          <a:pt x="538225" y="14899"/>
                          <a:pt x="731928" y="-57340"/>
                          <a:pt x="944897" y="8031"/>
                        </a:cubicBezTo>
                        <a:cubicBezTo>
                          <a:pt x="1565650" y="-28625"/>
                          <a:pt x="1702061" y="341534"/>
                          <a:pt x="1318131" y="554282"/>
                        </a:cubicBezTo>
                        <a:cubicBezTo>
                          <a:pt x="1451355" y="629707"/>
                          <a:pt x="1526539" y="804006"/>
                          <a:pt x="1605085" y="845721"/>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t"/>
          <a:lstStyle/>
          <a:p>
            <a:pPr algn="ctr"/>
            <a:r>
              <a:rPr lang="en-US" altLang="ja-JP" sz="2000" b="1" dirty="0">
                <a:solidFill>
                  <a:srgbClr val="0070C0"/>
                </a:solidFill>
                <a:latin typeface="Meiryo UI" panose="020B0604030504040204" pitchFamily="50" charset="-128"/>
                <a:ea typeface="Meiryo UI" panose="020B0604030504040204" pitchFamily="50" charset="-128"/>
              </a:rPr>
              <a:t>514</a:t>
            </a:r>
            <a:r>
              <a:rPr lang="ja-JP" altLang="en-US" sz="2000" b="1" dirty="0">
                <a:solidFill>
                  <a:srgbClr val="0070C0"/>
                </a:solidFill>
                <a:latin typeface="Meiryo UI" panose="020B0604030504040204" pitchFamily="50" charset="-128"/>
                <a:ea typeface="Meiryo UI" panose="020B0604030504040204" pitchFamily="50" charset="-128"/>
              </a:rPr>
              <a:t>人</a:t>
            </a:r>
            <a:endParaRPr kumimoji="1" lang="ja-JP" altLang="en-US" sz="2000" b="1" dirty="0">
              <a:solidFill>
                <a:srgbClr val="0070C0"/>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604465D2-C18D-98FF-99E6-1579F2BEB4FC}"/>
              </a:ext>
            </a:extLst>
          </p:cNvPr>
          <p:cNvSpPr/>
          <p:nvPr/>
        </p:nvSpPr>
        <p:spPr>
          <a:xfrm>
            <a:off x="1853197" y="1531387"/>
            <a:ext cx="3092286" cy="721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少子化にも関わらず</a:t>
            </a:r>
            <a:endParaRPr kumimoji="1"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近年増加傾向</a:t>
            </a:r>
          </a:p>
        </p:txBody>
      </p:sp>
      <p:pic>
        <p:nvPicPr>
          <p:cNvPr id="18" name="図 17" descr="図形, 矢印&#10;&#10;自動的に生成された説明">
            <a:extLst>
              <a:ext uri="{FF2B5EF4-FFF2-40B4-BE49-F238E27FC236}">
                <a16:creationId xmlns:a16="http://schemas.microsoft.com/office/drawing/2014/main" id="{2DDFE13F-12C8-EAAF-64D2-F2EF13A256DA}"/>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094884" flipV="1">
            <a:off x="2900463" y="1503062"/>
            <a:ext cx="2928837" cy="2123683"/>
          </a:xfrm>
          <a:prstGeom prst="rect">
            <a:avLst/>
          </a:prstGeom>
        </p:spPr>
      </p:pic>
      <p:sp>
        <p:nvSpPr>
          <p:cNvPr id="2" name="吹き出し: 円形 1">
            <a:extLst>
              <a:ext uri="{FF2B5EF4-FFF2-40B4-BE49-F238E27FC236}">
                <a16:creationId xmlns:a16="http://schemas.microsoft.com/office/drawing/2014/main" id="{D7190F6D-003F-1B1B-28BC-1B5215CC72B8}"/>
              </a:ext>
            </a:extLst>
          </p:cNvPr>
          <p:cNvSpPr/>
          <p:nvPr/>
        </p:nvSpPr>
        <p:spPr>
          <a:xfrm>
            <a:off x="6336621" y="982352"/>
            <a:ext cx="1349533" cy="541194"/>
          </a:xfrm>
          <a:prstGeom prst="wedgeEllipseCallout">
            <a:avLst>
              <a:gd name="adj1" fmla="val 38859"/>
              <a:gd name="adj2" fmla="val 176792"/>
            </a:avLst>
          </a:prstGeom>
          <a:ln/>
        </p:spPr>
        <p:style>
          <a:lnRef idx="2">
            <a:schemeClr val="dk1"/>
          </a:lnRef>
          <a:fillRef idx="1">
            <a:schemeClr val="lt1"/>
          </a:fillRef>
          <a:effectRef idx="0">
            <a:schemeClr val="dk1"/>
          </a:effectRef>
          <a:fontRef idx="minor">
            <a:schemeClr val="dk1"/>
          </a:fontRef>
        </p:style>
        <p:txBody>
          <a:bodyPr rtlCol="0" anchor="t"/>
          <a:lstStyle/>
          <a:p>
            <a:pPr algn="ctr"/>
            <a:r>
              <a:rPr lang="en-US" altLang="ja-JP" sz="2000" dirty="0">
                <a:solidFill>
                  <a:schemeClr val="tx1"/>
                </a:solidFill>
                <a:latin typeface="Meiryo UI" panose="020B0604030504040204" pitchFamily="50" charset="-128"/>
                <a:ea typeface="Meiryo UI" panose="020B0604030504040204" pitchFamily="50" charset="-128"/>
              </a:rPr>
              <a:t>513</a:t>
            </a:r>
            <a:r>
              <a:rPr lang="ja-JP" altLang="en-US" sz="2000" dirty="0">
                <a:solidFill>
                  <a:schemeClr val="tx1"/>
                </a:solidFill>
                <a:latin typeface="Meiryo UI" panose="020B0604030504040204" pitchFamily="50" charset="-128"/>
                <a:ea typeface="Meiryo UI" panose="020B0604030504040204" pitchFamily="50" charset="-128"/>
              </a:rPr>
              <a:t>人</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3" name="吹き出し: 円形 2">
            <a:extLst>
              <a:ext uri="{FF2B5EF4-FFF2-40B4-BE49-F238E27FC236}">
                <a16:creationId xmlns:a16="http://schemas.microsoft.com/office/drawing/2014/main" id="{4C2B1C8C-182A-0913-4BF3-1F5248E103B2}"/>
              </a:ext>
            </a:extLst>
          </p:cNvPr>
          <p:cNvSpPr/>
          <p:nvPr/>
        </p:nvSpPr>
        <p:spPr>
          <a:xfrm>
            <a:off x="7467599" y="1390638"/>
            <a:ext cx="1384437" cy="578207"/>
          </a:xfrm>
          <a:prstGeom prst="wedgeEllipseCallout">
            <a:avLst>
              <a:gd name="adj1" fmla="val 11435"/>
              <a:gd name="adj2" fmla="val 78948"/>
            </a:avLst>
          </a:prstGeom>
          <a:ln w="85725">
            <a:solidFill>
              <a:srgbClr val="FF0000"/>
            </a:solidFill>
            <a:prstDash val="solid"/>
            <a:extLst>
              <a:ext uri="{C807C97D-BFC1-408E-A445-0C87EB9F89A2}">
                <ask:lineSketchStyleProps xmlns:ask="http://schemas.microsoft.com/office/drawing/2018/sketchyshapes" sd="1219033472">
                  <a:custGeom>
                    <a:avLst/>
                    <a:gdLst>
                      <a:gd name="connsiteX0" fmla="*/ 1605085 w 1547428"/>
                      <a:gd name="connsiteY0" fmla="*/ 845721 h 648072"/>
                      <a:gd name="connsiteX1" fmla="*/ 1072543 w 1547428"/>
                      <a:gd name="connsiteY1" fmla="*/ 622928 h 648072"/>
                      <a:gd name="connsiteX2" fmla="*/ 521338 w 1547428"/>
                      <a:gd name="connsiteY2" fmla="*/ 630349 h 648072"/>
                      <a:gd name="connsiteX3" fmla="*/ 365198 w 1547428"/>
                      <a:gd name="connsiteY3" fmla="*/ 48849 h 648072"/>
                      <a:gd name="connsiteX4" fmla="*/ 944897 w 1547428"/>
                      <a:gd name="connsiteY4" fmla="*/ 8031 h 648072"/>
                      <a:gd name="connsiteX5" fmla="*/ 1318131 w 1547428"/>
                      <a:gd name="connsiteY5" fmla="*/ 554282 h 648072"/>
                      <a:gd name="connsiteX6" fmla="*/ 1605085 w 1547428"/>
                      <a:gd name="connsiteY6" fmla="*/ 845721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428" h="648072" fill="none" extrusionOk="0">
                        <a:moveTo>
                          <a:pt x="1605085" y="845721"/>
                        </a:moveTo>
                        <a:cubicBezTo>
                          <a:pt x="1423144" y="823683"/>
                          <a:pt x="1216558" y="620738"/>
                          <a:pt x="1072543" y="622928"/>
                        </a:cubicBezTo>
                        <a:cubicBezTo>
                          <a:pt x="903173" y="694862"/>
                          <a:pt x="674981" y="654825"/>
                          <a:pt x="521338" y="630349"/>
                        </a:cubicBezTo>
                        <a:cubicBezTo>
                          <a:pt x="-79240" y="499465"/>
                          <a:pt x="-158281" y="285459"/>
                          <a:pt x="365198" y="48849"/>
                        </a:cubicBezTo>
                        <a:cubicBezTo>
                          <a:pt x="549555" y="-7503"/>
                          <a:pt x="767209" y="-24272"/>
                          <a:pt x="944897" y="8031"/>
                        </a:cubicBezTo>
                        <a:cubicBezTo>
                          <a:pt x="1474774" y="47813"/>
                          <a:pt x="1774558" y="346390"/>
                          <a:pt x="1318131" y="554282"/>
                        </a:cubicBezTo>
                        <a:cubicBezTo>
                          <a:pt x="1439664" y="634132"/>
                          <a:pt x="1479587" y="774582"/>
                          <a:pt x="1605085" y="845721"/>
                        </a:cubicBezTo>
                        <a:close/>
                      </a:path>
                      <a:path w="1547428" h="648072" stroke="0" extrusionOk="0">
                        <a:moveTo>
                          <a:pt x="1605085" y="845721"/>
                        </a:moveTo>
                        <a:cubicBezTo>
                          <a:pt x="1351237" y="761997"/>
                          <a:pt x="1223208" y="646441"/>
                          <a:pt x="1072543" y="622928"/>
                        </a:cubicBezTo>
                        <a:cubicBezTo>
                          <a:pt x="939264" y="661991"/>
                          <a:pt x="693055" y="622192"/>
                          <a:pt x="521338" y="630349"/>
                        </a:cubicBezTo>
                        <a:cubicBezTo>
                          <a:pt x="-172496" y="482036"/>
                          <a:pt x="-233701" y="286555"/>
                          <a:pt x="365198" y="48849"/>
                        </a:cubicBezTo>
                        <a:cubicBezTo>
                          <a:pt x="538225" y="14899"/>
                          <a:pt x="731928" y="-57340"/>
                          <a:pt x="944897" y="8031"/>
                        </a:cubicBezTo>
                        <a:cubicBezTo>
                          <a:pt x="1565650" y="-28625"/>
                          <a:pt x="1702061" y="341534"/>
                          <a:pt x="1318131" y="554282"/>
                        </a:cubicBezTo>
                        <a:cubicBezTo>
                          <a:pt x="1451355" y="629707"/>
                          <a:pt x="1526539" y="804006"/>
                          <a:pt x="1605085" y="845721"/>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t"/>
          <a:lstStyle/>
          <a:p>
            <a:pPr algn="ctr"/>
            <a:r>
              <a:rPr lang="en-US" altLang="ja-JP" sz="2000" b="1" dirty="0">
                <a:solidFill>
                  <a:srgbClr val="FF0000"/>
                </a:solidFill>
                <a:latin typeface="Meiryo UI" panose="020B0604030504040204" pitchFamily="50" charset="-128"/>
                <a:ea typeface="Meiryo UI" panose="020B0604030504040204" pitchFamily="50" charset="-128"/>
              </a:rPr>
              <a:t>529</a:t>
            </a:r>
            <a:r>
              <a:rPr lang="ja-JP" altLang="en-US" sz="2000" b="1" dirty="0">
                <a:solidFill>
                  <a:srgbClr val="FF0000"/>
                </a:solidFill>
                <a:latin typeface="Meiryo UI" panose="020B0604030504040204" pitchFamily="50" charset="-128"/>
                <a:ea typeface="Meiryo UI" panose="020B0604030504040204" pitchFamily="50" charset="-128"/>
              </a:rPr>
              <a:t>人</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3362228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保護者に伝えるポイント</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D09A57B2-3ABC-C35B-99AE-5CFC7E688A3D}"/>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E1C30807-CBBD-191F-7929-393C96DEEA33}"/>
              </a:ext>
            </a:extLst>
          </p:cNvPr>
          <p:cNvSpPr/>
          <p:nvPr/>
        </p:nvSpPr>
        <p:spPr>
          <a:xfrm>
            <a:off x="1043608" y="1988840"/>
            <a:ext cx="7056784" cy="381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１　自傷は自殺企図とは異なる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２　けっしてアピール的な行動ではない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３　なんらかのＳＯＳのサインである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４　そのサインを無視すれば、</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将来的に</a:t>
            </a: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自殺</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にもつながりかねない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59819166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座る, 暗い, 大きい, 飛行機 が含まれている画像&#10;&#10;自動的に生成された説明">
            <a:extLst>
              <a:ext uri="{FF2B5EF4-FFF2-40B4-BE49-F238E27FC236}">
                <a16:creationId xmlns:a16="http://schemas.microsoft.com/office/drawing/2014/main" id="{0A575D3B-A39B-D6FA-936D-C4F173F75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5945982"/>
            <a:ext cx="1728192" cy="723378"/>
          </a:xfrm>
          <a:prstGeom prst="rect">
            <a:avLst/>
          </a:prstGeom>
        </p:spPr>
      </p:pic>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保護者に伝えるポイント</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pic>
        <p:nvPicPr>
          <p:cNvPr id="4" name="図 3" descr="家具の置いてあるテーブル&#10;&#10;低い精度で自動的に生成された説明">
            <a:extLst>
              <a:ext uri="{FF2B5EF4-FFF2-40B4-BE49-F238E27FC236}">
                <a16:creationId xmlns:a16="http://schemas.microsoft.com/office/drawing/2014/main" id="{AA226392-B02B-4D82-0A7F-763465165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110" y="3387810"/>
            <a:ext cx="2295779" cy="1853842"/>
          </a:xfrm>
          <a:prstGeom prst="rect">
            <a:avLst/>
          </a:prstGeom>
        </p:spPr>
      </p:pic>
      <p:grpSp>
        <p:nvGrpSpPr>
          <p:cNvPr id="5" name="グループ化 4">
            <a:extLst>
              <a:ext uri="{FF2B5EF4-FFF2-40B4-BE49-F238E27FC236}">
                <a16:creationId xmlns:a16="http://schemas.microsoft.com/office/drawing/2014/main" id="{ADE1D94E-869B-DB46-FECA-5BC6A42FBB3E}"/>
              </a:ext>
            </a:extLst>
          </p:cNvPr>
          <p:cNvGrpSpPr/>
          <p:nvPr/>
        </p:nvGrpSpPr>
        <p:grpSpPr>
          <a:xfrm>
            <a:off x="2632347" y="2770413"/>
            <a:ext cx="648657" cy="1573597"/>
            <a:chOff x="7589912" y="3799461"/>
            <a:chExt cx="648657" cy="1573597"/>
          </a:xfrm>
        </p:grpSpPr>
        <p:sp>
          <p:nvSpPr>
            <p:cNvPr id="6" name="楕円 5">
              <a:extLst>
                <a:ext uri="{FF2B5EF4-FFF2-40B4-BE49-F238E27FC236}">
                  <a16:creationId xmlns:a16="http://schemas.microsoft.com/office/drawing/2014/main" id="{35BADFD9-2F3D-753F-1DB0-F9B7104CA176}"/>
                </a:ext>
              </a:extLst>
            </p:cNvPr>
            <p:cNvSpPr/>
            <p:nvPr/>
          </p:nvSpPr>
          <p:spPr>
            <a:xfrm>
              <a:off x="7590591" y="3799461"/>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楕円 6">
              <a:extLst>
                <a:ext uri="{FF2B5EF4-FFF2-40B4-BE49-F238E27FC236}">
                  <a16:creationId xmlns:a16="http://schemas.microsoft.com/office/drawing/2014/main" id="{39D1B338-1942-594B-F466-3142AE92706F}"/>
                </a:ext>
              </a:extLst>
            </p:cNvPr>
            <p:cNvSpPr/>
            <p:nvPr/>
          </p:nvSpPr>
          <p:spPr>
            <a:xfrm>
              <a:off x="7590591" y="4441389"/>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761A74BE-F419-ACFB-99CC-D9C9DD37ED6E}"/>
                </a:ext>
              </a:extLst>
            </p:cNvPr>
            <p:cNvSpPr/>
            <p:nvPr/>
          </p:nvSpPr>
          <p:spPr>
            <a:xfrm>
              <a:off x="7589912" y="4725144"/>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9" name="楕円 8">
            <a:extLst>
              <a:ext uri="{FF2B5EF4-FFF2-40B4-BE49-F238E27FC236}">
                <a16:creationId xmlns:a16="http://schemas.microsoft.com/office/drawing/2014/main" id="{5929F49D-8B8F-714C-658B-A87C9DB4EB7F}"/>
              </a:ext>
            </a:extLst>
          </p:cNvPr>
          <p:cNvSpPr/>
          <p:nvPr/>
        </p:nvSpPr>
        <p:spPr>
          <a:xfrm>
            <a:off x="4243425" y="2170812"/>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楕円 9">
            <a:extLst>
              <a:ext uri="{FF2B5EF4-FFF2-40B4-BE49-F238E27FC236}">
                <a16:creationId xmlns:a16="http://schemas.microsoft.com/office/drawing/2014/main" id="{78A6DA2C-4D64-0C0D-2613-515A948E129E}"/>
              </a:ext>
            </a:extLst>
          </p:cNvPr>
          <p:cNvSpPr/>
          <p:nvPr/>
        </p:nvSpPr>
        <p:spPr>
          <a:xfrm>
            <a:off x="4243425" y="2812740"/>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1" name="正方形/長方形 10">
            <a:extLst>
              <a:ext uri="{FF2B5EF4-FFF2-40B4-BE49-F238E27FC236}">
                <a16:creationId xmlns:a16="http://schemas.microsoft.com/office/drawing/2014/main" id="{62C91F83-F171-1652-A31E-821BEB85BF10}"/>
              </a:ext>
            </a:extLst>
          </p:cNvPr>
          <p:cNvSpPr/>
          <p:nvPr/>
        </p:nvSpPr>
        <p:spPr>
          <a:xfrm>
            <a:off x="4242746" y="3096495"/>
            <a:ext cx="647978" cy="364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nvGrpSpPr>
          <p:cNvPr id="14" name="グループ化 13">
            <a:extLst>
              <a:ext uri="{FF2B5EF4-FFF2-40B4-BE49-F238E27FC236}">
                <a16:creationId xmlns:a16="http://schemas.microsoft.com/office/drawing/2014/main" id="{ACEBC2E8-CC66-7B88-C809-AA6FAF717C37}"/>
              </a:ext>
            </a:extLst>
          </p:cNvPr>
          <p:cNvGrpSpPr/>
          <p:nvPr/>
        </p:nvGrpSpPr>
        <p:grpSpPr>
          <a:xfrm>
            <a:off x="5818398" y="2411853"/>
            <a:ext cx="648657" cy="1573597"/>
            <a:chOff x="7589912" y="3799461"/>
            <a:chExt cx="648657" cy="1573597"/>
          </a:xfrm>
          <a:solidFill>
            <a:schemeClr val="tx1">
              <a:lumMod val="50000"/>
              <a:lumOff val="50000"/>
            </a:schemeClr>
          </a:solidFill>
        </p:grpSpPr>
        <p:sp>
          <p:nvSpPr>
            <p:cNvPr id="15" name="楕円 14">
              <a:extLst>
                <a:ext uri="{FF2B5EF4-FFF2-40B4-BE49-F238E27FC236}">
                  <a16:creationId xmlns:a16="http://schemas.microsoft.com/office/drawing/2014/main" id="{AC22D54A-8BB8-3D46-4C80-47596820FB52}"/>
                </a:ext>
              </a:extLst>
            </p:cNvPr>
            <p:cNvSpPr/>
            <p:nvPr/>
          </p:nvSpPr>
          <p:spPr>
            <a:xfrm>
              <a:off x="7590591" y="3799461"/>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6" name="楕円 15">
              <a:extLst>
                <a:ext uri="{FF2B5EF4-FFF2-40B4-BE49-F238E27FC236}">
                  <a16:creationId xmlns:a16="http://schemas.microsoft.com/office/drawing/2014/main" id="{C9972DB0-25AC-7ADF-46B7-E710BAC0084E}"/>
                </a:ext>
              </a:extLst>
            </p:cNvPr>
            <p:cNvSpPr/>
            <p:nvPr/>
          </p:nvSpPr>
          <p:spPr>
            <a:xfrm>
              <a:off x="7590591" y="4441389"/>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7" name="正方形/長方形 16">
              <a:extLst>
                <a:ext uri="{FF2B5EF4-FFF2-40B4-BE49-F238E27FC236}">
                  <a16:creationId xmlns:a16="http://schemas.microsoft.com/office/drawing/2014/main" id="{EF02E92F-9D53-FE7A-E4FB-3851603F9175}"/>
                </a:ext>
              </a:extLst>
            </p:cNvPr>
            <p:cNvSpPr/>
            <p:nvPr/>
          </p:nvSpPr>
          <p:spPr>
            <a:xfrm>
              <a:off x="7589912" y="4725144"/>
              <a:ext cx="647978" cy="6479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grpSp>
        <p:nvGrpSpPr>
          <p:cNvPr id="18" name="グループ化 17">
            <a:extLst>
              <a:ext uri="{FF2B5EF4-FFF2-40B4-BE49-F238E27FC236}">
                <a16:creationId xmlns:a16="http://schemas.microsoft.com/office/drawing/2014/main" id="{7BCE5B02-38D1-143F-2A92-B65C6D9AC8C4}"/>
              </a:ext>
            </a:extLst>
          </p:cNvPr>
          <p:cNvGrpSpPr/>
          <p:nvPr/>
        </p:nvGrpSpPr>
        <p:grpSpPr>
          <a:xfrm>
            <a:off x="6516216" y="2673919"/>
            <a:ext cx="648657" cy="1573597"/>
            <a:chOff x="7589912" y="3799461"/>
            <a:chExt cx="648657" cy="1573597"/>
          </a:xfrm>
          <a:solidFill>
            <a:schemeClr val="tx1">
              <a:lumMod val="50000"/>
              <a:lumOff val="50000"/>
            </a:schemeClr>
          </a:solidFill>
        </p:grpSpPr>
        <p:sp>
          <p:nvSpPr>
            <p:cNvPr id="19" name="楕円 18">
              <a:extLst>
                <a:ext uri="{FF2B5EF4-FFF2-40B4-BE49-F238E27FC236}">
                  <a16:creationId xmlns:a16="http://schemas.microsoft.com/office/drawing/2014/main" id="{C852CF83-8A8D-8858-1AF9-397E772D0AB8}"/>
                </a:ext>
              </a:extLst>
            </p:cNvPr>
            <p:cNvSpPr/>
            <p:nvPr/>
          </p:nvSpPr>
          <p:spPr>
            <a:xfrm>
              <a:off x="7590591" y="3799461"/>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0" name="楕円 19">
              <a:extLst>
                <a:ext uri="{FF2B5EF4-FFF2-40B4-BE49-F238E27FC236}">
                  <a16:creationId xmlns:a16="http://schemas.microsoft.com/office/drawing/2014/main" id="{AF281466-8079-100F-16E9-7F099E398F13}"/>
                </a:ext>
              </a:extLst>
            </p:cNvPr>
            <p:cNvSpPr/>
            <p:nvPr/>
          </p:nvSpPr>
          <p:spPr>
            <a:xfrm>
              <a:off x="7590591" y="4441389"/>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1" name="正方形/長方形 20">
              <a:extLst>
                <a:ext uri="{FF2B5EF4-FFF2-40B4-BE49-F238E27FC236}">
                  <a16:creationId xmlns:a16="http://schemas.microsoft.com/office/drawing/2014/main" id="{570AF45F-4336-B878-AF30-FE66228A00D9}"/>
                </a:ext>
              </a:extLst>
            </p:cNvPr>
            <p:cNvSpPr/>
            <p:nvPr/>
          </p:nvSpPr>
          <p:spPr>
            <a:xfrm>
              <a:off x="7589912" y="4725144"/>
              <a:ext cx="647978" cy="6479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22" name="正方形/長方形 21">
            <a:extLst>
              <a:ext uri="{FF2B5EF4-FFF2-40B4-BE49-F238E27FC236}">
                <a16:creationId xmlns:a16="http://schemas.microsoft.com/office/drawing/2014/main" id="{BFB6BEAC-35B8-E7AD-B39B-573BDEF75F8A}"/>
              </a:ext>
            </a:extLst>
          </p:cNvPr>
          <p:cNvSpPr/>
          <p:nvPr/>
        </p:nvSpPr>
        <p:spPr>
          <a:xfrm>
            <a:off x="935011" y="2812740"/>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3" name="正方形/長方形 22">
            <a:extLst>
              <a:ext uri="{FF2B5EF4-FFF2-40B4-BE49-F238E27FC236}">
                <a16:creationId xmlns:a16="http://schemas.microsoft.com/office/drawing/2014/main" id="{C36E23DC-D5C2-4F38-E1F9-F8C23C7948FF}"/>
              </a:ext>
            </a:extLst>
          </p:cNvPr>
          <p:cNvSpPr/>
          <p:nvPr/>
        </p:nvSpPr>
        <p:spPr>
          <a:xfrm>
            <a:off x="3522619" y="1546465"/>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C</a:t>
            </a: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さん</a:t>
            </a:r>
          </a:p>
        </p:txBody>
      </p:sp>
      <p:sp>
        <p:nvSpPr>
          <p:cNvPr id="24" name="正方形/長方形 23">
            <a:extLst>
              <a:ext uri="{FF2B5EF4-FFF2-40B4-BE49-F238E27FC236}">
                <a16:creationId xmlns:a16="http://schemas.microsoft.com/office/drawing/2014/main" id="{EF800B38-8218-DB14-890D-A199E1F7AEEB}"/>
              </a:ext>
            </a:extLst>
          </p:cNvPr>
          <p:cNvSpPr/>
          <p:nvPr/>
        </p:nvSpPr>
        <p:spPr>
          <a:xfrm>
            <a:off x="6012160" y="1988887"/>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a:t>
            </a:r>
          </a:p>
        </p:txBody>
      </p:sp>
      <p:sp>
        <p:nvSpPr>
          <p:cNvPr id="25" name="正方形/長方形 24">
            <a:extLst>
              <a:ext uri="{FF2B5EF4-FFF2-40B4-BE49-F238E27FC236}">
                <a16:creationId xmlns:a16="http://schemas.microsoft.com/office/drawing/2014/main" id="{5499C0E3-ED8B-72B5-D728-3700F89081A8}"/>
              </a:ext>
            </a:extLst>
          </p:cNvPr>
          <p:cNvSpPr/>
          <p:nvPr/>
        </p:nvSpPr>
        <p:spPr>
          <a:xfrm>
            <a:off x="1051559" y="5157192"/>
            <a:ext cx="7056784" cy="1282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生徒との信頼関係を崩さないためにも、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生徒同席のもとで保護者に伝えるのがよい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2689438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思考の吹き出し: 雲形 23">
            <a:extLst>
              <a:ext uri="{FF2B5EF4-FFF2-40B4-BE49-F238E27FC236}">
                <a16:creationId xmlns:a16="http://schemas.microsoft.com/office/drawing/2014/main" id="{DF50F2FE-8131-A7B1-9D87-0206FE0B73C8}"/>
              </a:ext>
            </a:extLst>
          </p:cNvPr>
          <p:cNvSpPr/>
          <p:nvPr/>
        </p:nvSpPr>
        <p:spPr>
          <a:xfrm>
            <a:off x="4797220" y="4314475"/>
            <a:ext cx="4355975" cy="2066853"/>
          </a:xfrm>
          <a:prstGeom prst="cloudCallout">
            <a:avLst>
              <a:gd name="adj1" fmla="val -4586"/>
              <a:gd name="adj2" fmla="val -415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9366A7DB-14E3-F3F5-2D1C-373685513C42}"/>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14183C26-9164-53A3-E0D8-22773CB20AA0}"/>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伝えないという選択肢</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D97E9ACD-66B0-15F0-A11C-95A21E4C53F9}"/>
              </a:ext>
            </a:extLst>
          </p:cNvPr>
          <p:cNvSpPr/>
          <p:nvPr/>
        </p:nvSpPr>
        <p:spPr>
          <a:xfrm>
            <a:off x="1043608" y="1628800"/>
            <a:ext cx="410445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自傷・自殺の危機を察知</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72DD0768-038A-9494-7FB4-065B9D14B232}"/>
              </a:ext>
            </a:extLst>
          </p:cNvPr>
          <p:cNvSpPr/>
          <p:nvPr/>
        </p:nvSpPr>
        <p:spPr>
          <a:xfrm>
            <a:off x="1043608" y="5445224"/>
            <a:ext cx="410445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原則、保護者に伝える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cxnSp>
        <p:nvCxnSpPr>
          <p:cNvPr id="4" name="直線矢印コネクタ 3">
            <a:extLst>
              <a:ext uri="{FF2B5EF4-FFF2-40B4-BE49-F238E27FC236}">
                <a16:creationId xmlns:a16="http://schemas.microsoft.com/office/drawing/2014/main" id="{74CF3DAC-C2D3-3BD5-7F66-36BA2B690E49}"/>
              </a:ext>
            </a:extLst>
          </p:cNvPr>
          <p:cNvCxnSpPr/>
          <p:nvPr/>
        </p:nvCxnSpPr>
        <p:spPr>
          <a:xfrm>
            <a:off x="2267748" y="2348880"/>
            <a:ext cx="0" cy="3168352"/>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8C4C74D4-08CF-3179-D312-765D33B22539}"/>
              </a:ext>
            </a:extLst>
          </p:cNvPr>
          <p:cNvCxnSpPr/>
          <p:nvPr/>
        </p:nvCxnSpPr>
        <p:spPr>
          <a:xfrm>
            <a:off x="2267748" y="2996952"/>
            <a:ext cx="864096" cy="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CB22E75-6497-A279-26C5-BEB0C0CD2077}"/>
              </a:ext>
            </a:extLst>
          </p:cNvPr>
          <p:cNvSpPr/>
          <p:nvPr/>
        </p:nvSpPr>
        <p:spPr>
          <a:xfrm>
            <a:off x="3300159" y="2586283"/>
            <a:ext cx="4656217" cy="1562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家庭に課題がある場合は</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先にそれを解決してから</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cxnSp>
        <p:nvCxnSpPr>
          <p:cNvPr id="12" name="直線矢印コネクタ 11">
            <a:extLst>
              <a:ext uri="{FF2B5EF4-FFF2-40B4-BE49-F238E27FC236}">
                <a16:creationId xmlns:a16="http://schemas.microsoft.com/office/drawing/2014/main" id="{3A4A17AB-B29C-0820-557B-6EB3BF3C477E}"/>
              </a:ext>
            </a:extLst>
          </p:cNvPr>
          <p:cNvCxnSpPr>
            <a:cxnSpLocks/>
          </p:cNvCxnSpPr>
          <p:nvPr/>
        </p:nvCxnSpPr>
        <p:spPr>
          <a:xfrm>
            <a:off x="4067944" y="4005064"/>
            <a:ext cx="0" cy="1512168"/>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3C7C4FEF-BC02-6A6B-2C4F-1744576028B8}"/>
              </a:ext>
            </a:extLst>
          </p:cNvPr>
          <p:cNvCxnSpPr>
            <a:cxnSpLocks/>
          </p:cNvCxnSpPr>
          <p:nvPr/>
        </p:nvCxnSpPr>
        <p:spPr>
          <a:xfrm>
            <a:off x="6948264" y="4005064"/>
            <a:ext cx="0" cy="57606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095F8C54-F72A-11C2-016C-1A0DCA3C856F}"/>
              </a:ext>
            </a:extLst>
          </p:cNvPr>
          <p:cNvSpPr/>
          <p:nvPr/>
        </p:nvSpPr>
        <p:spPr>
          <a:xfrm>
            <a:off x="5148064" y="4640711"/>
            <a:ext cx="3888432" cy="1562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自殺危機が差し迫っており、</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保護者に伝えた場合に適切な</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サポートが期待できない時は</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cxnSp>
        <p:nvCxnSpPr>
          <p:cNvPr id="23" name="直線矢印コネクタ 22">
            <a:extLst>
              <a:ext uri="{FF2B5EF4-FFF2-40B4-BE49-F238E27FC236}">
                <a16:creationId xmlns:a16="http://schemas.microsoft.com/office/drawing/2014/main" id="{04A3094C-AE78-B342-86B5-2CEC379361EA}"/>
              </a:ext>
            </a:extLst>
          </p:cNvPr>
          <p:cNvCxnSpPr>
            <a:cxnSpLocks/>
          </p:cNvCxnSpPr>
          <p:nvPr/>
        </p:nvCxnSpPr>
        <p:spPr>
          <a:xfrm>
            <a:off x="7020272" y="6124769"/>
            <a:ext cx="0" cy="57606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77980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A0E378F-5653-6147-C430-194188DCF560}"/>
              </a:ext>
            </a:extLst>
          </p:cNvPr>
          <p:cNvSpPr/>
          <p:nvPr/>
        </p:nvSpPr>
        <p:spPr>
          <a:xfrm>
            <a:off x="1187624" y="2924944"/>
            <a:ext cx="6768752" cy="1656184"/>
          </a:xfrm>
          <a:custGeom>
            <a:avLst/>
            <a:gdLst>
              <a:gd name="connsiteX0" fmla="*/ 0 w 6768752"/>
              <a:gd name="connsiteY0" fmla="*/ 0 h 1656184"/>
              <a:gd name="connsiteX1" fmla="*/ 609188 w 6768752"/>
              <a:gd name="connsiteY1" fmla="*/ 0 h 1656184"/>
              <a:gd name="connsiteX2" fmla="*/ 1286063 w 6768752"/>
              <a:gd name="connsiteY2" fmla="*/ 0 h 1656184"/>
              <a:gd name="connsiteX3" fmla="*/ 2098313 w 6768752"/>
              <a:gd name="connsiteY3" fmla="*/ 0 h 1656184"/>
              <a:gd name="connsiteX4" fmla="*/ 2639813 w 6768752"/>
              <a:gd name="connsiteY4" fmla="*/ 0 h 1656184"/>
              <a:gd name="connsiteX5" fmla="*/ 3452064 w 6768752"/>
              <a:gd name="connsiteY5" fmla="*/ 0 h 1656184"/>
              <a:gd name="connsiteX6" fmla="*/ 4128939 w 6768752"/>
              <a:gd name="connsiteY6" fmla="*/ 0 h 1656184"/>
              <a:gd name="connsiteX7" fmla="*/ 4873501 w 6768752"/>
              <a:gd name="connsiteY7" fmla="*/ 0 h 1656184"/>
              <a:gd name="connsiteX8" fmla="*/ 5482689 w 6768752"/>
              <a:gd name="connsiteY8" fmla="*/ 0 h 1656184"/>
              <a:gd name="connsiteX9" fmla="*/ 6024189 w 6768752"/>
              <a:gd name="connsiteY9" fmla="*/ 0 h 1656184"/>
              <a:gd name="connsiteX10" fmla="*/ 6768752 w 6768752"/>
              <a:gd name="connsiteY10" fmla="*/ 0 h 1656184"/>
              <a:gd name="connsiteX11" fmla="*/ 6768752 w 6768752"/>
              <a:gd name="connsiteY11" fmla="*/ 502376 h 1656184"/>
              <a:gd name="connsiteX12" fmla="*/ 6768752 w 6768752"/>
              <a:gd name="connsiteY12" fmla="*/ 1054437 h 1656184"/>
              <a:gd name="connsiteX13" fmla="*/ 6768752 w 6768752"/>
              <a:gd name="connsiteY13" fmla="*/ 1656184 h 1656184"/>
              <a:gd name="connsiteX14" fmla="*/ 6091877 w 6768752"/>
              <a:gd name="connsiteY14" fmla="*/ 1656184 h 1656184"/>
              <a:gd name="connsiteX15" fmla="*/ 5550377 w 6768752"/>
              <a:gd name="connsiteY15" fmla="*/ 1656184 h 1656184"/>
              <a:gd name="connsiteX16" fmla="*/ 5076564 w 6768752"/>
              <a:gd name="connsiteY16" fmla="*/ 1656184 h 1656184"/>
              <a:gd name="connsiteX17" fmla="*/ 4535064 w 6768752"/>
              <a:gd name="connsiteY17" fmla="*/ 1656184 h 1656184"/>
              <a:gd name="connsiteX18" fmla="*/ 3722814 w 6768752"/>
              <a:gd name="connsiteY18" fmla="*/ 1656184 h 1656184"/>
              <a:gd name="connsiteX19" fmla="*/ 3113626 w 6768752"/>
              <a:gd name="connsiteY19" fmla="*/ 1656184 h 1656184"/>
              <a:gd name="connsiteX20" fmla="*/ 2369063 w 6768752"/>
              <a:gd name="connsiteY20" fmla="*/ 1656184 h 1656184"/>
              <a:gd name="connsiteX21" fmla="*/ 1759876 w 6768752"/>
              <a:gd name="connsiteY21" fmla="*/ 1656184 h 1656184"/>
              <a:gd name="connsiteX22" fmla="*/ 1015313 w 6768752"/>
              <a:gd name="connsiteY22" fmla="*/ 1656184 h 1656184"/>
              <a:gd name="connsiteX23" fmla="*/ 0 w 6768752"/>
              <a:gd name="connsiteY23" fmla="*/ 1656184 h 1656184"/>
              <a:gd name="connsiteX24" fmla="*/ 0 w 6768752"/>
              <a:gd name="connsiteY24" fmla="*/ 1087561 h 1656184"/>
              <a:gd name="connsiteX25" fmla="*/ 0 w 6768752"/>
              <a:gd name="connsiteY25" fmla="*/ 502376 h 1656184"/>
              <a:gd name="connsiteX26" fmla="*/ 0 w 6768752"/>
              <a:gd name="connsiteY26" fmla="*/ 0 h 165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68752" h="1656184" fill="none" extrusionOk="0">
                <a:moveTo>
                  <a:pt x="0" y="0"/>
                </a:moveTo>
                <a:cubicBezTo>
                  <a:pt x="140820" y="19126"/>
                  <a:pt x="402951" y="17029"/>
                  <a:pt x="609188" y="0"/>
                </a:cubicBezTo>
                <a:cubicBezTo>
                  <a:pt x="815425" y="-17029"/>
                  <a:pt x="1097438" y="-20348"/>
                  <a:pt x="1286063" y="0"/>
                </a:cubicBezTo>
                <a:cubicBezTo>
                  <a:pt x="1474688" y="20348"/>
                  <a:pt x="1913062" y="-34730"/>
                  <a:pt x="2098313" y="0"/>
                </a:cubicBezTo>
                <a:cubicBezTo>
                  <a:pt x="2283564" y="34730"/>
                  <a:pt x="2401767" y="25564"/>
                  <a:pt x="2639813" y="0"/>
                </a:cubicBezTo>
                <a:cubicBezTo>
                  <a:pt x="2877859" y="-25564"/>
                  <a:pt x="3124117" y="-4580"/>
                  <a:pt x="3452064" y="0"/>
                </a:cubicBezTo>
                <a:cubicBezTo>
                  <a:pt x="3780011" y="4580"/>
                  <a:pt x="3900391" y="28275"/>
                  <a:pt x="4128939" y="0"/>
                </a:cubicBezTo>
                <a:cubicBezTo>
                  <a:pt x="4357487" y="-28275"/>
                  <a:pt x="4540461" y="29404"/>
                  <a:pt x="4873501" y="0"/>
                </a:cubicBezTo>
                <a:cubicBezTo>
                  <a:pt x="5206541" y="-29404"/>
                  <a:pt x="5312716" y="1957"/>
                  <a:pt x="5482689" y="0"/>
                </a:cubicBezTo>
                <a:cubicBezTo>
                  <a:pt x="5652662" y="-1957"/>
                  <a:pt x="5827399" y="-6988"/>
                  <a:pt x="6024189" y="0"/>
                </a:cubicBezTo>
                <a:cubicBezTo>
                  <a:pt x="6220979" y="6988"/>
                  <a:pt x="6402169" y="11153"/>
                  <a:pt x="6768752" y="0"/>
                </a:cubicBezTo>
                <a:cubicBezTo>
                  <a:pt x="6757365" y="221814"/>
                  <a:pt x="6769653" y="276687"/>
                  <a:pt x="6768752" y="502376"/>
                </a:cubicBezTo>
                <a:cubicBezTo>
                  <a:pt x="6767851" y="728065"/>
                  <a:pt x="6755058" y="826424"/>
                  <a:pt x="6768752" y="1054437"/>
                </a:cubicBezTo>
                <a:cubicBezTo>
                  <a:pt x="6782446" y="1282450"/>
                  <a:pt x="6743762" y="1496210"/>
                  <a:pt x="6768752" y="1656184"/>
                </a:cubicBezTo>
                <a:cubicBezTo>
                  <a:pt x="6451075" y="1663367"/>
                  <a:pt x="6425703" y="1627215"/>
                  <a:pt x="6091877" y="1656184"/>
                </a:cubicBezTo>
                <a:cubicBezTo>
                  <a:pt x="5758051" y="1685153"/>
                  <a:pt x="5709009" y="1665866"/>
                  <a:pt x="5550377" y="1656184"/>
                </a:cubicBezTo>
                <a:cubicBezTo>
                  <a:pt x="5391745" y="1646502"/>
                  <a:pt x="5243717" y="1641530"/>
                  <a:pt x="5076564" y="1656184"/>
                </a:cubicBezTo>
                <a:cubicBezTo>
                  <a:pt x="4909411" y="1670838"/>
                  <a:pt x="4699586" y="1665337"/>
                  <a:pt x="4535064" y="1656184"/>
                </a:cubicBezTo>
                <a:cubicBezTo>
                  <a:pt x="4370542" y="1647031"/>
                  <a:pt x="3915719" y="1657527"/>
                  <a:pt x="3722814" y="1656184"/>
                </a:cubicBezTo>
                <a:cubicBezTo>
                  <a:pt x="3529909" y="1654842"/>
                  <a:pt x="3367921" y="1674882"/>
                  <a:pt x="3113626" y="1656184"/>
                </a:cubicBezTo>
                <a:cubicBezTo>
                  <a:pt x="2859331" y="1637486"/>
                  <a:pt x="2542242" y="1658252"/>
                  <a:pt x="2369063" y="1656184"/>
                </a:cubicBezTo>
                <a:cubicBezTo>
                  <a:pt x="2195884" y="1654116"/>
                  <a:pt x="1951848" y="1681147"/>
                  <a:pt x="1759876" y="1656184"/>
                </a:cubicBezTo>
                <a:cubicBezTo>
                  <a:pt x="1567904" y="1631221"/>
                  <a:pt x="1380309" y="1659789"/>
                  <a:pt x="1015313" y="1656184"/>
                </a:cubicBezTo>
                <a:cubicBezTo>
                  <a:pt x="650317" y="1652579"/>
                  <a:pt x="491178" y="1668288"/>
                  <a:pt x="0" y="1656184"/>
                </a:cubicBezTo>
                <a:cubicBezTo>
                  <a:pt x="-25730" y="1375823"/>
                  <a:pt x="-12246" y="1299846"/>
                  <a:pt x="0" y="1087561"/>
                </a:cubicBezTo>
                <a:cubicBezTo>
                  <a:pt x="12246" y="875276"/>
                  <a:pt x="17395" y="677113"/>
                  <a:pt x="0" y="502376"/>
                </a:cubicBezTo>
                <a:cubicBezTo>
                  <a:pt x="-17395" y="327639"/>
                  <a:pt x="19920" y="193132"/>
                  <a:pt x="0" y="0"/>
                </a:cubicBezTo>
                <a:close/>
              </a:path>
              <a:path w="6768752" h="1656184" stroke="0" extrusionOk="0">
                <a:moveTo>
                  <a:pt x="0" y="0"/>
                </a:moveTo>
                <a:cubicBezTo>
                  <a:pt x="116242" y="8414"/>
                  <a:pt x="349962" y="4188"/>
                  <a:pt x="473813" y="0"/>
                </a:cubicBezTo>
                <a:cubicBezTo>
                  <a:pt x="597664" y="-4188"/>
                  <a:pt x="736096" y="4818"/>
                  <a:pt x="947625" y="0"/>
                </a:cubicBezTo>
                <a:cubicBezTo>
                  <a:pt x="1159154" y="-4818"/>
                  <a:pt x="1244138" y="2341"/>
                  <a:pt x="1421438" y="0"/>
                </a:cubicBezTo>
                <a:cubicBezTo>
                  <a:pt x="1598738" y="-2341"/>
                  <a:pt x="1807507" y="11612"/>
                  <a:pt x="2098313" y="0"/>
                </a:cubicBezTo>
                <a:cubicBezTo>
                  <a:pt x="2389120" y="-11612"/>
                  <a:pt x="2557120" y="38127"/>
                  <a:pt x="2910563" y="0"/>
                </a:cubicBezTo>
                <a:cubicBezTo>
                  <a:pt x="3264006" y="-38127"/>
                  <a:pt x="3248186" y="-8848"/>
                  <a:pt x="3384376" y="0"/>
                </a:cubicBezTo>
                <a:cubicBezTo>
                  <a:pt x="3520566" y="8848"/>
                  <a:pt x="3668748" y="11954"/>
                  <a:pt x="3858189" y="0"/>
                </a:cubicBezTo>
                <a:cubicBezTo>
                  <a:pt x="4047630" y="-11954"/>
                  <a:pt x="4298955" y="13449"/>
                  <a:pt x="4467376" y="0"/>
                </a:cubicBezTo>
                <a:cubicBezTo>
                  <a:pt x="4635797" y="-13449"/>
                  <a:pt x="5002126" y="11028"/>
                  <a:pt x="5144252" y="0"/>
                </a:cubicBezTo>
                <a:cubicBezTo>
                  <a:pt x="5286378" y="-11028"/>
                  <a:pt x="5474217" y="-17217"/>
                  <a:pt x="5618064" y="0"/>
                </a:cubicBezTo>
                <a:cubicBezTo>
                  <a:pt x="5761911" y="17217"/>
                  <a:pt x="5994575" y="20766"/>
                  <a:pt x="6159564" y="0"/>
                </a:cubicBezTo>
                <a:cubicBezTo>
                  <a:pt x="6324553" y="-20766"/>
                  <a:pt x="6638338" y="-22719"/>
                  <a:pt x="6768752" y="0"/>
                </a:cubicBezTo>
                <a:cubicBezTo>
                  <a:pt x="6759137" y="229389"/>
                  <a:pt x="6774106" y="377700"/>
                  <a:pt x="6768752" y="585185"/>
                </a:cubicBezTo>
                <a:cubicBezTo>
                  <a:pt x="6763398" y="792671"/>
                  <a:pt x="6752390" y="877955"/>
                  <a:pt x="6768752" y="1087561"/>
                </a:cubicBezTo>
                <a:cubicBezTo>
                  <a:pt x="6785114" y="1297167"/>
                  <a:pt x="6767021" y="1454114"/>
                  <a:pt x="6768752" y="1656184"/>
                </a:cubicBezTo>
                <a:cubicBezTo>
                  <a:pt x="6613577" y="1637047"/>
                  <a:pt x="6359323" y="1660968"/>
                  <a:pt x="6091877" y="1656184"/>
                </a:cubicBezTo>
                <a:cubicBezTo>
                  <a:pt x="5824432" y="1651400"/>
                  <a:pt x="5668856" y="1684613"/>
                  <a:pt x="5482689" y="1656184"/>
                </a:cubicBezTo>
                <a:cubicBezTo>
                  <a:pt x="5296522" y="1627755"/>
                  <a:pt x="5093991" y="1672803"/>
                  <a:pt x="4738126" y="1656184"/>
                </a:cubicBezTo>
                <a:cubicBezTo>
                  <a:pt x="4382261" y="1639565"/>
                  <a:pt x="4296162" y="1645257"/>
                  <a:pt x="4128939" y="1656184"/>
                </a:cubicBezTo>
                <a:cubicBezTo>
                  <a:pt x="3961716" y="1667111"/>
                  <a:pt x="3755367" y="1682235"/>
                  <a:pt x="3587439" y="1656184"/>
                </a:cubicBezTo>
                <a:cubicBezTo>
                  <a:pt x="3419511" y="1630133"/>
                  <a:pt x="3133599" y="1690379"/>
                  <a:pt x="2775188" y="1656184"/>
                </a:cubicBezTo>
                <a:cubicBezTo>
                  <a:pt x="2416777" y="1621989"/>
                  <a:pt x="2263971" y="1652360"/>
                  <a:pt x="2098313" y="1656184"/>
                </a:cubicBezTo>
                <a:cubicBezTo>
                  <a:pt x="1932655" y="1660008"/>
                  <a:pt x="1622428" y="1640731"/>
                  <a:pt x="1421438" y="1656184"/>
                </a:cubicBezTo>
                <a:cubicBezTo>
                  <a:pt x="1220448" y="1671637"/>
                  <a:pt x="1085438" y="1638417"/>
                  <a:pt x="947625" y="1656184"/>
                </a:cubicBezTo>
                <a:cubicBezTo>
                  <a:pt x="809812" y="1673951"/>
                  <a:pt x="414369" y="1648939"/>
                  <a:pt x="0" y="1656184"/>
                </a:cubicBezTo>
                <a:cubicBezTo>
                  <a:pt x="25622" y="1502785"/>
                  <a:pt x="3601" y="1313139"/>
                  <a:pt x="0" y="1070999"/>
                </a:cubicBezTo>
                <a:cubicBezTo>
                  <a:pt x="-3601" y="828859"/>
                  <a:pt x="-24306" y="688343"/>
                  <a:pt x="0" y="552061"/>
                </a:cubicBezTo>
                <a:cubicBezTo>
                  <a:pt x="24306" y="415779"/>
                  <a:pt x="7587" y="148935"/>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9366A7DB-14E3-F3F5-2D1C-373685513C42}"/>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14183C26-9164-53A3-E0D8-22773CB20AA0}"/>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「通告」の義務</a:t>
            </a:r>
          </a:p>
        </p:txBody>
      </p:sp>
      <p:sp>
        <p:nvSpPr>
          <p:cNvPr id="9" name="正方形/長方形 8">
            <a:extLst>
              <a:ext uri="{FF2B5EF4-FFF2-40B4-BE49-F238E27FC236}">
                <a16:creationId xmlns:a16="http://schemas.microsoft.com/office/drawing/2014/main" id="{D97E9ACD-66B0-15F0-A11C-95A21E4C53F9}"/>
              </a:ext>
            </a:extLst>
          </p:cNvPr>
          <p:cNvSpPr/>
          <p:nvPr/>
        </p:nvSpPr>
        <p:spPr>
          <a:xfrm>
            <a:off x="1043608" y="1484784"/>
            <a:ext cx="7056784" cy="511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保護者の不適切な関わりによって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追い込まれていることが疑われる場合は、</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 児童相談所に</a:t>
            </a: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通告</a:t>
            </a:r>
            <a:endParaRPr lang="en-US" altLang="ja-JP" sz="2800" b="1"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 （教育委員会に連絡）</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「かもしれない」段階でも通告を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保護者との関係よりも</a:t>
            </a: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子どもの安全</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が優先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通告後の様子までしっかりフォロー</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3" name="吹き出し: 円形 2">
            <a:extLst>
              <a:ext uri="{FF2B5EF4-FFF2-40B4-BE49-F238E27FC236}">
                <a16:creationId xmlns:a16="http://schemas.microsoft.com/office/drawing/2014/main" id="{1B6CCCD0-71D1-F05F-F28C-2D07A62D2588}"/>
              </a:ext>
            </a:extLst>
          </p:cNvPr>
          <p:cNvSpPr/>
          <p:nvPr/>
        </p:nvSpPr>
        <p:spPr>
          <a:xfrm>
            <a:off x="5558287" y="3171952"/>
            <a:ext cx="2182065" cy="1193152"/>
          </a:xfrm>
          <a:prstGeom prst="wedgeEllipseCallout">
            <a:avLst>
              <a:gd name="adj1" fmla="val -71484"/>
              <a:gd name="adj2" fmla="val -22801"/>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9514E7D3-9E67-D90D-EBB2-AA0B7379548B}"/>
              </a:ext>
            </a:extLst>
          </p:cNvPr>
          <p:cNvSpPr/>
          <p:nvPr/>
        </p:nvSpPr>
        <p:spPr>
          <a:xfrm>
            <a:off x="5805143" y="3392996"/>
            <a:ext cx="2304256" cy="1332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必要時には</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警察も考慮</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14905826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D3CE021F-E2E7-55AC-EEEA-7DFB2A75B9A5}"/>
              </a:ext>
            </a:extLst>
          </p:cNvPr>
          <p:cNvSpPr/>
          <p:nvPr/>
        </p:nvSpPr>
        <p:spPr>
          <a:xfrm>
            <a:off x="494822" y="934121"/>
            <a:ext cx="3230016" cy="6480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1" name="正方形/長方形 10">
            <a:extLst>
              <a:ext uri="{FF2B5EF4-FFF2-40B4-BE49-F238E27FC236}">
                <a16:creationId xmlns:a16="http://schemas.microsoft.com/office/drawing/2014/main" id="{AECAC93B-6800-06A8-3A8D-D59123FCA1F8}"/>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2" name="四角形: 1 つの角を切り取る 11">
            <a:extLst>
              <a:ext uri="{FF2B5EF4-FFF2-40B4-BE49-F238E27FC236}">
                <a16:creationId xmlns:a16="http://schemas.microsoft.com/office/drawing/2014/main" id="{0DABD3FB-CD7C-27A2-5921-FA53A77C240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3" name="正方形/長方形 12">
            <a:extLst>
              <a:ext uri="{FF2B5EF4-FFF2-40B4-BE49-F238E27FC236}">
                <a16:creationId xmlns:a16="http://schemas.microsoft.com/office/drawing/2014/main" id="{142C8795-BB30-F78D-EAA1-3008EF00BE41}"/>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ケースのまとめ</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rgbClr val="C00000"/>
                </a:solidFill>
                <a:latin typeface="UD デジタル 教科書体 N-R" panose="02020400000000000000" pitchFamily="17" charset="-128"/>
                <a:ea typeface="UD デジタル 教科書体 N-R" panose="02020400000000000000" pitchFamily="17" charset="-128"/>
              </a:rPr>
              <a:t>自傷行為</a:t>
            </a:r>
            <a:endParaRPr kumimoji="1" lang="en-US" altLang="ja-JP" sz="3200" b="1"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600" b="1"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600" b="1"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 客観的事実を挙げ、心配していると伝えた </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 自傷行為について話を切り出した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③ 否定せず、背景のしんどさに寄りそった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④ 保護者と情報共有について理解を得た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 name="図 1" descr="黒いバックグラウンドの前に座っている人形&#10;&#10;中程度の精度で自動的に生成された説明">
            <a:extLst>
              <a:ext uri="{FF2B5EF4-FFF2-40B4-BE49-F238E27FC236}">
                <a16:creationId xmlns:a16="http://schemas.microsoft.com/office/drawing/2014/main" id="{42035C09-5B12-BB09-2B4B-99C95F06C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534" y="754529"/>
            <a:ext cx="1547732" cy="2036490"/>
          </a:xfrm>
          <a:prstGeom prst="rect">
            <a:avLst/>
          </a:prstGeom>
        </p:spPr>
      </p:pic>
    </p:spTree>
    <p:extLst>
      <p:ext uri="{BB962C8B-B14F-4D97-AF65-F5344CB8AC3E}">
        <p14:creationId xmlns:p14="http://schemas.microsoft.com/office/powerpoint/2010/main" val="183616393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456E7F0-F934-09C3-4D11-2D4D741F447A}"/>
              </a:ext>
            </a:extLst>
          </p:cNvPr>
          <p:cNvSpPr/>
          <p:nvPr/>
        </p:nvSpPr>
        <p:spPr>
          <a:xfrm>
            <a:off x="197768" y="620688"/>
            <a:ext cx="8748464" cy="6048672"/>
          </a:xfrm>
          <a:prstGeom prst="rect">
            <a:avLst/>
          </a:prstGeom>
          <a:noFill/>
          <a:ln>
            <a:solidFill>
              <a:srgbClr val="F4A23A">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A983D468-7F05-A7F9-35BE-F876F0A227D7}"/>
              </a:ext>
            </a:extLst>
          </p:cNvPr>
          <p:cNvSpPr/>
          <p:nvPr/>
        </p:nvSpPr>
        <p:spPr>
          <a:xfrm>
            <a:off x="5310336" y="188640"/>
            <a:ext cx="3635896" cy="432048"/>
          </a:xfrm>
          <a:prstGeom prst="snip1Rect">
            <a:avLst>
              <a:gd name="adj" fmla="val 50000"/>
            </a:avLst>
          </a:prstGeom>
          <a:solidFill>
            <a:srgbClr val="F4A23A">
              <a:alpha val="30196"/>
            </a:srgbClr>
          </a:solidFill>
          <a:ln>
            <a:solidFill>
              <a:srgbClr val="F4A23A">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CF277C1F-1A3B-EA2E-D9FC-5A31B3CABA76}"/>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a:t>
            </a:r>
            <a:r>
              <a:rPr kumimoji="1"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：友人からの相談</a:t>
            </a:r>
          </a:p>
        </p:txBody>
      </p:sp>
      <p:sp>
        <p:nvSpPr>
          <p:cNvPr id="11" name="正方形/長方形 10">
            <a:extLst>
              <a:ext uri="{FF2B5EF4-FFF2-40B4-BE49-F238E27FC236}">
                <a16:creationId xmlns:a16="http://schemas.microsoft.com/office/drawing/2014/main" id="{9C197315-D422-C9E4-CCB7-278B7602A795}"/>
              </a:ext>
            </a:extLst>
          </p:cNvPr>
          <p:cNvSpPr/>
          <p:nvPr/>
        </p:nvSpPr>
        <p:spPr>
          <a:xfrm>
            <a:off x="589450" y="908720"/>
            <a:ext cx="7848872" cy="6120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Ｂさん（中２）</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457200" indent="-457200">
              <a:lnSpc>
                <a:spcPct val="150000"/>
              </a:lnSpc>
              <a:buFont typeface="Arial" panose="020B0604020202020204" pitchFamily="34" charset="0"/>
              <a:buChar char="•"/>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こないだ、ふとしたタイミングで、</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C</a:t>
            </a: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さん</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の腕にキズがあるのが見えてしまった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457200" indent="-457200">
              <a:lnSpc>
                <a:spcPct val="150000"/>
              </a:lnSpc>
              <a:buFont typeface="Arial" panose="020B0604020202020204" pitchFamily="34" charset="0"/>
              <a:buChar char="•"/>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聞いたら、リストカットだと教えてくれた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457200" indent="-457200">
              <a:lnSpc>
                <a:spcPct val="150000"/>
              </a:lnSpc>
              <a:buFont typeface="Arial" panose="020B0604020202020204" pitchFamily="34" charset="0"/>
              <a:buChar char="•"/>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過干渉な親のことで悩んでいるのかも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457200" indent="-457200">
              <a:lnSpc>
                <a:spcPct val="150000"/>
              </a:lnSpc>
              <a:buFont typeface="Arial" panose="020B0604020202020204" pitchFamily="34" charset="0"/>
              <a:buChar char="•"/>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そんな</a:t>
            </a: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を見ているのがつらい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457200" indent="-457200">
              <a:lnSpc>
                <a:spcPct val="150000"/>
              </a:lnSpc>
              <a:buFont typeface="Arial" panose="020B0604020202020204" pitchFamily="34" charset="0"/>
              <a:buChar char="•"/>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何とかしたいが、自分はどうすればいいか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cxnSp>
        <p:nvCxnSpPr>
          <p:cNvPr id="13" name="直線コネクタ 12">
            <a:extLst>
              <a:ext uri="{FF2B5EF4-FFF2-40B4-BE49-F238E27FC236}">
                <a16:creationId xmlns:a16="http://schemas.microsoft.com/office/drawing/2014/main" id="{88522AFF-ED38-8404-2983-9910D4118B57}"/>
              </a:ext>
            </a:extLst>
          </p:cNvPr>
          <p:cNvCxnSpPr>
            <a:cxnSpLocks/>
          </p:cNvCxnSpPr>
          <p:nvPr/>
        </p:nvCxnSpPr>
        <p:spPr>
          <a:xfrm>
            <a:off x="462096" y="2204864"/>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045D4BEE-4376-73F2-A3F3-2AD5E5903B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0921" y="720080"/>
            <a:ext cx="1783285" cy="1700808"/>
          </a:xfrm>
          <a:prstGeom prst="rect">
            <a:avLst/>
          </a:prstGeom>
        </p:spPr>
      </p:pic>
    </p:spTree>
    <p:extLst>
      <p:ext uri="{BB962C8B-B14F-4D97-AF65-F5344CB8AC3E}">
        <p14:creationId xmlns:p14="http://schemas.microsoft.com/office/powerpoint/2010/main" val="110604374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15416"/>
            <a:ext cx="7920880" cy="5306270"/>
          </a:xfrm>
          <a:prstGeom prst="rect">
            <a:avLst/>
          </a:prstGeom>
        </p:spPr>
      </p:pic>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CF99227C-FFE3-68BC-8A1A-AD29F972EDD5}"/>
              </a:ext>
            </a:extLst>
          </p:cNvPr>
          <p:cNvSpPr/>
          <p:nvPr/>
        </p:nvSpPr>
        <p:spPr>
          <a:xfrm>
            <a:off x="197768" y="620688"/>
            <a:ext cx="8748464" cy="6048672"/>
          </a:xfrm>
          <a:prstGeom prst="rect">
            <a:avLst/>
          </a:prstGeom>
          <a:noFill/>
          <a:ln>
            <a:solidFill>
              <a:srgbClr val="F4A23A">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四角形: 1 つの角を切り取る 4">
            <a:extLst>
              <a:ext uri="{FF2B5EF4-FFF2-40B4-BE49-F238E27FC236}">
                <a16:creationId xmlns:a16="http://schemas.microsoft.com/office/drawing/2014/main" id="{47D4F428-2F64-A51E-B2D0-ACA2D7377FD0}"/>
              </a:ext>
            </a:extLst>
          </p:cNvPr>
          <p:cNvSpPr/>
          <p:nvPr/>
        </p:nvSpPr>
        <p:spPr>
          <a:xfrm>
            <a:off x="5310336" y="188640"/>
            <a:ext cx="3635896" cy="432048"/>
          </a:xfrm>
          <a:prstGeom prst="snip1Rect">
            <a:avLst>
              <a:gd name="adj" fmla="val 50000"/>
            </a:avLst>
          </a:prstGeom>
          <a:solidFill>
            <a:srgbClr val="F4A23A">
              <a:alpha val="30196"/>
            </a:srgbClr>
          </a:solidFill>
          <a:ln>
            <a:solidFill>
              <a:srgbClr val="F4A23A">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FC9A7106-2E06-A34C-1B40-956B3958114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ケース</a:t>
            </a:r>
            <a:r>
              <a:rPr kumimoji="1" lang="en-US" altLang="ja-JP" sz="2000" dirty="0">
                <a:solidFill>
                  <a:schemeClr val="tx1">
                    <a:lumMod val="75000"/>
                    <a:lumOff val="25000"/>
                  </a:schemeClr>
                </a:solidFill>
                <a:latin typeface="メイリオ" panose="020B0604030504040204" pitchFamily="50" charset="-128"/>
                <a:ea typeface="メイリオ" panose="020B0604030504040204" pitchFamily="50" charset="-128"/>
              </a:rPr>
              <a:t>3</a:t>
            </a:r>
            <a:r>
              <a:rPr kumimoji="1"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：友人からの相談</a:t>
            </a:r>
          </a:p>
        </p:txBody>
      </p:sp>
      <p:sp>
        <p:nvSpPr>
          <p:cNvPr id="7" name="正方形/長方形 6">
            <a:extLst>
              <a:ext uri="{FF2B5EF4-FFF2-40B4-BE49-F238E27FC236}">
                <a16:creationId xmlns:a16="http://schemas.microsoft.com/office/drawing/2014/main" id="{1BD0C45A-1BD2-A473-AA9B-8089609C22B4}"/>
              </a:ext>
            </a:extLst>
          </p:cNvPr>
          <p:cNvSpPr/>
          <p:nvPr/>
        </p:nvSpPr>
        <p:spPr>
          <a:xfrm>
            <a:off x="5867185" y="3213897"/>
            <a:ext cx="2807550" cy="1133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ほっとした</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私もできる範囲で</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Ｃさんの話を聴こう</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8" name="楕円 7">
            <a:extLst>
              <a:ext uri="{FF2B5EF4-FFF2-40B4-BE49-F238E27FC236}">
                <a16:creationId xmlns:a16="http://schemas.microsoft.com/office/drawing/2014/main" id="{C138191A-8F1A-9309-1782-00A525727D44}"/>
              </a:ext>
            </a:extLst>
          </p:cNvPr>
          <p:cNvSpPr/>
          <p:nvPr/>
        </p:nvSpPr>
        <p:spPr>
          <a:xfrm>
            <a:off x="6902516" y="4636787"/>
            <a:ext cx="1593919" cy="1593919"/>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楕円 9">
            <a:extLst>
              <a:ext uri="{FF2B5EF4-FFF2-40B4-BE49-F238E27FC236}">
                <a16:creationId xmlns:a16="http://schemas.microsoft.com/office/drawing/2014/main" id="{2EC716CF-487E-D3D7-2D92-5DDE56E072CA}"/>
              </a:ext>
            </a:extLst>
          </p:cNvPr>
          <p:cNvSpPr/>
          <p:nvPr/>
        </p:nvSpPr>
        <p:spPr>
          <a:xfrm>
            <a:off x="7320753" y="5059114"/>
            <a:ext cx="757444" cy="757444"/>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1" name="正方形/長方形 10">
            <a:extLst>
              <a:ext uri="{FF2B5EF4-FFF2-40B4-BE49-F238E27FC236}">
                <a16:creationId xmlns:a16="http://schemas.microsoft.com/office/drawing/2014/main" id="{B874CAC7-03EC-5A22-A50C-D6F5C2BA09F2}"/>
              </a:ext>
            </a:extLst>
          </p:cNvPr>
          <p:cNvSpPr/>
          <p:nvPr/>
        </p:nvSpPr>
        <p:spPr>
          <a:xfrm>
            <a:off x="443286" y="4085787"/>
            <a:ext cx="5152402" cy="2592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大人が対応すべき問題</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生徒に友人への対応は</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求めないようにする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〇 知らせてくれた行動をねぎらう</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2" name="図 11">
            <a:extLst>
              <a:ext uri="{FF2B5EF4-FFF2-40B4-BE49-F238E27FC236}">
                <a16:creationId xmlns:a16="http://schemas.microsoft.com/office/drawing/2014/main" id="{527B1788-19B2-779E-CE98-B4D16495C1A0}"/>
              </a:ext>
            </a:extLst>
          </p:cNvPr>
          <p:cNvPicPr>
            <a:picLocks noChangeAspect="1"/>
          </p:cNvPicPr>
          <p:nvPr/>
        </p:nvPicPr>
        <p:blipFill>
          <a:blip r:embed="rId4"/>
          <a:stretch>
            <a:fillRect/>
          </a:stretch>
        </p:blipFill>
        <p:spPr>
          <a:xfrm>
            <a:off x="4401108" y="3501008"/>
            <a:ext cx="1818456" cy="1828847"/>
          </a:xfrm>
          <a:prstGeom prst="rect">
            <a:avLst/>
          </a:prstGeom>
        </p:spPr>
      </p:pic>
      <p:sp>
        <p:nvSpPr>
          <p:cNvPr id="4" name="正方形/長方形 3">
            <a:extLst>
              <a:ext uri="{FF2B5EF4-FFF2-40B4-BE49-F238E27FC236}">
                <a16:creationId xmlns:a16="http://schemas.microsoft.com/office/drawing/2014/main" id="{786D1103-AE9C-755B-D15C-91623C13FDE7}"/>
              </a:ext>
            </a:extLst>
          </p:cNvPr>
          <p:cNvSpPr/>
          <p:nvPr/>
        </p:nvSpPr>
        <p:spPr>
          <a:xfrm>
            <a:off x="875420" y="1243227"/>
            <a:ext cx="7368988"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Ｃさんのことを心配してくれてありがとう。</a:t>
            </a: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よく教えてくれたね</a:t>
            </a: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18026666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487A10FD-D368-FD92-5314-1EFE1F5852CF}"/>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AE6E3F9F-7DD0-2F8F-09CA-A3383DADF2CA}"/>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4" name="正方形/長方形 13">
            <a:extLst>
              <a:ext uri="{FF2B5EF4-FFF2-40B4-BE49-F238E27FC236}">
                <a16:creationId xmlns:a16="http://schemas.microsoft.com/office/drawing/2014/main" id="{BC04D094-96BB-7456-EC14-A5424E2BCCEA}"/>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生徒に責任を負わせない</a:t>
            </a:r>
          </a:p>
        </p:txBody>
      </p:sp>
      <p:sp>
        <p:nvSpPr>
          <p:cNvPr id="15" name="正方形/長方形 14">
            <a:extLst>
              <a:ext uri="{FF2B5EF4-FFF2-40B4-BE49-F238E27FC236}">
                <a16:creationId xmlns:a16="http://schemas.microsoft.com/office/drawing/2014/main" id="{A2F1C184-8421-226B-05F4-FC482B5EBD53}"/>
              </a:ext>
            </a:extLst>
          </p:cNvPr>
          <p:cNvSpPr/>
          <p:nvPr/>
        </p:nvSpPr>
        <p:spPr>
          <a:xfrm>
            <a:off x="1043608" y="2132856"/>
            <a:ext cx="7056784" cy="4536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大切なことを話してくれたこと自体を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まずはしっかり労う</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大人がきちんと対応することを約束し、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友人生徒に責任を負わせないように</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よく配慮する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694F46E9-E776-B8C0-D0BA-DD5D5A72DEF1}"/>
              </a:ext>
            </a:extLst>
          </p:cNvPr>
          <p:cNvSpPr/>
          <p:nvPr/>
        </p:nvSpPr>
        <p:spPr>
          <a:xfrm>
            <a:off x="2573778" y="6417054"/>
            <a:ext cx="6318702" cy="785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もし、それでも力になりたいと</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C</a:t>
            </a: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さんがいう場合は</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Tree>
    <p:extLst>
      <p:ext uri="{BB962C8B-B14F-4D97-AF65-F5344CB8AC3E}">
        <p14:creationId xmlns:p14="http://schemas.microsoft.com/office/powerpoint/2010/main" val="261513896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E956B6B-91FC-3BF3-16A7-9CA76D58DF87}"/>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乗算記号 8">
            <a:extLst>
              <a:ext uri="{FF2B5EF4-FFF2-40B4-BE49-F238E27FC236}">
                <a16:creationId xmlns:a16="http://schemas.microsoft.com/office/drawing/2014/main" id="{A8FB0B00-0F30-9E34-1B4E-27C6B0B0EE40}"/>
              </a:ext>
            </a:extLst>
          </p:cNvPr>
          <p:cNvSpPr/>
          <p:nvPr/>
        </p:nvSpPr>
        <p:spPr>
          <a:xfrm>
            <a:off x="2915816" y="3402611"/>
            <a:ext cx="2592288" cy="2592288"/>
          </a:xfrm>
          <a:prstGeom prst="mathMultiply">
            <a:avLst>
              <a:gd name="adj1" fmla="val 1626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AE6E3F9F-7DD0-2F8F-09CA-A3383DADF2CA}"/>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4" name="正方形/長方形 13">
            <a:extLst>
              <a:ext uri="{FF2B5EF4-FFF2-40B4-BE49-F238E27FC236}">
                <a16:creationId xmlns:a16="http://schemas.microsoft.com/office/drawing/2014/main" id="{BC04D094-96BB-7456-EC14-A5424E2BCCEA}"/>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自傷と向き合うポイント</a:t>
            </a:r>
          </a:p>
        </p:txBody>
      </p:sp>
      <p:sp>
        <p:nvSpPr>
          <p:cNvPr id="6" name="正方形/長方形 5">
            <a:extLst>
              <a:ext uri="{FF2B5EF4-FFF2-40B4-BE49-F238E27FC236}">
                <a16:creationId xmlns:a16="http://schemas.microsoft.com/office/drawing/2014/main" id="{BB00FA3C-E570-A4BF-A576-57796A72CEC8}"/>
              </a:ext>
            </a:extLst>
          </p:cNvPr>
          <p:cNvSpPr/>
          <p:nvPr/>
        </p:nvSpPr>
        <p:spPr>
          <a:xfrm>
            <a:off x="1043608" y="2132856"/>
            <a:ext cx="7056784" cy="4536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背景にある「しんどさ」に</a:t>
            </a: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寄りそう</a:t>
            </a:r>
            <a:endParaRPr lang="en-US" altLang="ja-JP" sz="2800" b="1"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叱責・説教はダメ！</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「自分を傷つけてはだめ」</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「二度としないと約束して」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9089205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a:extLst>
              <a:ext uri="{FF2B5EF4-FFF2-40B4-BE49-F238E27FC236}">
                <a16:creationId xmlns:a16="http://schemas.microsoft.com/office/drawing/2014/main" id="{7899D267-7F74-4855-8793-A279FA360820}"/>
              </a:ext>
            </a:extLst>
          </p:cNvPr>
          <p:cNvSpPr txBox="1">
            <a:spLocks/>
          </p:cNvSpPr>
          <p:nvPr/>
        </p:nvSpPr>
        <p:spPr bwMode="auto">
          <a:xfrm>
            <a:off x="881426" y="1559663"/>
            <a:ext cx="486762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kumimoji="1"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kumimoji="1"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kumimoji="1"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kumimoji="1"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550" indent="0" algn="just">
              <a:buClr>
                <a:srgbClr val="3891A7"/>
              </a:buClr>
              <a:buNone/>
              <a:defRPr/>
            </a:pPr>
            <a:r>
              <a:rPr lang="ja-JP" altLang="ja-JP" sz="2800" kern="100" dirty="0">
                <a:solidFill>
                  <a:prstClr val="black">
                    <a:lumMod val="75000"/>
                    <a:lumOff val="25000"/>
                  </a:prst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世帯の状況</a:t>
            </a:r>
          </a:p>
          <a:p>
            <a:pPr>
              <a:buClr>
                <a:srgbClr val="3891A7"/>
              </a:buClr>
              <a:tabLst>
                <a:tab pos="5759450" algn="l"/>
              </a:tabLst>
              <a:defRPr/>
            </a:pPr>
            <a:r>
              <a:rPr lang="ja-JP" altLang="en-US"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父、母</a:t>
            </a:r>
            <a:endParaRPr lang="en-US" altLang="ja-JP"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buClr>
                <a:srgbClr val="3891A7"/>
              </a:buClr>
              <a:tabLst>
                <a:tab pos="5759450" algn="l"/>
              </a:tabLst>
              <a:defRPr/>
            </a:pPr>
            <a:r>
              <a:rPr lang="ja-JP" altLang="en-US"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姉（大学生</a:t>
            </a:r>
            <a:r>
              <a:rPr lang="en-US" altLang="ja-JP"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成人）</a:t>
            </a:r>
            <a:endParaRPr lang="en-US" altLang="ja-JP"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buClr>
                <a:srgbClr val="3891A7"/>
              </a:buClr>
              <a:tabLst>
                <a:tab pos="5759450" algn="l"/>
              </a:tabLst>
              <a:defRPr/>
            </a:pPr>
            <a:r>
              <a:rPr lang="ja-JP" altLang="en-US" sz="2800" u="sng" kern="100"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本人（中学３年生）</a:t>
            </a:r>
            <a:endParaRPr lang="en-US" altLang="ja-JP" sz="2800" u="sng" kern="100"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buClr>
                <a:srgbClr val="3891A7"/>
              </a:buClr>
              <a:tabLst>
                <a:tab pos="5759450" algn="l"/>
              </a:tabLst>
              <a:defRPr/>
            </a:pPr>
            <a:r>
              <a:rPr lang="ja-JP" altLang="en-US"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弟（小学生）</a:t>
            </a:r>
            <a:endParaRPr lang="en-US" altLang="ja-JP"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buClr>
                <a:srgbClr val="3891A7"/>
              </a:buClr>
              <a:tabLst>
                <a:tab pos="5759450" algn="l"/>
              </a:tabLst>
              <a:defRPr/>
            </a:pPr>
            <a:endParaRPr lang="en-US" altLang="ja-JP" sz="2800" kern="100" dirty="0">
              <a:solidFill>
                <a:prstClr val="black">
                  <a:lumMod val="75000"/>
                  <a:lumOff val="25000"/>
                </a:prst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marL="82550" indent="0">
              <a:buClr>
                <a:srgbClr val="3891A7"/>
              </a:buClr>
              <a:buNone/>
              <a:tabLst>
                <a:tab pos="5759450" algn="l"/>
              </a:tabLst>
              <a:defRPr/>
            </a:pPr>
            <a:r>
              <a:rPr lang="ja-JP" altLang="en-US" sz="2000" kern="100" dirty="0">
                <a:solidFill>
                  <a:prstClr val="black">
                    <a:lumMod val="75000"/>
                    <a:lumOff val="25000"/>
                  </a:prst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＊個人情報については加工しています</a:t>
            </a:r>
            <a:endParaRPr lang="ja-JP" altLang="ja-JP" sz="2000" kern="100" dirty="0">
              <a:solidFill>
                <a:prstClr val="black">
                  <a:lumMod val="75000"/>
                  <a:lumOff val="25000"/>
                </a:prst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buClr>
                <a:srgbClr val="3891A7"/>
              </a:buClr>
              <a:defRPr/>
            </a:pPr>
            <a:endParaRPr lang="ja-JP" altLang="en-US" dirty="0">
              <a:solidFill>
                <a:prstClr val="black">
                  <a:lumMod val="75000"/>
                  <a:lumOff val="25000"/>
                </a:prstClr>
              </a:solidFill>
              <a:latin typeface="Trebuchet MS"/>
              <a:ea typeface="HG丸ｺﾞｼｯｸM-PRO" panose="020F0600000000000000" pitchFamily="50" charset="-128"/>
            </a:endParaRPr>
          </a:p>
        </p:txBody>
      </p:sp>
      <p:sp>
        <p:nvSpPr>
          <p:cNvPr id="5" name="タイトル 1">
            <a:extLst>
              <a:ext uri="{FF2B5EF4-FFF2-40B4-BE49-F238E27FC236}">
                <a16:creationId xmlns:a16="http://schemas.microsoft.com/office/drawing/2014/main" id="{2F211C9F-1A7C-4143-BE72-08DB456B36D3}"/>
              </a:ext>
            </a:extLst>
          </p:cNvPr>
          <p:cNvSpPr txBox="1">
            <a:spLocks/>
          </p:cNvSpPr>
          <p:nvPr/>
        </p:nvSpPr>
        <p:spPr>
          <a:xfrm>
            <a:off x="992777" y="25519"/>
            <a:ext cx="7175249" cy="1013089"/>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a:defRPr/>
            </a:pPr>
            <a:r>
              <a:rPr lang="ja-JP" altLang="en-US" sz="3600" dirty="0">
                <a:solidFill>
                  <a:prstClr val="black">
                    <a:lumMod val="75000"/>
                    <a:lumOff val="25000"/>
                  </a:prstClr>
                </a:solidFill>
                <a:effectLst/>
                <a:latin typeface="UD デジタル 教科書体 NK-R" panose="02020400000000000000" pitchFamily="18" charset="-128"/>
                <a:ea typeface="UD デジタル 教科書体 NK-R" panose="02020400000000000000" pitchFamily="18" charset="-128"/>
              </a:rPr>
              <a:t>事例紹介＜その２＞</a:t>
            </a:r>
          </a:p>
        </p:txBody>
      </p:sp>
    </p:spTree>
    <p:extLst>
      <p:ext uri="{BB962C8B-B14F-4D97-AF65-F5344CB8AC3E}">
        <p14:creationId xmlns:p14="http://schemas.microsoft.com/office/powerpoint/2010/main" val="352979037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9EC32-E20E-7626-2715-70CDECC0DC97}"/>
              </a:ext>
            </a:extLst>
          </p:cNvPr>
          <p:cNvSpPr>
            <a:spLocks noGrp="1"/>
          </p:cNvSpPr>
          <p:nvPr>
            <p:ph type="title" idx="4294967295"/>
          </p:nvPr>
        </p:nvSpPr>
        <p:spPr>
          <a:xfrm>
            <a:off x="6407150" y="5481638"/>
            <a:ext cx="2270685" cy="1143000"/>
          </a:xfrm>
        </p:spPr>
        <p:txBody>
          <a:bodyPr>
            <a:normAutofit/>
          </a:bodyPr>
          <a:lstStyle/>
          <a:p>
            <a:pPr algn="ct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高校生</a:t>
            </a:r>
            <a:br>
              <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b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１日に１人</a:t>
            </a:r>
            <a:endPar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8" name="図 17" descr="白いバックグラウンドの前に座っている人形&#10;&#10;低い精度で自動的に生成された説明">
            <a:extLst>
              <a:ext uri="{FF2B5EF4-FFF2-40B4-BE49-F238E27FC236}">
                <a16:creationId xmlns:a16="http://schemas.microsoft.com/office/drawing/2014/main" id="{E9B826E7-4AC4-4AA5-9F51-72FBA9C6218B}"/>
              </a:ext>
            </a:extLst>
          </p:cNvPr>
          <p:cNvPicPr>
            <a:picLocks noChangeAspect="1"/>
          </p:cNvPicPr>
          <p:nvPr/>
        </p:nvPicPr>
        <p:blipFill rotWithShape="1">
          <a:blip r:embed="rId3">
            <a:extLst>
              <a:ext uri="{28A0092B-C50C-407E-A947-70E740481C1C}">
                <a14:useLocalDpi xmlns:a14="http://schemas.microsoft.com/office/drawing/2010/main" val="0"/>
              </a:ext>
            </a:extLst>
          </a:blip>
          <a:srcRect l="-7386" t="-2016" r="46268" b="2016"/>
          <a:stretch/>
        </p:blipFill>
        <p:spPr>
          <a:xfrm>
            <a:off x="3357544" y="1311424"/>
            <a:ext cx="2002846" cy="3872402"/>
          </a:xfrm>
          <a:prstGeom prst="rect">
            <a:avLst/>
          </a:prstGeom>
        </p:spPr>
      </p:pic>
      <p:pic>
        <p:nvPicPr>
          <p:cNvPr id="20" name="図 19" descr="白いバックグラウンドの前に座っている人形&#10;&#10;低い精度で自動的に生成された説明">
            <a:extLst>
              <a:ext uri="{FF2B5EF4-FFF2-40B4-BE49-F238E27FC236}">
                <a16:creationId xmlns:a16="http://schemas.microsoft.com/office/drawing/2014/main" id="{E2140F7A-DEB1-98C6-8EE7-5458CDB4D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388" y="946448"/>
            <a:ext cx="3190203" cy="4232442"/>
          </a:xfrm>
          <a:prstGeom prst="rect">
            <a:avLst/>
          </a:prstGeom>
        </p:spPr>
      </p:pic>
      <p:sp>
        <p:nvSpPr>
          <p:cNvPr id="21" name="タイトル 1">
            <a:extLst>
              <a:ext uri="{FF2B5EF4-FFF2-40B4-BE49-F238E27FC236}">
                <a16:creationId xmlns:a16="http://schemas.microsoft.com/office/drawing/2014/main" id="{AE2990EF-59AE-B6B2-2731-EB861EE567BF}"/>
              </a:ext>
            </a:extLst>
          </p:cNvPr>
          <p:cNvSpPr txBox="1">
            <a:spLocks/>
          </p:cNvSpPr>
          <p:nvPr/>
        </p:nvSpPr>
        <p:spPr>
          <a:xfrm>
            <a:off x="3321963" y="5475980"/>
            <a:ext cx="2736304" cy="1143000"/>
          </a:xfrm>
          <a:prstGeom prst="rect">
            <a:avLst/>
          </a:prstGeom>
        </p:spPr>
        <p:txBody>
          <a:bodyPr vert="horz" lIns="91440" tIns="45720" rIns="91440" bIns="45720" rtlCol="0" anchor="ctr">
            <a:noAutofit/>
          </a:bodyPr>
          <a:lstStyle>
            <a:lvl1pPr algn="ctr" defTabSz="844061" rtl="0" eaLnBrk="1" latinLnBrk="0" hangingPunct="1">
              <a:spcBef>
                <a:spcPct val="0"/>
              </a:spcBef>
              <a:buNone/>
              <a:defRPr kumimoji="1" sz="4062" kern="1200">
                <a:solidFill>
                  <a:schemeClr val="tx1"/>
                </a:solidFill>
                <a:latin typeface="+mj-lt"/>
                <a:ea typeface="+mj-ea"/>
                <a:cs typeface="+mj-cs"/>
              </a:defRPr>
            </a:lvl1pPr>
          </a:lstStyle>
          <a:p>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中学生</a:t>
            </a:r>
            <a:br>
              <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b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２日に１人</a:t>
            </a:r>
          </a:p>
        </p:txBody>
      </p:sp>
      <p:sp>
        <p:nvSpPr>
          <p:cNvPr id="3" name="テキスト ボックス 2">
            <a:extLst>
              <a:ext uri="{FF2B5EF4-FFF2-40B4-BE49-F238E27FC236}">
                <a16:creationId xmlns:a16="http://schemas.microsoft.com/office/drawing/2014/main" id="{96F2566E-2824-EE54-A326-A93E9611AEA0}"/>
              </a:ext>
            </a:extLst>
          </p:cNvPr>
          <p:cNvSpPr txBox="1"/>
          <p:nvPr/>
        </p:nvSpPr>
        <p:spPr>
          <a:xfrm>
            <a:off x="509407" y="347678"/>
            <a:ext cx="2861681" cy="661720"/>
          </a:xfrm>
          <a:prstGeom prst="rect">
            <a:avLst/>
          </a:prstGeom>
          <a:noFill/>
        </p:spPr>
        <p:txBody>
          <a:bodyPr wrap="none" rtlCol="0" anchor="ctr">
            <a:spAutoFit/>
          </a:bodyPr>
          <a:lstStyle/>
          <a:p>
            <a:pPr algn="l"/>
            <a:r>
              <a:rPr kumimoji="1" lang="ja-JP" altLang="en-US" sz="3700" dirty="0">
                <a:solidFill>
                  <a:schemeClr val="tx1">
                    <a:lumMod val="75000"/>
                    <a:lumOff val="25000"/>
                  </a:schemeClr>
                </a:solidFill>
                <a:latin typeface="+mn-ea"/>
              </a:rPr>
              <a:t>年間平均して</a:t>
            </a:r>
          </a:p>
        </p:txBody>
      </p:sp>
      <p:pic>
        <p:nvPicPr>
          <p:cNvPr id="7" name="図 6" descr="おもちゃ, レゴ が含まれている画像&#10;&#10;自動的に生成された説明">
            <a:extLst>
              <a:ext uri="{FF2B5EF4-FFF2-40B4-BE49-F238E27FC236}">
                <a16:creationId xmlns:a16="http://schemas.microsoft.com/office/drawing/2014/main" id="{B9D447CB-0BFC-2547-1A5A-BBC9094F8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37" y="2205892"/>
            <a:ext cx="2164494" cy="2972998"/>
          </a:xfrm>
          <a:prstGeom prst="rect">
            <a:avLst/>
          </a:prstGeom>
        </p:spPr>
      </p:pic>
      <p:sp>
        <p:nvSpPr>
          <p:cNvPr id="5" name="タイトル 1">
            <a:extLst>
              <a:ext uri="{FF2B5EF4-FFF2-40B4-BE49-F238E27FC236}">
                <a16:creationId xmlns:a16="http://schemas.microsoft.com/office/drawing/2014/main" id="{A29A71AA-03FB-F29A-3E20-629BAF735F94}"/>
              </a:ext>
            </a:extLst>
          </p:cNvPr>
          <p:cNvSpPr txBox="1">
            <a:spLocks/>
          </p:cNvSpPr>
          <p:nvPr/>
        </p:nvSpPr>
        <p:spPr>
          <a:xfrm>
            <a:off x="360085" y="5480916"/>
            <a:ext cx="3010807" cy="1143000"/>
          </a:xfrm>
          <a:prstGeom prst="rect">
            <a:avLst/>
          </a:prstGeom>
        </p:spPr>
        <p:txBody>
          <a:bodyPr vert="horz" lIns="91440" tIns="45720" rIns="91440" bIns="45720" rtlCol="0" anchor="ctr">
            <a:noAutofit/>
          </a:bodyPr>
          <a:lstStyle>
            <a:lvl1pPr algn="ctr" defTabSz="844061" rtl="0" eaLnBrk="1" latinLnBrk="0" hangingPunct="1">
              <a:spcBef>
                <a:spcPct val="0"/>
              </a:spcBef>
              <a:buNone/>
              <a:defRPr kumimoji="1" sz="4062" kern="1200">
                <a:solidFill>
                  <a:schemeClr val="tx1"/>
                </a:solidFill>
                <a:latin typeface="+mj-lt"/>
                <a:ea typeface="+mj-ea"/>
                <a:cs typeface="+mj-cs"/>
              </a:defRPr>
            </a:lvl1pPr>
          </a:lstStyle>
          <a:p>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小学生</a:t>
            </a:r>
            <a:br>
              <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b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１か月に１人</a:t>
            </a:r>
          </a:p>
        </p:txBody>
      </p:sp>
    </p:spTree>
    <p:extLst>
      <p:ext uri="{BB962C8B-B14F-4D97-AF65-F5344CB8AC3E}">
        <p14:creationId xmlns:p14="http://schemas.microsoft.com/office/powerpoint/2010/main" val="118743141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273634" y="1297183"/>
            <a:ext cx="8596732" cy="3677050"/>
          </a:xfrm>
        </p:spPr>
        <p:txBody>
          <a:bodyPr>
            <a:normAutofit fontScale="92500" lnSpcReduction="10000"/>
          </a:bodyPr>
          <a:lstStyle/>
          <a:p>
            <a:pPr marL="360363" indent="-360363">
              <a:buNone/>
            </a:pPr>
            <a:r>
              <a:rPr lang="ja-JP" altLang="en-US" sz="2800" dirty="0"/>
              <a:t>①</a:t>
            </a:r>
            <a:r>
              <a:rPr lang="ja-JP" altLang="en-US" dirty="0"/>
              <a:t>本人（中学３年生）が、</a:t>
            </a:r>
            <a:r>
              <a:rPr lang="en-US" altLang="ja-JP" dirty="0"/>
              <a:t>Twitter</a:t>
            </a:r>
            <a:r>
              <a:rPr lang="ja-JP" altLang="en-US" dirty="0"/>
              <a:t>の裏アカウントに、自傷行為（リストカット）の傷を投稿する</a:t>
            </a:r>
            <a:endParaRPr lang="en-US" altLang="ja-JP" sz="2800" dirty="0"/>
          </a:p>
          <a:p>
            <a:pPr marL="358775" indent="-358775">
              <a:buNone/>
            </a:pPr>
            <a:r>
              <a:rPr lang="ja-JP" altLang="en-US" dirty="0"/>
              <a:t>②友人がその書き込みをしたことを聞き、</a:t>
            </a:r>
            <a:r>
              <a:rPr lang="en-US" altLang="ja-JP" dirty="0"/>
              <a:t>Twitter</a:t>
            </a:r>
            <a:r>
              <a:rPr lang="ja-JP" altLang="en-US" dirty="0"/>
              <a:t>（現</a:t>
            </a:r>
            <a:r>
              <a:rPr lang="en-US" altLang="ja-JP" dirty="0"/>
              <a:t>X</a:t>
            </a:r>
            <a:r>
              <a:rPr lang="ja-JP" altLang="en-US" dirty="0"/>
              <a:t>）で確認し、自身の保護者と相談</a:t>
            </a:r>
            <a:endParaRPr lang="en-US" altLang="ja-JP" dirty="0"/>
          </a:p>
          <a:p>
            <a:pPr marL="0" indent="0">
              <a:buNone/>
            </a:pPr>
            <a:r>
              <a:rPr lang="ja-JP" altLang="en-US" dirty="0"/>
              <a:t>③</a:t>
            </a:r>
            <a:r>
              <a:rPr lang="ja-JP" altLang="en-US" sz="2800" dirty="0"/>
              <a:t>友人の保護者が、学校に直接話すように指示</a:t>
            </a:r>
            <a:endParaRPr lang="en-US" altLang="ja-JP" sz="2800" dirty="0"/>
          </a:p>
          <a:p>
            <a:pPr marL="0" indent="0">
              <a:buNone/>
            </a:pPr>
            <a:endParaRPr lang="en-US" altLang="ja-JP" sz="2800" dirty="0"/>
          </a:p>
          <a:p>
            <a:pPr marL="0" indent="0">
              <a:buNone/>
            </a:pPr>
            <a:endParaRPr lang="en-US" altLang="ja-JP" dirty="0"/>
          </a:p>
          <a:p>
            <a:pPr marL="0" indent="0">
              <a:buNone/>
            </a:pPr>
            <a:r>
              <a:rPr lang="ja-JP" altLang="en-US" sz="2800" dirty="0"/>
              <a:t>★学校としての対応を開始</a:t>
            </a:r>
            <a:endParaRPr lang="en-US" altLang="ja-JP" sz="2800" dirty="0"/>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70</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自殺関連行動の認知</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10" name="矢印: 下 9">
            <a:extLst>
              <a:ext uri="{FF2B5EF4-FFF2-40B4-BE49-F238E27FC236}">
                <a16:creationId xmlns:a16="http://schemas.microsoft.com/office/drawing/2014/main" id="{CAB4A246-AB38-9AA6-2EB8-503D5D090EE3}"/>
              </a:ext>
            </a:extLst>
          </p:cNvPr>
          <p:cNvSpPr/>
          <p:nvPr/>
        </p:nvSpPr>
        <p:spPr>
          <a:xfrm>
            <a:off x="2208178" y="3619654"/>
            <a:ext cx="933856" cy="6809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モニター画面に映る文字&#10;&#10;中程度の精度で自動的に生成された説明">
            <a:extLst>
              <a:ext uri="{FF2B5EF4-FFF2-40B4-BE49-F238E27FC236}">
                <a16:creationId xmlns:a16="http://schemas.microsoft.com/office/drawing/2014/main" id="{11153B6F-C2CA-0388-D84A-73941E5B6C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2406" y="3771857"/>
            <a:ext cx="2125514" cy="2125514"/>
          </a:xfrm>
          <a:prstGeom prst="rect">
            <a:avLst/>
          </a:prstGeom>
        </p:spPr>
      </p:pic>
      <p:grpSp>
        <p:nvGrpSpPr>
          <p:cNvPr id="2" name="グループ化 1">
            <a:extLst>
              <a:ext uri="{FF2B5EF4-FFF2-40B4-BE49-F238E27FC236}">
                <a16:creationId xmlns:a16="http://schemas.microsoft.com/office/drawing/2014/main" id="{097FFA88-A4AA-ECD8-4DEC-6A062E16BE3C}"/>
              </a:ext>
            </a:extLst>
          </p:cNvPr>
          <p:cNvGrpSpPr/>
          <p:nvPr/>
        </p:nvGrpSpPr>
        <p:grpSpPr>
          <a:xfrm>
            <a:off x="254971" y="2072762"/>
            <a:ext cx="8596731" cy="2115966"/>
            <a:chOff x="254971" y="2072762"/>
            <a:chExt cx="8596731" cy="2115966"/>
          </a:xfrm>
        </p:grpSpPr>
        <p:sp>
          <p:nvSpPr>
            <p:cNvPr id="7" name="四角形: 角を丸くする 6">
              <a:extLst>
                <a:ext uri="{FF2B5EF4-FFF2-40B4-BE49-F238E27FC236}">
                  <a16:creationId xmlns:a16="http://schemas.microsoft.com/office/drawing/2014/main" id="{193B18F4-A958-6A1E-070C-6EB6C2C2CED0}"/>
                </a:ext>
              </a:extLst>
            </p:cNvPr>
            <p:cNvSpPr/>
            <p:nvPr/>
          </p:nvSpPr>
          <p:spPr>
            <a:xfrm>
              <a:off x="254971" y="2072762"/>
              <a:ext cx="8596731" cy="1284230"/>
            </a:xfrm>
            <a:prstGeom prst="roundRect">
              <a:avLst>
                <a:gd name="adj" fmla="val 7222"/>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kumimoji="1" lang="ja-JP" altLang="en-US" sz="2000" dirty="0">
                <a:solidFill>
                  <a:srgbClr val="50B8C0"/>
                </a:solidFill>
                <a:latin typeface="+mn-ea"/>
              </a:endParaRPr>
            </a:p>
          </p:txBody>
        </p:sp>
        <p:sp>
          <p:nvSpPr>
            <p:cNvPr id="8" name="テキスト ボックス 7">
              <a:extLst>
                <a:ext uri="{FF2B5EF4-FFF2-40B4-BE49-F238E27FC236}">
                  <a16:creationId xmlns:a16="http://schemas.microsoft.com/office/drawing/2014/main" id="{2BCB85ED-ABB2-7AA7-16E1-02F8E635D0F5}"/>
                </a:ext>
              </a:extLst>
            </p:cNvPr>
            <p:cNvSpPr txBox="1"/>
            <p:nvPr/>
          </p:nvSpPr>
          <p:spPr>
            <a:xfrm>
              <a:off x="3359020" y="3480842"/>
              <a:ext cx="2642948" cy="707886"/>
            </a:xfrm>
            <a:prstGeom prst="rect">
              <a:avLst/>
            </a:prstGeom>
            <a:noFill/>
          </p:spPr>
          <p:txBody>
            <a:bodyPr wrap="square" rtlCol="0" anchor="ctr">
              <a:spAutoFit/>
            </a:bodyPr>
            <a:lstStyle/>
            <a:p>
              <a:pPr algn="l"/>
              <a:r>
                <a:rPr kumimoji="1" lang="ja-JP" altLang="en-US" sz="2000" dirty="0">
                  <a:solidFill>
                    <a:srgbClr val="C00000"/>
                  </a:solidFill>
                  <a:latin typeface="+mn-ea"/>
                </a:rPr>
                <a:t>「</a:t>
              </a:r>
              <a:r>
                <a:rPr kumimoji="1" lang="en-US" altLang="ja-JP" sz="2000" dirty="0">
                  <a:solidFill>
                    <a:srgbClr val="C00000"/>
                  </a:solidFill>
                  <a:latin typeface="+mn-ea"/>
                </a:rPr>
                <a:t>SOS</a:t>
              </a:r>
              <a:r>
                <a:rPr kumimoji="1" lang="ja-JP" altLang="en-US" sz="2000" dirty="0">
                  <a:solidFill>
                    <a:srgbClr val="C00000"/>
                  </a:solidFill>
                  <a:latin typeface="+mn-ea"/>
                </a:rPr>
                <a:t>の出し方に関する教育」の成果</a:t>
              </a:r>
            </a:p>
          </p:txBody>
        </p:sp>
      </p:grpSp>
    </p:spTree>
    <p:extLst>
      <p:ext uri="{BB962C8B-B14F-4D97-AF65-F5344CB8AC3E}">
        <p14:creationId xmlns:p14="http://schemas.microsoft.com/office/powerpoint/2010/main" val="179742449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273634" y="1099226"/>
            <a:ext cx="8354800" cy="5466944"/>
          </a:xfrm>
        </p:spPr>
        <p:txBody>
          <a:bodyPr>
            <a:normAutofit/>
          </a:bodyPr>
          <a:lstStyle/>
          <a:p>
            <a:pPr marL="360363" indent="-360363">
              <a:lnSpc>
                <a:spcPct val="100000"/>
              </a:lnSpc>
              <a:spcBef>
                <a:spcPts val="600"/>
              </a:spcBef>
              <a:buNone/>
            </a:pPr>
            <a:r>
              <a:rPr lang="ja-JP" altLang="en-US" sz="2800" dirty="0"/>
              <a:t>①</a:t>
            </a:r>
            <a:r>
              <a:rPr lang="ja-JP" altLang="en-US" sz="2800" dirty="0">
                <a:solidFill>
                  <a:srgbClr val="C00000"/>
                </a:solidFill>
                <a:effectLst>
                  <a:outerShdw blurRad="25400" dist="38100" dir="2700000" algn="tl">
                    <a:srgbClr val="000000">
                      <a:alpha val="43137"/>
                    </a:srgbClr>
                  </a:outerShdw>
                </a:effectLst>
              </a:rPr>
              <a:t>教育委員会（指導主事）</a:t>
            </a:r>
            <a:r>
              <a:rPr lang="ja-JP" altLang="en-US" sz="2800" dirty="0">
                <a:solidFill>
                  <a:schemeClr val="tx1">
                    <a:lumMod val="75000"/>
                    <a:lumOff val="25000"/>
                  </a:schemeClr>
                </a:solidFill>
              </a:rPr>
              <a:t>への第一報</a:t>
            </a:r>
            <a:endParaRPr lang="en-US" altLang="ja-JP" sz="2800" dirty="0">
              <a:solidFill>
                <a:schemeClr val="tx1">
                  <a:lumMod val="75000"/>
                  <a:lumOff val="25000"/>
                </a:schemeClr>
              </a:solidFill>
            </a:endParaRPr>
          </a:p>
          <a:p>
            <a:pPr marL="360363" indent="-360363">
              <a:lnSpc>
                <a:spcPct val="100000"/>
              </a:lnSpc>
              <a:spcBef>
                <a:spcPts val="600"/>
              </a:spcBef>
              <a:buNone/>
            </a:pPr>
            <a:r>
              <a:rPr lang="ja-JP" altLang="en-US" sz="2800" dirty="0"/>
              <a:t>②</a:t>
            </a:r>
            <a:r>
              <a:rPr lang="ja-JP" altLang="en-US" sz="2800" dirty="0">
                <a:solidFill>
                  <a:schemeClr val="tx1">
                    <a:lumMod val="75000"/>
                    <a:lumOff val="25000"/>
                  </a:schemeClr>
                </a:solidFill>
              </a:rPr>
              <a:t>情報をくれた生徒（友人）のスマートフォンで</a:t>
            </a:r>
            <a:r>
              <a:rPr lang="en-US" altLang="ja-JP" sz="2800" dirty="0">
                <a:solidFill>
                  <a:schemeClr val="tx1">
                    <a:lumMod val="75000"/>
                    <a:lumOff val="25000"/>
                  </a:schemeClr>
                </a:solidFill>
              </a:rPr>
              <a:t>Twitter</a:t>
            </a:r>
            <a:r>
              <a:rPr lang="ja-JP" altLang="en-US" sz="2800" dirty="0">
                <a:solidFill>
                  <a:schemeClr val="tx1">
                    <a:lumMod val="75000"/>
                    <a:lumOff val="25000"/>
                  </a:schemeClr>
                </a:solidFill>
              </a:rPr>
              <a:t>の内容の確認。（リストカットの写真）</a:t>
            </a:r>
            <a:endParaRPr lang="en-US" altLang="ja-JP" sz="2800" dirty="0">
              <a:solidFill>
                <a:schemeClr val="tx1">
                  <a:lumMod val="75000"/>
                  <a:lumOff val="25000"/>
                </a:schemeClr>
              </a:solidFill>
            </a:endParaRPr>
          </a:p>
          <a:p>
            <a:pPr marL="360363" indent="-360363">
              <a:lnSpc>
                <a:spcPct val="100000"/>
              </a:lnSpc>
              <a:spcBef>
                <a:spcPts val="600"/>
              </a:spcBef>
              <a:buNone/>
            </a:pPr>
            <a:r>
              <a:rPr lang="ja-JP" altLang="en-US" sz="2800" dirty="0">
                <a:solidFill>
                  <a:schemeClr val="tx1">
                    <a:lumMod val="75000"/>
                    <a:lumOff val="25000"/>
                  </a:schemeClr>
                </a:solidFill>
              </a:rPr>
              <a:t>③当該生徒自身の情報</a:t>
            </a:r>
            <a:endParaRPr lang="en-US" altLang="ja-JP" sz="2800" dirty="0">
              <a:solidFill>
                <a:schemeClr val="tx1">
                  <a:lumMod val="75000"/>
                  <a:lumOff val="25000"/>
                </a:schemeClr>
              </a:solidFill>
            </a:endParaRPr>
          </a:p>
          <a:p>
            <a:pPr marL="717550" indent="-269875">
              <a:lnSpc>
                <a:spcPct val="100000"/>
              </a:lnSpc>
              <a:spcBef>
                <a:spcPts val="600"/>
              </a:spcBef>
            </a:pPr>
            <a:r>
              <a:rPr lang="ja-JP" altLang="en-US" sz="2800" dirty="0">
                <a:solidFill>
                  <a:schemeClr val="tx1">
                    <a:lumMod val="75000"/>
                    <a:lumOff val="25000"/>
                  </a:schemeClr>
                </a:solidFill>
              </a:rPr>
              <a:t>地元の小学校を卒業</a:t>
            </a:r>
            <a:endParaRPr lang="en-US" altLang="ja-JP" sz="2800" dirty="0">
              <a:solidFill>
                <a:schemeClr val="tx1">
                  <a:lumMod val="75000"/>
                  <a:lumOff val="25000"/>
                </a:schemeClr>
              </a:solidFill>
            </a:endParaRPr>
          </a:p>
          <a:p>
            <a:pPr marL="717550" indent="-269875">
              <a:lnSpc>
                <a:spcPct val="100000"/>
              </a:lnSpc>
              <a:spcBef>
                <a:spcPts val="600"/>
              </a:spcBef>
            </a:pPr>
            <a:r>
              <a:rPr lang="ja-JP" altLang="en-US" sz="2800" dirty="0">
                <a:solidFill>
                  <a:schemeClr val="tx1">
                    <a:lumMod val="75000"/>
                    <a:lumOff val="25000"/>
                  </a:schemeClr>
                </a:solidFill>
              </a:rPr>
              <a:t>別の公立中学校へ進学</a:t>
            </a:r>
            <a:endParaRPr lang="en-US" altLang="ja-JP" sz="2800" dirty="0">
              <a:solidFill>
                <a:schemeClr val="tx1">
                  <a:lumMod val="75000"/>
                  <a:lumOff val="25000"/>
                </a:schemeClr>
              </a:solidFill>
            </a:endParaRPr>
          </a:p>
          <a:p>
            <a:pPr marL="717550" indent="-269875">
              <a:lnSpc>
                <a:spcPct val="100000"/>
              </a:lnSpc>
              <a:spcBef>
                <a:spcPts val="600"/>
              </a:spcBef>
            </a:pPr>
            <a:r>
              <a:rPr lang="ja-JP" altLang="en-US" sz="2800" b="1" u="sng" dirty="0">
                <a:solidFill>
                  <a:srgbClr val="0070C0"/>
                </a:solidFill>
              </a:rPr>
              <a:t>友人関係が上手くいかず、</a:t>
            </a:r>
            <a:r>
              <a:rPr lang="en-US" altLang="ja-JP" sz="2800" b="1" u="sng" dirty="0">
                <a:solidFill>
                  <a:srgbClr val="0070C0"/>
                </a:solidFill>
              </a:rPr>
              <a:t>1</a:t>
            </a:r>
            <a:r>
              <a:rPr lang="ja-JP" altLang="en-US" sz="2800" b="1" u="sng" dirty="0">
                <a:solidFill>
                  <a:srgbClr val="0070C0"/>
                </a:solidFill>
              </a:rPr>
              <a:t>年生の終わり頃転入</a:t>
            </a:r>
            <a:endParaRPr lang="en-US" altLang="ja-JP" sz="2800" b="1" u="sng" dirty="0">
              <a:solidFill>
                <a:srgbClr val="0070C0"/>
              </a:solidFill>
            </a:endParaRPr>
          </a:p>
          <a:p>
            <a:pPr marL="717550" indent="-269875">
              <a:lnSpc>
                <a:spcPct val="100000"/>
              </a:lnSpc>
              <a:spcBef>
                <a:spcPts val="600"/>
              </a:spcBef>
            </a:pPr>
            <a:r>
              <a:rPr lang="ja-JP" altLang="en-US" sz="2800" dirty="0">
                <a:solidFill>
                  <a:schemeClr val="tx1">
                    <a:lumMod val="75000"/>
                    <a:lumOff val="25000"/>
                  </a:schemeClr>
                </a:solidFill>
              </a:rPr>
              <a:t>母親も</a:t>
            </a:r>
            <a:r>
              <a:rPr lang="en-US" altLang="ja-JP" sz="2800" dirty="0">
                <a:solidFill>
                  <a:schemeClr val="tx1">
                    <a:lumMod val="75000"/>
                    <a:lumOff val="25000"/>
                  </a:schemeClr>
                </a:solidFill>
              </a:rPr>
              <a:t>PTA</a:t>
            </a:r>
            <a:r>
              <a:rPr lang="ja-JP" altLang="en-US" sz="2800" dirty="0">
                <a:solidFill>
                  <a:schemeClr val="tx1">
                    <a:lumMod val="75000"/>
                    <a:lumOff val="25000"/>
                  </a:schemeClr>
                </a:solidFill>
              </a:rPr>
              <a:t>の役員を引き受けるなど、学校にも協力的</a:t>
            </a:r>
            <a:endParaRPr lang="en-US" altLang="ja-JP" sz="2800" dirty="0">
              <a:solidFill>
                <a:schemeClr val="tx1">
                  <a:lumMod val="75000"/>
                  <a:lumOff val="25000"/>
                </a:schemeClr>
              </a:solidFill>
            </a:endParaRPr>
          </a:p>
          <a:p>
            <a:pPr marL="717550" indent="-269875">
              <a:lnSpc>
                <a:spcPct val="100000"/>
              </a:lnSpc>
              <a:spcBef>
                <a:spcPts val="600"/>
              </a:spcBef>
            </a:pPr>
            <a:r>
              <a:rPr lang="ja-JP" altLang="en-US" sz="2800" dirty="0">
                <a:solidFill>
                  <a:schemeClr val="tx1">
                    <a:lumMod val="75000"/>
                    <a:lumOff val="25000"/>
                  </a:schemeClr>
                </a:solidFill>
              </a:rPr>
              <a:t>父親も「親父の会」に積極的にかかわる</a:t>
            </a:r>
            <a:endParaRPr lang="en-US" altLang="ja-JP" sz="2800"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71</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情報の収集</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35541779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273633" y="1099226"/>
            <a:ext cx="8607719" cy="5466944"/>
          </a:xfrm>
        </p:spPr>
        <p:txBody>
          <a:bodyPr>
            <a:normAutofit/>
          </a:bodyPr>
          <a:lstStyle/>
          <a:p>
            <a:pPr marL="360363" indent="-360363">
              <a:lnSpc>
                <a:spcPct val="100000"/>
              </a:lnSpc>
              <a:spcBef>
                <a:spcPts val="600"/>
              </a:spcBef>
              <a:buNone/>
            </a:pPr>
            <a:r>
              <a:rPr lang="ja-JP" altLang="en-US" sz="2800" dirty="0"/>
              <a:t>④</a:t>
            </a:r>
            <a:r>
              <a:rPr lang="zh-TW" altLang="en-US" sz="2800" dirty="0">
                <a:solidFill>
                  <a:srgbClr val="C00000"/>
                </a:solidFill>
                <a:effectLst>
                  <a:outerShdw blurRad="25400" dist="38100" dir="2700000" algn="tl">
                    <a:srgbClr val="000000">
                      <a:alpha val="43137"/>
                    </a:srgbClr>
                  </a:outerShdw>
                </a:effectLst>
              </a:rPr>
              <a:t>要保護対策児童地域協議会</a:t>
            </a:r>
            <a:r>
              <a:rPr lang="ja-JP" altLang="en-US" sz="2800" dirty="0">
                <a:solidFill>
                  <a:srgbClr val="C00000"/>
                </a:solidFill>
                <a:effectLst>
                  <a:outerShdw blurRad="25400" dist="38100" dir="2700000" algn="tl">
                    <a:srgbClr val="000000">
                      <a:alpha val="43137"/>
                    </a:srgbClr>
                  </a:outerShdw>
                </a:effectLst>
              </a:rPr>
              <a:t>との連携</a:t>
            </a:r>
            <a:r>
              <a:rPr lang="ja-JP" altLang="en-US" sz="2800" dirty="0"/>
              <a:t>（情報収集）</a:t>
            </a:r>
            <a:endParaRPr lang="en-US" altLang="ja-JP" sz="2800" dirty="0"/>
          </a:p>
          <a:p>
            <a:pPr marL="701675" indent="-254000">
              <a:lnSpc>
                <a:spcPct val="100000"/>
              </a:lnSpc>
              <a:spcBef>
                <a:spcPts val="600"/>
              </a:spcBef>
            </a:pPr>
            <a:r>
              <a:rPr lang="ja-JP" altLang="en-US" sz="2800" dirty="0">
                <a:solidFill>
                  <a:schemeClr val="tx1">
                    <a:lumMod val="75000"/>
                    <a:lumOff val="25000"/>
                  </a:schemeClr>
                </a:solidFill>
              </a:rPr>
              <a:t>記録なし</a:t>
            </a:r>
            <a:endParaRPr lang="en-US" altLang="ja-JP" sz="2800" dirty="0"/>
          </a:p>
          <a:p>
            <a:pPr marL="358775" indent="-358775">
              <a:lnSpc>
                <a:spcPct val="100000"/>
              </a:lnSpc>
              <a:spcBef>
                <a:spcPts val="1800"/>
              </a:spcBef>
              <a:buNone/>
            </a:pPr>
            <a:r>
              <a:rPr lang="ja-JP" altLang="en-US" sz="2800" dirty="0"/>
              <a:t>⑤</a:t>
            </a:r>
            <a:r>
              <a:rPr lang="ja-JP" altLang="en-US" sz="2800" dirty="0">
                <a:solidFill>
                  <a:srgbClr val="C00000"/>
                </a:solidFill>
                <a:effectLst>
                  <a:outerShdw blurRad="25400" dist="38100" dir="2700000" algn="tl">
                    <a:srgbClr val="000000">
                      <a:alpha val="43137"/>
                    </a:srgbClr>
                  </a:outerShdw>
                </a:effectLst>
              </a:rPr>
              <a:t>小学校</a:t>
            </a:r>
            <a:r>
              <a:rPr lang="ja-JP" altLang="en-US" sz="2800" dirty="0">
                <a:solidFill>
                  <a:schemeClr val="tx1">
                    <a:lumMod val="75000"/>
                    <a:lumOff val="25000"/>
                  </a:schemeClr>
                </a:solidFill>
              </a:rPr>
              <a:t>からの情報収集</a:t>
            </a:r>
            <a:endParaRPr lang="en-US" altLang="ja-JP" sz="2800" dirty="0">
              <a:solidFill>
                <a:schemeClr val="tx1">
                  <a:lumMod val="75000"/>
                  <a:lumOff val="25000"/>
                </a:schemeClr>
              </a:solidFill>
            </a:endParaRPr>
          </a:p>
          <a:p>
            <a:pPr marL="701675" indent="-254000">
              <a:lnSpc>
                <a:spcPct val="100000"/>
              </a:lnSpc>
              <a:spcBef>
                <a:spcPts val="600"/>
              </a:spcBef>
            </a:pPr>
            <a:r>
              <a:rPr lang="ja-JP" altLang="en-US" sz="2800" dirty="0">
                <a:solidFill>
                  <a:schemeClr val="tx1">
                    <a:lumMod val="75000"/>
                    <a:lumOff val="25000"/>
                  </a:schemeClr>
                </a:solidFill>
              </a:rPr>
              <a:t>特段の記録なし</a:t>
            </a:r>
            <a:endParaRPr lang="en-US" altLang="ja-JP" sz="2800" dirty="0">
              <a:solidFill>
                <a:schemeClr val="tx1">
                  <a:lumMod val="75000"/>
                  <a:lumOff val="25000"/>
                </a:schemeClr>
              </a:solidFill>
            </a:endParaRPr>
          </a:p>
          <a:p>
            <a:pPr marL="358775" indent="-358775">
              <a:lnSpc>
                <a:spcPct val="100000"/>
              </a:lnSpc>
              <a:spcBef>
                <a:spcPts val="600"/>
              </a:spcBef>
              <a:buNone/>
            </a:pPr>
            <a:endParaRPr lang="en-US" altLang="ja-JP" sz="2800"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72</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情報の収集</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39193479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394600" y="1235215"/>
            <a:ext cx="8354800" cy="5506153"/>
          </a:xfrm>
        </p:spPr>
        <p:txBody>
          <a:bodyPr>
            <a:noAutofit/>
          </a:bodyPr>
          <a:lstStyle/>
          <a:p>
            <a:pPr marL="360363" indent="-360363">
              <a:lnSpc>
                <a:spcPct val="100000"/>
              </a:lnSpc>
              <a:spcBef>
                <a:spcPts val="600"/>
              </a:spcBef>
              <a:buNone/>
            </a:pPr>
            <a:r>
              <a:rPr lang="ja-JP" altLang="en-US" sz="2800" dirty="0"/>
              <a:t>①本人との面談（すべて否定をしないで</a:t>
            </a:r>
            <a:r>
              <a:rPr lang="en-US" altLang="ja-JP" sz="2800" dirty="0"/>
              <a:t>…</a:t>
            </a:r>
            <a:r>
              <a:rPr lang="ja-JP" altLang="en-US" sz="2800" dirty="0"/>
              <a:t>）</a:t>
            </a:r>
            <a:endParaRPr lang="en-US" altLang="ja-JP" sz="2800" dirty="0"/>
          </a:p>
          <a:p>
            <a:pPr marL="360363" indent="-1588">
              <a:lnSpc>
                <a:spcPct val="100000"/>
              </a:lnSpc>
              <a:spcBef>
                <a:spcPts val="600"/>
              </a:spcBef>
              <a:buNone/>
            </a:pPr>
            <a:r>
              <a:rPr lang="ja-JP" altLang="en-US" sz="2800" dirty="0"/>
              <a:t>　→養護教諭がファーストコンタクトをとる</a:t>
            </a:r>
            <a:endParaRPr lang="en-US" altLang="ja-JP" sz="2800" dirty="0"/>
          </a:p>
          <a:p>
            <a:pPr marL="1255713" lvl="2" indent="-266700">
              <a:lnSpc>
                <a:spcPct val="100000"/>
              </a:lnSpc>
              <a:spcBef>
                <a:spcPts val="600"/>
              </a:spcBef>
            </a:pPr>
            <a:r>
              <a:rPr lang="ja-JP" altLang="en-US" sz="2400" dirty="0">
                <a:solidFill>
                  <a:srgbClr val="0070C0"/>
                </a:solidFill>
              </a:rPr>
              <a:t>傷の確認、頻度の確認</a:t>
            </a:r>
            <a:endParaRPr lang="en-US" altLang="ja-JP" sz="2400" dirty="0">
              <a:solidFill>
                <a:srgbClr val="0070C0"/>
              </a:solidFill>
            </a:endParaRPr>
          </a:p>
          <a:p>
            <a:pPr marL="1255713" lvl="2" indent="-266700">
              <a:lnSpc>
                <a:spcPct val="100000"/>
              </a:lnSpc>
              <a:spcBef>
                <a:spcPts val="600"/>
              </a:spcBef>
            </a:pPr>
            <a:r>
              <a:rPr lang="ja-JP" altLang="en-US" sz="2400" dirty="0">
                <a:solidFill>
                  <a:srgbClr val="0070C0"/>
                </a:solidFill>
              </a:rPr>
              <a:t>情報元については、友人の許可を得て、伝えることに</a:t>
            </a:r>
            <a:endParaRPr lang="en-US" altLang="ja-JP" sz="2400" dirty="0">
              <a:solidFill>
                <a:srgbClr val="0070C0"/>
              </a:solidFill>
            </a:endParaRPr>
          </a:p>
          <a:p>
            <a:pPr marL="1255713" lvl="2" indent="3175">
              <a:lnSpc>
                <a:spcPct val="100000"/>
              </a:lnSpc>
              <a:spcBef>
                <a:spcPts val="600"/>
              </a:spcBef>
              <a:buNone/>
            </a:pPr>
            <a:r>
              <a:rPr lang="ja-JP" altLang="en-US" sz="2400" dirty="0">
                <a:solidFill>
                  <a:srgbClr val="0070C0"/>
                </a:solidFill>
              </a:rPr>
              <a:t>（心配している気持ちと、その後も友人であることを伝える）</a:t>
            </a:r>
            <a:endParaRPr lang="en-US" altLang="ja-JP" sz="2400" dirty="0">
              <a:solidFill>
                <a:srgbClr val="0070C0"/>
              </a:solidFill>
            </a:endParaRPr>
          </a:p>
          <a:p>
            <a:pPr marL="1255713" lvl="2" indent="-266700">
              <a:lnSpc>
                <a:spcPct val="100000"/>
              </a:lnSpc>
              <a:spcBef>
                <a:spcPts val="600"/>
              </a:spcBef>
            </a:pPr>
            <a:r>
              <a:rPr lang="ja-JP" altLang="en-US" sz="2400" dirty="0">
                <a:solidFill>
                  <a:srgbClr val="0070C0"/>
                </a:solidFill>
              </a:rPr>
              <a:t>同席者についての同意を得る（記録）</a:t>
            </a:r>
            <a:endParaRPr lang="en-US" altLang="ja-JP" sz="2400" dirty="0">
              <a:solidFill>
                <a:srgbClr val="0070C0"/>
              </a:solidFill>
            </a:endParaRPr>
          </a:p>
          <a:p>
            <a:pPr marL="1255713" lvl="2" indent="-266700">
              <a:lnSpc>
                <a:spcPct val="100000"/>
              </a:lnSpc>
              <a:spcBef>
                <a:spcPts val="600"/>
              </a:spcBef>
            </a:pPr>
            <a:r>
              <a:rPr lang="ja-JP" altLang="en-US" sz="2400" dirty="0">
                <a:solidFill>
                  <a:srgbClr val="0070C0"/>
                </a:solidFill>
              </a:rPr>
              <a:t>どの様な時に、リストカットをしてしまうのか</a:t>
            </a:r>
            <a:endParaRPr lang="en-US" altLang="ja-JP" sz="2400" dirty="0">
              <a:solidFill>
                <a:srgbClr val="0070C0"/>
              </a:solidFill>
            </a:endParaRPr>
          </a:p>
          <a:p>
            <a:pPr marL="1255713" lvl="2" indent="-266700">
              <a:lnSpc>
                <a:spcPct val="100000"/>
              </a:lnSpc>
              <a:spcBef>
                <a:spcPts val="600"/>
              </a:spcBef>
            </a:pPr>
            <a:r>
              <a:rPr lang="ja-JP" altLang="en-US" sz="2400" dirty="0">
                <a:solidFill>
                  <a:srgbClr val="0070C0"/>
                </a:solidFill>
              </a:rPr>
              <a:t>リストカットをした後、どの様な気持ちになるのか</a:t>
            </a:r>
            <a:endParaRPr lang="en-US" altLang="ja-JP" sz="2400" dirty="0">
              <a:solidFill>
                <a:srgbClr val="0070C0"/>
              </a:solidFill>
            </a:endParaRPr>
          </a:p>
          <a:p>
            <a:pPr marL="1255713" lvl="2" indent="-266700">
              <a:lnSpc>
                <a:spcPct val="100000"/>
              </a:lnSpc>
              <a:spcBef>
                <a:spcPts val="600"/>
              </a:spcBef>
            </a:pPr>
            <a:r>
              <a:rPr lang="ja-JP" altLang="en-US" sz="2400" dirty="0">
                <a:solidFill>
                  <a:srgbClr val="0070C0"/>
                </a:solidFill>
              </a:rPr>
              <a:t>傷の手当てはどの様にしているのか</a:t>
            </a:r>
            <a:endParaRPr lang="en-US" altLang="ja-JP" sz="2400" dirty="0">
              <a:solidFill>
                <a:srgbClr val="0070C0"/>
              </a:solidFill>
            </a:endParaRPr>
          </a:p>
          <a:p>
            <a:pPr marL="1255713" lvl="2" indent="-266700">
              <a:lnSpc>
                <a:spcPct val="100000"/>
              </a:lnSpc>
              <a:spcBef>
                <a:spcPts val="600"/>
              </a:spcBef>
            </a:pPr>
            <a:r>
              <a:rPr lang="ja-JP" altLang="en-US" sz="2400" dirty="0">
                <a:solidFill>
                  <a:srgbClr val="0070C0"/>
                </a:solidFill>
              </a:rPr>
              <a:t>保護者に伝えても良いかの同意</a:t>
            </a:r>
            <a:endParaRPr lang="en-US" altLang="ja-JP" sz="2400" dirty="0">
              <a:solidFill>
                <a:srgbClr val="0070C0"/>
              </a:solidFill>
            </a:endParaRPr>
          </a:p>
          <a:p>
            <a:pPr marL="360363" indent="-1588">
              <a:lnSpc>
                <a:spcPct val="100000"/>
              </a:lnSpc>
              <a:spcBef>
                <a:spcPts val="600"/>
              </a:spcBef>
              <a:buNone/>
            </a:pPr>
            <a:r>
              <a:rPr lang="ja-JP" altLang="en-US" sz="2800" dirty="0"/>
              <a:t>　</a:t>
            </a:r>
            <a:r>
              <a:rPr lang="ja-JP" altLang="en-US" sz="2800" dirty="0">
                <a:solidFill>
                  <a:srgbClr val="C00000"/>
                </a:solidFill>
              </a:rPr>
              <a:t>→落としどころ</a:t>
            </a:r>
            <a:endParaRPr lang="en-US" altLang="ja-JP" sz="2800" dirty="0">
              <a:solidFill>
                <a:srgbClr val="C00000"/>
              </a:solidFill>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73</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支援会議</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Picture 2">
            <a:extLst>
              <a:ext uri="{FF2B5EF4-FFF2-40B4-BE49-F238E27FC236}">
                <a16:creationId xmlns:a16="http://schemas.microsoft.com/office/drawing/2014/main" id="{E02A3CC4-C72C-BFAF-9AB3-60F0450AE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9896" y="304800"/>
            <a:ext cx="1870387" cy="199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06737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395355" y="1040659"/>
            <a:ext cx="8488669" cy="5506152"/>
          </a:xfrm>
        </p:spPr>
        <p:txBody>
          <a:bodyPr>
            <a:noAutofit/>
          </a:bodyPr>
          <a:lstStyle/>
          <a:p>
            <a:pPr marL="360363" indent="-360363">
              <a:lnSpc>
                <a:spcPct val="100000"/>
              </a:lnSpc>
              <a:spcBef>
                <a:spcPts val="600"/>
              </a:spcBef>
              <a:buNone/>
            </a:pPr>
            <a:r>
              <a:rPr lang="ja-JP" altLang="en-US" sz="2800" dirty="0"/>
              <a:t>①本人との面談（すべて否定をしないで</a:t>
            </a:r>
            <a:r>
              <a:rPr lang="en-US" altLang="ja-JP" sz="2800" dirty="0"/>
              <a:t>…</a:t>
            </a:r>
            <a:r>
              <a:rPr lang="ja-JP" altLang="en-US" sz="2800" dirty="0"/>
              <a:t>）</a:t>
            </a:r>
            <a:endParaRPr lang="en-US" altLang="ja-JP" sz="2800" dirty="0"/>
          </a:p>
          <a:p>
            <a:pPr marL="360363" indent="-1588">
              <a:lnSpc>
                <a:spcPct val="100000"/>
              </a:lnSpc>
              <a:spcBef>
                <a:spcPts val="600"/>
              </a:spcBef>
              <a:buNone/>
            </a:pPr>
            <a:r>
              <a:rPr lang="ja-JP" altLang="en-US" sz="2800" dirty="0"/>
              <a:t>　→養護教諭がファーストコンタクトをとる</a:t>
            </a:r>
            <a:endParaRPr lang="en-US" altLang="ja-JP" sz="2800" dirty="0"/>
          </a:p>
          <a:p>
            <a:pPr marL="360363" indent="-1588">
              <a:lnSpc>
                <a:spcPct val="100000"/>
              </a:lnSpc>
              <a:spcBef>
                <a:spcPts val="600"/>
              </a:spcBef>
              <a:buNone/>
            </a:pPr>
            <a:r>
              <a:rPr lang="ja-JP" altLang="en-US" sz="2800" dirty="0"/>
              <a:t>　</a:t>
            </a:r>
            <a:r>
              <a:rPr lang="ja-JP" altLang="en-US" sz="2800" dirty="0">
                <a:solidFill>
                  <a:srgbClr val="C00000"/>
                </a:solidFill>
              </a:rPr>
              <a:t>→</a:t>
            </a:r>
            <a:r>
              <a:rPr lang="ja-JP" altLang="en-US" sz="2800" u="sng" dirty="0">
                <a:solidFill>
                  <a:srgbClr val="C00000"/>
                </a:solidFill>
              </a:rPr>
              <a:t>落としどころ</a:t>
            </a:r>
            <a:endParaRPr lang="en-US" altLang="ja-JP" sz="2800" u="sng" dirty="0">
              <a:solidFill>
                <a:srgbClr val="C00000"/>
              </a:solidFill>
            </a:endParaRPr>
          </a:p>
          <a:p>
            <a:pPr marL="1255713" lvl="2" indent="-269875">
              <a:lnSpc>
                <a:spcPct val="100000"/>
              </a:lnSpc>
              <a:spcBef>
                <a:spcPts val="600"/>
              </a:spcBef>
            </a:pPr>
            <a:r>
              <a:rPr lang="ja-JP" altLang="en-US" sz="2400" dirty="0">
                <a:solidFill>
                  <a:srgbClr val="0070C0"/>
                </a:solidFill>
              </a:rPr>
              <a:t>リストカットをしない方が良いと思っていることを伝える</a:t>
            </a:r>
            <a:endParaRPr lang="en-US" altLang="ja-JP" sz="2400" dirty="0">
              <a:solidFill>
                <a:srgbClr val="0070C0"/>
              </a:solidFill>
            </a:endParaRPr>
          </a:p>
          <a:p>
            <a:pPr marL="1255713" lvl="2" indent="-269875">
              <a:lnSpc>
                <a:spcPct val="100000"/>
              </a:lnSpc>
              <a:spcBef>
                <a:spcPts val="600"/>
              </a:spcBef>
            </a:pPr>
            <a:r>
              <a:rPr lang="ja-JP" altLang="en-US" sz="2400" dirty="0">
                <a:solidFill>
                  <a:srgbClr val="0070C0"/>
                </a:solidFill>
              </a:rPr>
              <a:t>少なくとも、やってしまったら消毒のため保健室に来ることを約束</a:t>
            </a:r>
            <a:endParaRPr lang="en-US" altLang="ja-JP" sz="2400" dirty="0">
              <a:solidFill>
                <a:srgbClr val="0070C0"/>
              </a:solidFill>
            </a:endParaRPr>
          </a:p>
          <a:p>
            <a:pPr marL="1255713" lvl="2" indent="-269875">
              <a:lnSpc>
                <a:spcPct val="100000"/>
              </a:lnSpc>
              <a:spcBef>
                <a:spcPts val="600"/>
              </a:spcBef>
            </a:pPr>
            <a:r>
              <a:rPr lang="ja-JP" altLang="en-US" sz="2400" dirty="0">
                <a:solidFill>
                  <a:srgbClr val="0070C0"/>
                </a:solidFill>
              </a:rPr>
              <a:t>他の生徒には、見せない方が良いことの確認</a:t>
            </a:r>
            <a:endParaRPr lang="en-US" altLang="ja-JP" sz="2400" dirty="0">
              <a:solidFill>
                <a:srgbClr val="0070C0"/>
              </a:solidFill>
            </a:endParaRPr>
          </a:p>
          <a:p>
            <a:pPr marL="1255713" lvl="2" indent="-269875">
              <a:lnSpc>
                <a:spcPct val="100000"/>
              </a:lnSpc>
              <a:spcBef>
                <a:spcPts val="600"/>
              </a:spcBef>
            </a:pPr>
            <a:r>
              <a:rPr lang="ja-JP" altLang="en-US" sz="2400" dirty="0">
                <a:solidFill>
                  <a:srgbClr val="0070C0"/>
                </a:solidFill>
              </a:rPr>
              <a:t>リストカットをしていることは、すべての教職員に知らせることの同意（このことで、全員が話しかけたりしないが、直ぐに相談等には対応することを伝える）</a:t>
            </a:r>
            <a:endParaRPr lang="en-US" altLang="ja-JP" sz="2400" dirty="0">
              <a:solidFill>
                <a:srgbClr val="0070C0"/>
              </a:solidFill>
            </a:endParaRPr>
          </a:p>
          <a:p>
            <a:pPr marL="1255713" lvl="2" indent="-269875">
              <a:lnSpc>
                <a:spcPct val="100000"/>
              </a:lnSpc>
              <a:spcBef>
                <a:spcPts val="600"/>
              </a:spcBef>
            </a:pPr>
            <a:r>
              <a:rPr lang="ja-JP" altLang="en-US" sz="2400" dirty="0">
                <a:solidFill>
                  <a:srgbClr val="0070C0"/>
                </a:solidFill>
              </a:rPr>
              <a:t>理由などは、訊いても答えることが難しいので、きっかけやどういう気分の時に行ってしまうかなど無理のない範囲で尋ねる</a:t>
            </a:r>
            <a:endParaRPr lang="en-US" altLang="ja-JP" sz="2400" dirty="0">
              <a:solidFill>
                <a:srgbClr val="0070C0"/>
              </a:solidFill>
            </a:endParaRPr>
          </a:p>
          <a:p>
            <a:pPr marL="1435100" lvl="2" indent="-179388">
              <a:lnSpc>
                <a:spcPct val="100000"/>
              </a:lnSpc>
              <a:spcBef>
                <a:spcPts val="600"/>
              </a:spcBef>
            </a:pPr>
            <a:endParaRPr lang="en-US" altLang="ja-JP" sz="2400" dirty="0"/>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74</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支援会議（つづき）</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Picture 2">
            <a:extLst>
              <a:ext uri="{FF2B5EF4-FFF2-40B4-BE49-F238E27FC236}">
                <a16:creationId xmlns:a16="http://schemas.microsoft.com/office/drawing/2014/main" id="{E02A3CC4-C72C-BFAF-9AB3-60F0450AE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9896" y="304800"/>
            <a:ext cx="1870387" cy="199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25284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395355" y="1060117"/>
            <a:ext cx="8524527" cy="5416599"/>
          </a:xfrm>
        </p:spPr>
        <p:txBody>
          <a:bodyPr>
            <a:noAutofit/>
          </a:bodyPr>
          <a:lstStyle/>
          <a:p>
            <a:pPr marL="360363" indent="-360363">
              <a:lnSpc>
                <a:spcPct val="100000"/>
              </a:lnSpc>
              <a:spcBef>
                <a:spcPts val="600"/>
              </a:spcBef>
              <a:buNone/>
            </a:pPr>
            <a:r>
              <a:rPr lang="ja-JP" altLang="en-US" sz="2400" dirty="0"/>
              <a:t>ほとんどのことで同意を得られたが</a:t>
            </a:r>
            <a:r>
              <a:rPr lang="en-US" altLang="ja-JP" sz="2400" dirty="0"/>
              <a:t>…</a:t>
            </a:r>
          </a:p>
          <a:p>
            <a:pPr marL="358775" indent="-269875">
              <a:lnSpc>
                <a:spcPct val="100000"/>
              </a:lnSpc>
              <a:spcBef>
                <a:spcPts val="600"/>
              </a:spcBef>
              <a:buFont typeface="Wingdings" panose="05000000000000000000" pitchFamily="2" charset="2"/>
              <a:buChar char="n"/>
            </a:pPr>
            <a:r>
              <a:rPr lang="ja-JP" altLang="en-US" sz="2400" u="sng" dirty="0">
                <a:solidFill>
                  <a:srgbClr val="C00000"/>
                </a:solidFill>
                <a:effectLst>
                  <a:outerShdw blurRad="25400" dist="38100" dir="2700000" algn="tl">
                    <a:srgbClr val="000000">
                      <a:alpha val="43137"/>
                    </a:srgbClr>
                  </a:outerShdw>
                </a:effectLst>
              </a:rPr>
              <a:t>保護者に伝えることについては、同意せず</a:t>
            </a:r>
            <a:endParaRPr lang="en-US" altLang="ja-JP" sz="2400" u="sng" dirty="0">
              <a:solidFill>
                <a:srgbClr val="C00000"/>
              </a:solidFill>
              <a:effectLst>
                <a:outerShdw blurRad="25400" dist="38100" dir="2700000" algn="tl">
                  <a:srgbClr val="000000">
                    <a:alpha val="43137"/>
                  </a:srgbClr>
                </a:outerShdw>
              </a:effectLst>
            </a:endParaRPr>
          </a:p>
          <a:p>
            <a:pPr marL="358775" indent="0">
              <a:lnSpc>
                <a:spcPct val="100000"/>
              </a:lnSpc>
              <a:spcBef>
                <a:spcPts val="600"/>
              </a:spcBef>
              <a:buNone/>
            </a:pPr>
            <a:r>
              <a:rPr lang="ja-JP" altLang="en-US" sz="1600" dirty="0">
                <a:solidFill>
                  <a:srgbClr val="C00000"/>
                </a:solidFill>
                <a:effectLst>
                  <a:outerShdw blurRad="25400" dist="38100" dir="2700000" algn="tl">
                    <a:srgbClr val="000000">
                      <a:alpha val="43137"/>
                    </a:srgbClr>
                  </a:outerShdw>
                </a:effectLst>
              </a:rPr>
              <a:t>→　同意を得るための説得を継続する</a:t>
            </a:r>
            <a:endParaRPr lang="en-US" altLang="ja-JP" sz="1600" dirty="0">
              <a:solidFill>
                <a:srgbClr val="C00000"/>
              </a:solidFill>
              <a:effectLst>
                <a:outerShdw blurRad="25400" dist="38100" dir="2700000" algn="tl">
                  <a:srgbClr val="000000">
                    <a:alpha val="43137"/>
                  </a:srgbClr>
                </a:outerShdw>
              </a:effectLst>
            </a:endParaRPr>
          </a:p>
          <a:p>
            <a:pPr marL="358775" indent="-269875">
              <a:lnSpc>
                <a:spcPct val="100000"/>
              </a:lnSpc>
              <a:spcBef>
                <a:spcPts val="600"/>
              </a:spcBef>
              <a:buFont typeface="Wingdings" panose="05000000000000000000" pitchFamily="2" charset="2"/>
              <a:buChar char="n"/>
            </a:pPr>
            <a:r>
              <a:rPr lang="ja-JP" altLang="en-US" sz="2400" dirty="0"/>
              <a:t>イライラしたとき、辛くなった時にリストカットをすると落ち着くとの話をしていた</a:t>
            </a:r>
            <a:endParaRPr lang="en-US" altLang="ja-JP" sz="2400" dirty="0"/>
          </a:p>
          <a:p>
            <a:pPr marL="358775" indent="-269875">
              <a:lnSpc>
                <a:spcPct val="100000"/>
              </a:lnSpc>
              <a:spcBef>
                <a:spcPts val="600"/>
              </a:spcBef>
              <a:buFont typeface="Wingdings" panose="05000000000000000000" pitchFamily="2" charset="2"/>
              <a:buChar char="n"/>
            </a:pPr>
            <a:r>
              <a:rPr lang="ja-JP" altLang="en-US" sz="2400" dirty="0"/>
              <a:t>小学校</a:t>
            </a:r>
            <a:r>
              <a:rPr lang="en-US" altLang="ja-JP" sz="2400" dirty="0"/>
              <a:t>4</a:t>
            </a:r>
            <a:r>
              <a:rPr lang="ja-JP" altLang="en-US" sz="2400" dirty="0"/>
              <a:t>年生の時に、ふざけてカッターで軽く傷をつけたのが始まり</a:t>
            </a:r>
            <a:endParaRPr lang="en-US" altLang="ja-JP" sz="2400" dirty="0"/>
          </a:p>
          <a:p>
            <a:pPr marL="358775" indent="-269875">
              <a:lnSpc>
                <a:spcPct val="100000"/>
              </a:lnSpc>
              <a:spcBef>
                <a:spcPts val="600"/>
              </a:spcBef>
              <a:buFont typeface="Wingdings" panose="05000000000000000000" pitchFamily="2" charset="2"/>
              <a:buChar char="n"/>
            </a:pPr>
            <a:r>
              <a:rPr lang="ja-JP" altLang="en-US" sz="2400" dirty="0"/>
              <a:t>転校前の学校で、友達と上手くいかず学校を休んだ日に、行ってしまった</a:t>
            </a:r>
            <a:endParaRPr lang="en-US" altLang="ja-JP" sz="2400" dirty="0"/>
          </a:p>
          <a:p>
            <a:pPr marL="358775" indent="-269875">
              <a:lnSpc>
                <a:spcPct val="100000"/>
              </a:lnSpc>
              <a:spcBef>
                <a:spcPts val="600"/>
              </a:spcBef>
              <a:buFont typeface="Wingdings" panose="05000000000000000000" pitchFamily="2" charset="2"/>
              <a:buChar char="n"/>
            </a:pPr>
            <a:r>
              <a:rPr lang="ja-JP" altLang="en-US" sz="2400" dirty="0"/>
              <a:t>転校してから、しばらくは行っていなかった</a:t>
            </a:r>
            <a:endParaRPr lang="en-US" altLang="ja-JP" sz="2400" dirty="0"/>
          </a:p>
          <a:p>
            <a:pPr marL="358775" indent="-269875">
              <a:lnSpc>
                <a:spcPct val="100000"/>
              </a:lnSpc>
              <a:spcBef>
                <a:spcPts val="600"/>
              </a:spcBef>
              <a:buFont typeface="Wingdings" panose="05000000000000000000" pitchFamily="2" charset="2"/>
              <a:buChar char="n"/>
            </a:pPr>
            <a:r>
              <a:rPr lang="en-US" altLang="ja-JP" sz="2400" dirty="0"/>
              <a:t>3</a:t>
            </a:r>
            <a:r>
              <a:rPr lang="ja-JP" altLang="en-US" sz="2400" dirty="0"/>
              <a:t>年生になって、成績を上げなければ志望する学校に入学することができないと思うようになり、勉強でストレスを感じると行うようになった</a:t>
            </a:r>
            <a:endParaRPr lang="en-US" altLang="ja-JP" sz="2400" dirty="0"/>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75</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本人との面談</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Picture 2">
            <a:extLst>
              <a:ext uri="{FF2B5EF4-FFF2-40B4-BE49-F238E27FC236}">
                <a16:creationId xmlns:a16="http://schemas.microsoft.com/office/drawing/2014/main" id="{E02A3CC4-C72C-BFAF-9AB3-60F0450AE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9896" y="206185"/>
            <a:ext cx="1870387" cy="199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9623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400098" y="1120588"/>
            <a:ext cx="8448067" cy="5360893"/>
          </a:xfrm>
        </p:spPr>
        <p:txBody>
          <a:bodyPr>
            <a:noAutofit/>
          </a:bodyPr>
          <a:lstStyle/>
          <a:p>
            <a:pPr marL="358775" indent="-358775">
              <a:lnSpc>
                <a:spcPct val="100000"/>
              </a:lnSpc>
              <a:spcBef>
                <a:spcPts val="600"/>
              </a:spcBef>
              <a:buFont typeface="Wingdings" panose="05000000000000000000" pitchFamily="2" charset="2"/>
              <a:buChar char="n"/>
            </a:pPr>
            <a:r>
              <a:rPr lang="ja-JP" altLang="en-US" sz="2400" dirty="0"/>
              <a:t>リストカットをしてしまった翌日には、必ず保健室に来て、養護教諭に状況を話す</a:t>
            </a:r>
            <a:endParaRPr lang="en-US" altLang="ja-JP" sz="2400" dirty="0"/>
          </a:p>
          <a:p>
            <a:pPr marL="358775" indent="-358775">
              <a:lnSpc>
                <a:spcPct val="100000"/>
              </a:lnSpc>
              <a:spcBef>
                <a:spcPts val="600"/>
              </a:spcBef>
              <a:buFont typeface="Wingdings" panose="05000000000000000000" pitchFamily="2" charset="2"/>
              <a:buChar char="n"/>
            </a:pPr>
            <a:r>
              <a:rPr lang="ja-JP" altLang="en-US" sz="2400" dirty="0"/>
              <a:t>スクールカウンセラーは、男性であったため、本人が話しにくいと言う事で対応は無し</a:t>
            </a:r>
            <a:endParaRPr lang="en-US" altLang="ja-JP" sz="2400" dirty="0"/>
          </a:p>
          <a:p>
            <a:pPr marL="358775" indent="-358775">
              <a:lnSpc>
                <a:spcPct val="100000"/>
              </a:lnSpc>
              <a:spcBef>
                <a:spcPts val="600"/>
              </a:spcBef>
              <a:buFont typeface="Wingdings" panose="05000000000000000000" pitchFamily="2" charset="2"/>
              <a:buChar char="n"/>
            </a:pPr>
            <a:r>
              <a:rPr lang="ja-JP" altLang="en-US" sz="2400" dirty="0"/>
              <a:t>友人とは、その後も継続的になんでも話をする関係</a:t>
            </a:r>
            <a:endParaRPr lang="en-US" altLang="ja-JP" sz="2400" dirty="0"/>
          </a:p>
          <a:p>
            <a:pPr marL="358775" indent="-358775">
              <a:lnSpc>
                <a:spcPct val="100000"/>
              </a:lnSpc>
              <a:spcBef>
                <a:spcPts val="600"/>
              </a:spcBef>
              <a:buFont typeface="Wingdings" panose="05000000000000000000" pitchFamily="2" charset="2"/>
              <a:buChar char="n"/>
            </a:pPr>
            <a:r>
              <a:rPr lang="ja-JP" altLang="en-US" sz="2400" dirty="0"/>
              <a:t>保護者に話をすることは、相変わらず拒否</a:t>
            </a:r>
            <a:endParaRPr lang="en-US" altLang="ja-JP" sz="2400" dirty="0"/>
          </a:p>
          <a:p>
            <a:pPr marL="358775" indent="-358775">
              <a:lnSpc>
                <a:spcPct val="100000"/>
              </a:lnSpc>
              <a:spcBef>
                <a:spcPts val="600"/>
              </a:spcBef>
              <a:buFont typeface="Wingdings" panose="05000000000000000000" pitchFamily="2" charset="2"/>
              <a:buChar char="n"/>
            </a:pPr>
            <a:r>
              <a:rPr lang="ja-JP" altLang="en-US" sz="2400" dirty="0"/>
              <a:t>その理由も述べない</a:t>
            </a:r>
            <a:endParaRPr lang="en-US" altLang="ja-JP" sz="2400" dirty="0"/>
          </a:p>
          <a:p>
            <a:pPr marL="358775" indent="-358775">
              <a:lnSpc>
                <a:spcPct val="100000"/>
              </a:lnSpc>
              <a:spcBef>
                <a:spcPts val="600"/>
              </a:spcBef>
              <a:buFont typeface="Wingdings" panose="05000000000000000000" pitchFamily="2" charset="2"/>
              <a:buChar char="n"/>
            </a:pPr>
            <a:r>
              <a:rPr lang="ja-JP" altLang="en-US" sz="2400" u="sng" dirty="0">
                <a:solidFill>
                  <a:srgbClr val="C00000"/>
                </a:solidFill>
              </a:rPr>
              <a:t>姉に話をすることには同意</a:t>
            </a:r>
            <a:endParaRPr lang="en-US" altLang="ja-JP" sz="2400" u="sng" dirty="0">
              <a:solidFill>
                <a:srgbClr val="C00000"/>
              </a:solidFill>
            </a:endParaRPr>
          </a:p>
          <a:p>
            <a:pPr marL="627063" indent="-268288">
              <a:lnSpc>
                <a:spcPct val="100000"/>
              </a:lnSpc>
              <a:spcBef>
                <a:spcPts val="600"/>
              </a:spcBef>
              <a:buNone/>
            </a:pPr>
            <a:r>
              <a:rPr lang="ja-JP" altLang="en-US" sz="2000" dirty="0">
                <a:solidFill>
                  <a:schemeClr val="tx1">
                    <a:lumMod val="75000"/>
                    <a:lumOff val="25000"/>
                  </a:schemeClr>
                </a:solidFill>
              </a:rPr>
              <a:t>→自傷行為に対して、責任を持ってもらうことはできないが、なぜ、両親に話してほしくないと考えているかの相談をすることに</a:t>
            </a:r>
            <a:r>
              <a:rPr lang="en-US" altLang="ja-JP" sz="2000" dirty="0">
                <a:solidFill>
                  <a:schemeClr val="tx1">
                    <a:lumMod val="75000"/>
                    <a:lumOff val="25000"/>
                  </a:schemeClr>
                </a:solidFill>
              </a:rPr>
              <a:t>…</a:t>
            </a:r>
          </a:p>
          <a:p>
            <a:pPr marL="627063" indent="-268288">
              <a:lnSpc>
                <a:spcPct val="100000"/>
              </a:lnSpc>
              <a:spcBef>
                <a:spcPts val="600"/>
              </a:spcBef>
              <a:buNone/>
            </a:pPr>
            <a:r>
              <a:rPr lang="ja-JP" altLang="en-US" sz="2000" dirty="0">
                <a:solidFill>
                  <a:schemeClr val="tx1">
                    <a:lumMod val="75000"/>
                    <a:lumOff val="25000"/>
                  </a:schemeClr>
                </a:solidFill>
              </a:rPr>
              <a:t>→中学校の転校のことで、心配を掛けた。その際、父から「転校するからには覚悟をもって</a:t>
            </a:r>
            <a:r>
              <a:rPr lang="en-US" altLang="ja-JP" sz="2000" dirty="0">
                <a:solidFill>
                  <a:schemeClr val="tx1">
                    <a:lumMod val="75000"/>
                    <a:lumOff val="25000"/>
                  </a:schemeClr>
                </a:solidFill>
              </a:rPr>
              <a:t>…</a:t>
            </a:r>
            <a:r>
              <a:rPr lang="ja-JP" altLang="en-US" sz="2000" dirty="0">
                <a:solidFill>
                  <a:schemeClr val="tx1">
                    <a:lumMod val="75000"/>
                    <a:lumOff val="25000"/>
                  </a:schemeClr>
                </a:solidFill>
              </a:rPr>
              <a:t>」と言われた。（父は転校に反対だった。）今回のことで、また、父から何か言われるのではないかとの恐れ／母が知れば、父にも伝わるとの思い込み</a:t>
            </a:r>
            <a:endParaRPr lang="en-US" altLang="ja-JP" sz="2000"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76</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その後の本人の行動</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Picture 2">
            <a:extLst>
              <a:ext uri="{FF2B5EF4-FFF2-40B4-BE49-F238E27FC236}">
                <a16:creationId xmlns:a16="http://schemas.microsoft.com/office/drawing/2014/main" id="{E02A3CC4-C72C-BFAF-9AB3-60F0450AE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5580" y="2515202"/>
            <a:ext cx="1587577" cy="168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26466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400099" y="1120588"/>
            <a:ext cx="8412208" cy="5360893"/>
          </a:xfrm>
        </p:spPr>
        <p:txBody>
          <a:bodyPr>
            <a:noAutofit/>
          </a:bodyPr>
          <a:lstStyle/>
          <a:p>
            <a:pPr marL="358775" indent="-358775">
              <a:lnSpc>
                <a:spcPct val="100000"/>
              </a:lnSpc>
              <a:spcBef>
                <a:spcPts val="600"/>
              </a:spcBef>
              <a:buFont typeface="Wingdings" panose="05000000000000000000" pitchFamily="2" charset="2"/>
              <a:buChar char="n"/>
            </a:pPr>
            <a:r>
              <a:rPr lang="ja-JP" altLang="en-US" sz="2000" u="sng" dirty="0">
                <a:solidFill>
                  <a:srgbClr val="C00000"/>
                </a:solidFill>
              </a:rPr>
              <a:t>姉と話をしたことにより、母に話すことにも同意</a:t>
            </a:r>
            <a:endParaRPr lang="en-US" altLang="ja-JP" sz="2000" u="sng" dirty="0">
              <a:solidFill>
                <a:srgbClr val="C00000"/>
              </a:solidFill>
            </a:endParaRPr>
          </a:p>
          <a:p>
            <a:pPr marL="627063" indent="-268288">
              <a:lnSpc>
                <a:spcPct val="100000"/>
              </a:lnSpc>
              <a:spcBef>
                <a:spcPts val="600"/>
              </a:spcBef>
              <a:buNone/>
            </a:pPr>
            <a:r>
              <a:rPr lang="ja-JP" altLang="en-US" sz="1800" dirty="0">
                <a:solidFill>
                  <a:schemeClr val="tx1">
                    <a:lumMod val="75000"/>
                    <a:lumOff val="25000"/>
                  </a:schemeClr>
                </a:solidFill>
              </a:rPr>
              <a:t>→辛いことやイライラしたときなどのことを、母や姉とも話をして共有することになった</a:t>
            </a:r>
            <a:endParaRPr lang="en-US" altLang="ja-JP" sz="1800" dirty="0">
              <a:solidFill>
                <a:schemeClr val="tx1">
                  <a:lumMod val="75000"/>
                  <a:lumOff val="25000"/>
                </a:schemeClr>
              </a:solidFill>
            </a:endParaRPr>
          </a:p>
          <a:p>
            <a:pPr marL="358775" indent="-358775">
              <a:lnSpc>
                <a:spcPct val="100000"/>
              </a:lnSpc>
              <a:spcBef>
                <a:spcPts val="600"/>
              </a:spcBef>
              <a:buFont typeface="Wingdings" panose="05000000000000000000" pitchFamily="2" charset="2"/>
              <a:buChar char="n"/>
            </a:pPr>
            <a:r>
              <a:rPr lang="ja-JP" altLang="en-US" sz="2000" dirty="0">
                <a:solidFill>
                  <a:schemeClr val="tx1">
                    <a:lumMod val="75000"/>
                    <a:lumOff val="25000"/>
                  </a:schemeClr>
                </a:solidFill>
              </a:rPr>
              <a:t>しばらくは、リストカットも収まり順調に行くかと思われたが、塾の講習会などに参加し、模試などを受けても成績が伸び悩んでいることで、再び、ストレスが増加し、再びリストカットが再開し頻度が上がり始める</a:t>
            </a:r>
            <a:endParaRPr lang="en-US" altLang="ja-JP" sz="2000" dirty="0">
              <a:solidFill>
                <a:schemeClr val="tx1">
                  <a:lumMod val="75000"/>
                  <a:lumOff val="25000"/>
                </a:schemeClr>
              </a:solidFill>
            </a:endParaRPr>
          </a:p>
          <a:p>
            <a:pPr marL="358775" indent="-358775">
              <a:lnSpc>
                <a:spcPct val="100000"/>
              </a:lnSpc>
              <a:spcBef>
                <a:spcPts val="600"/>
              </a:spcBef>
              <a:buFont typeface="Wingdings" panose="05000000000000000000" pitchFamily="2" charset="2"/>
              <a:buChar char="n"/>
            </a:pPr>
            <a:r>
              <a:rPr lang="ja-JP" altLang="en-US" sz="2000" u="sng" dirty="0">
                <a:solidFill>
                  <a:srgbClr val="C00000"/>
                </a:solidFill>
              </a:rPr>
              <a:t>母からの情報により、勉強に対して、父からの期待や厳しさがあることが分かる</a:t>
            </a:r>
            <a:endParaRPr lang="en-US" altLang="ja-JP" sz="2000" u="sng" dirty="0">
              <a:solidFill>
                <a:srgbClr val="C00000"/>
              </a:solidFill>
            </a:endParaRPr>
          </a:p>
          <a:p>
            <a:pPr marL="635000" lvl="1" indent="-274638">
              <a:lnSpc>
                <a:spcPct val="100000"/>
              </a:lnSpc>
              <a:spcBef>
                <a:spcPts val="600"/>
              </a:spcBef>
              <a:buFont typeface="Arial" panose="020B0604020202020204" pitchFamily="34" charset="0"/>
              <a:buChar char="•"/>
            </a:pPr>
            <a:r>
              <a:rPr lang="ja-JP" altLang="en-US" sz="2400" dirty="0">
                <a:solidFill>
                  <a:srgbClr val="0070C0"/>
                </a:solidFill>
              </a:rPr>
              <a:t>中１の時のいじめにかかる転校の際の父の対応を見て不安だった</a:t>
            </a:r>
            <a:endParaRPr lang="en-US" altLang="ja-JP" sz="2400" dirty="0">
              <a:solidFill>
                <a:srgbClr val="0070C0"/>
              </a:solidFill>
            </a:endParaRPr>
          </a:p>
          <a:p>
            <a:pPr marL="358775" indent="-358775">
              <a:lnSpc>
                <a:spcPct val="100000"/>
              </a:lnSpc>
              <a:spcBef>
                <a:spcPts val="600"/>
              </a:spcBef>
              <a:buFont typeface="Wingdings" panose="05000000000000000000" pitchFamily="2" charset="2"/>
              <a:buChar char="n"/>
            </a:pPr>
            <a:r>
              <a:rPr lang="ja-JP" altLang="en-US" sz="2000" u="sng" dirty="0">
                <a:solidFill>
                  <a:srgbClr val="C00000"/>
                </a:solidFill>
              </a:rPr>
              <a:t>父も含めて、この状況を変えないと、改善されないことを確認し、本人の同意も得て、父親へのアプローチを行うことになる</a:t>
            </a:r>
            <a:endParaRPr lang="en-US" altLang="ja-JP" sz="2000" u="sng" dirty="0">
              <a:solidFill>
                <a:srgbClr val="C00000"/>
              </a:solidFill>
            </a:endParaRPr>
          </a:p>
          <a:p>
            <a:pPr marL="627063" indent="-268288">
              <a:lnSpc>
                <a:spcPct val="100000"/>
              </a:lnSpc>
              <a:spcBef>
                <a:spcPts val="600"/>
              </a:spcBef>
              <a:buNone/>
            </a:pPr>
            <a:r>
              <a:rPr lang="ja-JP" altLang="en-US" sz="1800" dirty="0">
                <a:solidFill>
                  <a:schemeClr val="tx1">
                    <a:lumMod val="75000"/>
                    <a:lumOff val="25000"/>
                  </a:schemeClr>
                </a:solidFill>
              </a:rPr>
              <a:t>→父親に本人の状況について伝え、受験や進学への期待が本人のストレスとなっていることの理解を得る</a:t>
            </a:r>
            <a:endParaRPr lang="en-US" altLang="ja-JP" sz="1800" dirty="0">
              <a:solidFill>
                <a:schemeClr val="tx1">
                  <a:lumMod val="75000"/>
                  <a:lumOff val="25000"/>
                </a:schemeClr>
              </a:solidFill>
            </a:endParaRPr>
          </a:p>
          <a:p>
            <a:pPr marL="0" indent="0">
              <a:lnSpc>
                <a:spcPct val="100000"/>
              </a:lnSpc>
              <a:spcBef>
                <a:spcPts val="600"/>
              </a:spcBef>
              <a:buNone/>
            </a:pPr>
            <a:endParaRPr lang="en-US" altLang="ja-JP" sz="2000" u="sng" dirty="0">
              <a:solidFill>
                <a:srgbClr val="C00000"/>
              </a:solidFill>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77</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676469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その後の本人の行動　つづき１</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Picture 2">
            <a:extLst>
              <a:ext uri="{FF2B5EF4-FFF2-40B4-BE49-F238E27FC236}">
                <a16:creationId xmlns:a16="http://schemas.microsoft.com/office/drawing/2014/main" id="{E02A3CC4-C72C-BFAF-9AB3-60F0450AE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0972" y="156505"/>
            <a:ext cx="1335742" cy="1421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6474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400099" y="1120588"/>
            <a:ext cx="8412208" cy="5360893"/>
          </a:xfrm>
        </p:spPr>
        <p:txBody>
          <a:bodyPr>
            <a:noAutofit/>
          </a:bodyPr>
          <a:lstStyle/>
          <a:p>
            <a:pPr marL="358775" indent="-358775">
              <a:lnSpc>
                <a:spcPct val="100000"/>
              </a:lnSpc>
              <a:spcBef>
                <a:spcPts val="600"/>
              </a:spcBef>
              <a:buFont typeface="Wingdings" panose="05000000000000000000" pitchFamily="2" charset="2"/>
              <a:buChar char="n"/>
            </a:pPr>
            <a:r>
              <a:rPr lang="ja-JP" altLang="en-US" sz="2400" u="sng" dirty="0">
                <a:solidFill>
                  <a:srgbClr val="C00000"/>
                </a:solidFill>
              </a:rPr>
              <a:t>家族で話し合い、高校のことより、本人の状況が大事であることの共有した</a:t>
            </a:r>
            <a:endParaRPr lang="en-US" altLang="ja-JP" sz="2400" u="sng" dirty="0">
              <a:solidFill>
                <a:srgbClr val="C00000"/>
              </a:solidFill>
            </a:endParaRPr>
          </a:p>
          <a:p>
            <a:pPr marL="627063" indent="-268288">
              <a:lnSpc>
                <a:spcPct val="100000"/>
              </a:lnSpc>
              <a:spcBef>
                <a:spcPts val="600"/>
              </a:spcBef>
              <a:buNone/>
            </a:pPr>
            <a:r>
              <a:rPr lang="ja-JP" altLang="en-US" sz="2000" dirty="0">
                <a:solidFill>
                  <a:schemeClr val="tx1">
                    <a:lumMod val="75000"/>
                    <a:lumOff val="25000"/>
                  </a:schemeClr>
                </a:solidFill>
              </a:rPr>
              <a:t>→状況としては、ストレスが軽減されたが、本人が行きたい公立高校がありそこに行かなくてはならないと、自身でプレッシャーを感じ始めていた</a:t>
            </a:r>
            <a:endParaRPr lang="en-US" altLang="ja-JP" sz="2000" dirty="0">
              <a:solidFill>
                <a:schemeClr val="tx1">
                  <a:lumMod val="75000"/>
                  <a:lumOff val="25000"/>
                </a:schemeClr>
              </a:solidFill>
            </a:endParaRPr>
          </a:p>
          <a:p>
            <a:pPr marL="358775" indent="-358775">
              <a:lnSpc>
                <a:spcPct val="100000"/>
              </a:lnSpc>
              <a:spcBef>
                <a:spcPts val="600"/>
              </a:spcBef>
              <a:buFont typeface="Wingdings" panose="05000000000000000000" pitchFamily="2" charset="2"/>
              <a:buChar char="n"/>
            </a:pPr>
            <a:r>
              <a:rPr lang="ja-JP" altLang="en-US" sz="2400" dirty="0">
                <a:solidFill>
                  <a:schemeClr val="tx1">
                    <a:lumMod val="75000"/>
                    <a:lumOff val="25000"/>
                  </a:schemeClr>
                </a:solidFill>
              </a:rPr>
              <a:t>成績も振るわず、内申点が下がる恐れが出る</a:t>
            </a:r>
            <a:endParaRPr lang="en-US" altLang="ja-JP" sz="2400" dirty="0">
              <a:solidFill>
                <a:schemeClr val="tx1">
                  <a:lumMod val="75000"/>
                  <a:lumOff val="25000"/>
                </a:schemeClr>
              </a:solidFill>
            </a:endParaRPr>
          </a:p>
          <a:p>
            <a:pPr marL="358775" indent="-358775">
              <a:lnSpc>
                <a:spcPct val="100000"/>
              </a:lnSpc>
              <a:spcBef>
                <a:spcPts val="600"/>
              </a:spcBef>
              <a:buFont typeface="Wingdings" panose="05000000000000000000" pitchFamily="2" charset="2"/>
              <a:buChar char="n"/>
            </a:pPr>
            <a:r>
              <a:rPr lang="ja-JP" altLang="en-US" sz="2400" u="sng" dirty="0">
                <a:solidFill>
                  <a:schemeClr val="tx1">
                    <a:lumMod val="75000"/>
                    <a:lumOff val="25000"/>
                  </a:schemeClr>
                </a:solidFill>
              </a:rPr>
              <a:t>リストカットが再び出始める</a:t>
            </a:r>
            <a:endParaRPr lang="en-US" altLang="ja-JP" sz="2400" u="sng" dirty="0">
              <a:solidFill>
                <a:schemeClr val="tx1">
                  <a:lumMod val="75000"/>
                  <a:lumOff val="25000"/>
                </a:schemeClr>
              </a:solidFill>
            </a:endParaRPr>
          </a:p>
          <a:p>
            <a:pPr marL="358775" indent="-358775">
              <a:lnSpc>
                <a:spcPct val="100000"/>
              </a:lnSpc>
              <a:spcBef>
                <a:spcPts val="600"/>
              </a:spcBef>
              <a:buFont typeface="Wingdings" panose="05000000000000000000" pitchFamily="2" charset="2"/>
              <a:buChar char="n"/>
            </a:pPr>
            <a:r>
              <a:rPr lang="ja-JP" altLang="en-US" sz="2400" u="sng" dirty="0">
                <a:solidFill>
                  <a:srgbClr val="C00000"/>
                </a:solidFill>
              </a:rPr>
              <a:t>リストカットによる緊急搬送が発生することに備えて、警察にも情報提供を行い、緊急時の連携体制を構築</a:t>
            </a:r>
            <a:endParaRPr lang="en-US" altLang="ja-JP" sz="2400" u="sng" dirty="0">
              <a:solidFill>
                <a:srgbClr val="C00000"/>
              </a:solidFill>
            </a:endParaRPr>
          </a:p>
          <a:p>
            <a:pPr marL="358775" indent="-358775">
              <a:lnSpc>
                <a:spcPct val="100000"/>
              </a:lnSpc>
              <a:spcBef>
                <a:spcPts val="600"/>
              </a:spcBef>
              <a:buFont typeface="Wingdings" panose="05000000000000000000" pitchFamily="2" charset="2"/>
              <a:buChar char="n"/>
            </a:pPr>
            <a:r>
              <a:rPr lang="ja-JP" altLang="en-US" sz="2400" u="sng" dirty="0">
                <a:solidFill>
                  <a:schemeClr val="tx1">
                    <a:lumMod val="75000"/>
                    <a:lumOff val="25000"/>
                  </a:schemeClr>
                </a:solidFill>
              </a:rPr>
              <a:t>本人と両親には、学科試験のプレッシャーのかかる都立高校より、気に入った私立高校への推薦入学という選択があることを伝え、検討に入ってもらう</a:t>
            </a:r>
            <a:endParaRPr lang="en-US" altLang="ja-JP" sz="2400" u="sng"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78</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676469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その後の本人の行動　つづき２</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76875369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400099" y="1120588"/>
            <a:ext cx="8412208" cy="5360893"/>
          </a:xfrm>
        </p:spPr>
        <p:txBody>
          <a:bodyPr>
            <a:noAutofit/>
          </a:bodyPr>
          <a:lstStyle/>
          <a:p>
            <a:pPr marL="358775" indent="-358775">
              <a:lnSpc>
                <a:spcPct val="100000"/>
              </a:lnSpc>
              <a:spcBef>
                <a:spcPts val="600"/>
              </a:spcBef>
              <a:buFont typeface="Wingdings" panose="05000000000000000000" pitchFamily="2" charset="2"/>
              <a:buChar char="n"/>
            </a:pPr>
            <a:r>
              <a:rPr lang="ja-JP" altLang="en-US" sz="2400" dirty="0">
                <a:solidFill>
                  <a:schemeClr val="tx1">
                    <a:lumMod val="75000"/>
                    <a:lumOff val="25000"/>
                  </a:schemeClr>
                </a:solidFill>
              </a:rPr>
              <a:t>いくつかの私立高校を候補として挙げてもらい、実際に高校見学に行ってもらう</a:t>
            </a:r>
            <a:endParaRPr lang="en-US" altLang="ja-JP" sz="2400" dirty="0">
              <a:solidFill>
                <a:schemeClr val="tx1">
                  <a:lumMod val="75000"/>
                  <a:lumOff val="25000"/>
                </a:schemeClr>
              </a:solidFill>
            </a:endParaRPr>
          </a:p>
          <a:p>
            <a:pPr marL="358775" indent="-358775">
              <a:lnSpc>
                <a:spcPct val="100000"/>
              </a:lnSpc>
              <a:spcBef>
                <a:spcPts val="600"/>
              </a:spcBef>
              <a:buFont typeface="Wingdings" panose="05000000000000000000" pitchFamily="2" charset="2"/>
              <a:buChar char="n"/>
            </a:pPr>
            <a:r>
              <a:rPr lang="ja-JP" altLang="en-US" sz="2400" dirty="0">
                <a:solidFill>
                  <a:schemeClr val="tx1">
                    <a:lumMod val="75000"/>
                    <a:lumOff val="25000"/>
                  </a:schemeClr>
                </a:solidFill>
              </a:rPr>
              <a:t>その中で、気に入った高校が見つかる</a:t>
            </a:r>
            <a:endParaRPr lang="en-US" altLang="ja-JP" sz="2400" dirty="0">
              <a:solidFill>
                <a:schemeClr val="tx1">
                  <a:lumMod val="75000"/>
                  <a:lumOff val="25000"/>
                </a:schemeClr>
              </a:solidFill>
            </a:endParaRPr>
          </a:p>
          <a:p>
            <a:pPr marL="358775" indent="-358775">
              <a:lnSpc>
                <a:spcPct val="100000"/>
              </a:lnSpc>
              <a:spcBef>
                <a:spcPts val="600"/>
              </a:spcBef>
              <a:buFont typeface="Wingdings" panose="05000000000000000000" pitchFamily="2" charset="2"/>
              <a:buChar char="n"/>
            </a:pPr>
            <a:r>
              <a:rPr lang="ja-JP" altLang="en-US" sz="2400" u="sng" dirty="0">
                <a:solidFill>
                  <a:srgbClr val="C00000"/>
                </a:solidFill>
              </a:rPr>
              <a:t>入学後のことも想定し、保護者と相談の上、私立高校には推薦の前に、状況の説明に行き、理解の上、推薦での受験について相談をする</a:t>
            </a:r>
            <a:endParaRPr lang="en-US" altLang="ja-JP" sz="2400" u="sng" dirty="0">
              <a:solidFill>
                <a:srgbClr val="C00000"/>
              </a:solidFill>
            </a:endParaRPr>
          </a:p>
          <a:p>
            <a:pPr marL="627063" indent="-268288">
              <a:lnSpc>
                <a:spcPct val="100000"/>
              </a:lnSpc>
              <a:spcBef>
                <a:spcPts val="600"/>
              </a:spcBef>
              <a:buNone/>
            </a:pPr>
            <a:r>
              <a:rPr lang="ja-JP" altLang="en-US" sz="2000" dirty="0">
                <a:solidFill>
                  <a:srgbClr val="0070C0"/>
                </a:solidFill>
              </a:rPr>
              <a:t>→高校としても、受け入れについて検討し、入試前から高校の担当者との面談を行い、本人の意思や希望を訊く。さらに、合格後には、高校のスクールカウンセラー等との面談を行い、入学を迎えるための準備を行うことで、引継ぎ・連携体制を構築する</a:t>
            </a:r>
            <a:endParaRPr lang="en-US" altLang="ja-JP" sz="2000" dirty="0">
              <a:solidFill>
                <a:srgbClr val="0070C0"/>
              </a:solidFill>
            </a:endParaRPr>
          </a:p>
          <a:p>
            <a:pPr marL="358775" indent="-358775">
              <a:lnSpc>
                <a:spcPct val="100000"/>
              </a:lnSpc>
              <a:spcBef>
                <a:spcPts val="600"/>
              </a:spcBef>
              <a:buFont typeface="Wingdings" panose="05000000000000000000" pitchFamily="2" charset="2"/>
              <a:buChar char="n"/>
            </a:pPr>
            <a:r>
              <a:rPr lang="ja-JP" altLang="en-US" sz="2400" dirty="0">
                <a:solidFill>
                  <a:schemeClr val="tx1">
                    <a:lumMod val="75000"/>
                    <a:lumOff val="25000"/>
                  </a:schemeClr>
                </a:solidFill>
              </a:rPr>
              <a:t>本人は、無事合格し、進学することができた。</a:t>
            </a:r>
            <a:endParaRPr lang="en-US" altLang="ja-JP" sz="2400"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79</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676469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その後の本人の行動　つづき３</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79496428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0536-D4D6-FA64-B3D1-7DAE9C7F1D01}"/>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074FA0AB-DDAD-7E59-C15A-D53C4B35C78F}"/>
              </a:ext>
            </a:extLst>
          </p:cNvPr>
          <p:cNvPicPr>
            <a:picLocks noChangeAspect="1"/>
          </p:cNvPicPr>
          <p:nvPr/>
        </p:nvPicPr>
        <p:blipFill rotWithShape="1">
          <a:blip r:embed="rId3"/>
          <a:srcRect r="792"/>
          <a:stretch/>
        </p:blipFill>
        <p:spPr>
          <a:xfrm>
            <a:off x="258561" y="1789293"/>
            <a:ext cx="8585101" cy="4309687"/>
          </a:xfrm>
          <a:prstGeom prst="rect">
            <a:avLst/>
          </a:prstGeom>
        </p:spPr>
      </p:pic>
      <p:sp>
        <p:nvSpPr>
          <p:cNvPr id="4" name="スライド番号プレースホルダー 3">
            <a:extLst>
              <a:ext uri="{FF2B5EF4-FFF2-40B4-BE49-F238E27FC236}">
                <a16:creationId xmlns:a16="http://schemas.microsoft.com/office/drawing/2014/main" id="{2A8AEF4D-9D3C-4627-9C0C-67690558BD8F}"/>
              </a:ext>
            </a:extLst>
          </p:cNvPr>
          <p:cNvSpPr>
            <a:spLocks noGrp="1"/>
          </p:cNvSpPr>
          <p:nvPr>
            <p:ph type="sldNum" sz="quarter" idx="12"/>
          </p:nvPr>
        </p:nvSpPr>
        <p:spPr/>
        <p:txBody>
          <a:bodyPr/>
          <a:lstStyle/>
          <a:p>
            <a:fld id="{9E2A29CB-BA86-48A6-80E1-CB8750A963B5}" type="slidenum">
              <a:rPr kumimoji="1" lang="ja-JP" altLang="en-US" smtClean="0"/>
              <a:t>8</a:t>
            </a:fld>
            <a:endParaRPr kumimoji="1" lang="ja-JP" altLang="en-US"/>
          </a:p>
        </p:txBody>
      </p:sp>
      <p:sp>
        <p:nvSpPr>
          <p:cNvPr id="13" name="正方形/長方形 12">
            <a:extLst>
              <a:ext uri="{FF2B5EF4-FFF2-40B4-BE49-F238E27FC236}">
                <a16:creationId xmlns:a16="http://schemas.microsoft.com/office/drawing/2014/main" id="{5A3A13D6-02D5-B81E-7FE2-3F923BFEBB9F}"/>
              </a:ext>
            </a:extLst>
          </p:cNvPr>
          <p:cNvSpPr/>
          <p:nvPr/>
        </p:nvSpPr>
        <p:spPr>
          <a:xfrm>
            <a:off x="1043608" y="184883"/>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rPr>
              <a:t>児童生徒の男女別自殺者数の推移</a:t>
            </a:r>
            <a:endParaRPr kumimoji="1" lang="ja-JP" altLang="en-US" sz="3200" dirty="0">
              <a:solidFill>
                <a:schemeClr val="tx1"/>
              </a:solidFill>
              <a:latin typeface="Meiryo UI" panose="020B0604030504040204" pitchFamily="50" charset="-128"/>
              <a:ea typeface="Meiryo UI" panose="020B0604030504040204" pitchFamily="50" charset="-128"/>
            </a:endParaRPr>
          </a:p>
        </p:txBody>
      </p:sp>
      <p:sp>
        <p:nvSpPr>
          <p:cNvPr id="12" name="四角形: 角を丸くする 11">
            <a:extLst>
              <a:ext uri="{FF2B5EF4-FFF2-40B4-BE49-F238E27FC236}">
                <a16:creationId xmlns:a16="http://schemas.microsoft.com/office/drawing/2014/main" id="{FDCCDC88-2F77-8C8D-6D40-ACBDB7FCC378}"/>
              </a:ext>
            </a:extLst>
          </p:cNvPr>
          <p:cNvSpPr/>
          <p:nvPr/>
        </p:nvSpPr>
        <p:spPr>
          <a:xfrm>
            <a:off x="8023412" y="2223251"/>
            <a:ext cx="797859" cy="251908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kumimoji="1" lang="ja-JP" altLang="en-US" sz="2000" dirty="0">
              <a:solidFill>
                <a:srgbClr val="50B8C0"/>
              </a:solidFill>
              <a:latin typeface="+mn-ea"/>
            </a:endParaRPr>
          </a:p>
        </p:txBody>
      </p:sp>
      <p:sp>
        <p:nvSpPr>
          <p:cNvPr id="3" name="テキスト ボックス 2">
            <a:extLst>
              <a:ext uri="{FF2B5EF4-FFF2-40B4-BE49-F238E27FC236}">
                <a16:creationId xmlns:a16="http://schemas.microsoft.com/office/drawing/2014/main" id="{F24A6FC2-321A-E63C-ED7A-580D6DD084FA}"/>
              </a:ext>
            </a:extLst>
          </p:cNvPr>
          <p:cNvSpPr txBox="1"/>
          <p:nvPr/>
        </p:nvSpPr>
        <p:spPr>
          <a:xfrm>
            <a:off x="258561" y="1448854"/>
            <a:ext cx="4161039" cy="338554"/>
          </a:xfrm>
          <a:prstGeom prst="rect">
            <a:avLst/>
          </a:prstGeom>
          <a:noFill/>
        </p:spPr>
        <p:txBody>
          <a:bodyPr wrap="square" rtlCol="0" anchor="ctr">
            <a:spAutoFit/>
          </a:bodyPr>
          <a:lstStyle/>
          <a:p>
            <a:pPr algn="l"/>
            <a:r>
              <a:rPr kumimoji="1" lang="ja-JP" altLang="en-US" sz="1600" dirty="0">
                <a:solidFill>
                  <a:schemeClr val="tx1">
                    <a:lumMod val="75000"/>
                    <a:lumOff val="25000"/>
                  </a:schemeClr>
                </a:solidFill>
                <a:latin typeface="+mn-ea"/>
              </a:rPr>
              <a:t>小中高校生の自殺者数の年次推移（性別）</a:t>
            </a:r>
          </a:p>
        </p:txBody>
      </p:sp>
      <p:sp>
        <p:nvSpPr>
          <p:cNvPr id="5" name="テキスト ボックス 4">
            <a:extLst>
              <a:ext uri="{FF2B5EF4-FFF2-40B4-BE49-F238E27FC236}">
                <a16:creationId xmlns:a16="http://schemas.microsoft.com/office/drawing/2014/main" id="{90E166FD-65A2-9819-B3A3-F3A193701A82}"/>
              </a:ext>
            </a:extLst>
          </p:cNvPr>
          <p:cNvSpPr txBox="1"/>
          <p:nvPr/>
        </p:nvSpPr>
        <p:spPr>
          <a:xfrm>
            <a:off x="4678160" y="6092570"/>
            <a:ext cx="4161039" cy="338554"/>
          </a:xfrm>
          <a:prstGeom prst="rect">
            <a:avLst/>
          </a:prstGeom>
          <a:noFill/>
        </p:spPr>
        <p:txBody>
          <a:bodyPr wrap="square" rtlCol="0" anchor="ctr">
            <a:spAutoFit/>
          </a:bodyPr>
          <a:lstStyle/>
          <a:p>
            <a:pPr algn="r"/>
            <a:r>
              <a:rPr lang="ja-JP" altLang="en-US" sz="1600" dirty="0">
                <a:solidFill>
                  <a:schemeClr val="tx1">
                    <a:lumMod val="75000"/>
                    <a:lumOff val="25000"/>
                  </a:schemeClr>
                </a:solidFill>
                <a:latin typeface="+mn-ea"/>
              </a:rPr>
              <a:t>警察庁自殺統計原票より厚生労働省作成</a:t>
            </a:r>
            <a:endParaRPr kumimoji="1" lang="ja-JP" altLang="en-US" sz="1600" dirty="0">
              <a:solidFill>
                <a:schemeClr val="tx1">
                  <a:lumMod val="75000"/>
                  <a:lumOff val="25000"/>
                </a:schemeClr>
              </a:solidFill>
              <a:latin typeface="+mn-ea"/>
            </a:endParaRPr>
          </a:p>
        </p:txBody>
      </p:sp>
      <p:sp>
        <p:nvSpPr>
          <p:cNvPr id="6" name="四角形: 角を丸くする 5">
            <a:extLst>
              <a:ext uri="{FF2B5EF4-FFF2-40B4-BE49-F238E27FC236}">
                <a16:creationId xmlns:a16="http://schemas.microsoft.com/office/drawing/2014/main" id="{DB2C6B5C-C10B-1F2E-E3B6-4B9DF3F7C182}"/>
              </a:ext>
            </a:extLst>
          </p:cNvPr>
          <p:cNvSpPr/>
          <p:nvPr/>
        </p:nvSpPr>
        <p:spPr>
          <a:xfrm>
            <a:off x="3635896" y="2204864"/>
            <a:ext cx="797859" cy="251908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kumimoji="1" lang="ja-JP" altLang="en-US" sz="2000" dirty="0">
              <a:solidFill>
                <a:srgbClr val="50B8C0"/>
              </a:solidFill>
              <a:latin typeface="+mn-ea"/>
            </a:endParaRPr>
          </a:p>
        </p:txBody>
      </p:sp>
    </p:spTree>
    <p:extLst>
      <p:ext uri="{BB962C8B-B14F-4D97-AF65-F5344CB8AC3E}">
        <p14:creationId xmlns:p14="http://schemas.microsoft.com/office/powerpoint/2010/main" val="225007249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2272" y="1357025"/>
            <a:ext cx="9144000" cy="2215991"/>
          </a:xfrm>
          <a:prstGeom prst="rect">
            <a:avLst/>
          </a:prstGeom>
          <a:noFill/>
        </p:spPr>
        <p:txBody>
          <a:bodyPr wrap="square" rtlCol="0">
            <a:spAutoFit/>
          </a:bodyPr>
          <a:lstStyle/>
          <a:p>
            <a:pPr algn="ct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a:t>
            </a:r>
          </a:p>
          <a:p>
            <a:pPr algn="ct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アンケートの罠</a:t>
            </a:r>
          </a:p>
        </p:txBody>
      </p:sp>
      <p:pic>
        <p:nvPicPr>
          <p:cNvPr id="2" name="図 1">
            <a:extLst>
              <a:ext uri="{FF2B5EF4-FFF2-40B4-BE49-F238E27FC236}">
                <a16:creationId xmlns:a16="http://schemas.microsoft.com/office/drawing/2014/main" id="{06A3F64B-3131-9607-705A-FD93363F2DDB}"/>
              </a:ext>
            </a:extLst>
          </p:cNvPr>
          <p:cNvPicPr>
            <a:picLocks noChangeAspect="1"/>
          </p:cNvPicPr>
          <p:nvPr/>
        </p:nvPicPr>
        <p:blipFill rotWithShape="1">
          <a:blip r:embed="rId3">
            <a:alphaModFix amt="20000"/>
          </a:blip>
          <a:srcRect l="8203" t="7203" r="6740" b="20776"/>
          <a:stretch/>
        </p:blipFill>
        <p:spPr>
          <a:xfrm>
            <a:off x="5669632" y="3573017"/>
            <a:ext cx="3298125" cy="3180466"/>
          </a:xfrm>
          <a:prstGeom prst="rect">
            <a:avLst/>
          </a:prstGeom>
        </p:spPr>
      </p:pic>
      <p:sp>
        <p:nvSpPr>
          <p:cNvPr id="6" name="テキスト ボックス 5">
            <a:extLst>
              <a:ext uri="{FF2B5EF4-FFF2-40B4-BE49-F238E27FC236}">
                <a16:creationId xmlns:a16="http://schemas.microsoft.com/office/drawing/2014/main" id="{B5CBAB13-912E-17FC-2947-803879C0ACC0}"/>
              </a:ext>
            </a:extLst>
          </p:cNvPr>
          <p:cNvSpPr txBox="1"/>
          <p:nvPr/>
        </p:nvSpPr>
        <p:spPr>
          <a:xfrm>
            <a:off x="6096403" y="3962394"/>
            <a:ext cx="2769285" cy="2274918"/>
          </a:xfrm>
          <a:prstGeom prst="rect">
            <a:avLst/>
          </a:prstGeom>
          <a:noFill/>
        </p:spPr>
        <p:txBody>
          <a:bodyPr wrap="square">
            <a:spAutoFit/>
          </a:bodyPr>
          <a:lstStyle/>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はじめに</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ゲートキーパーとは</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ケース１</a:t>
            </a:r>
            <a:endParaRPr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ケース２</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a:t>
            </a:r>
            <a:endParaRPr kumimoji="1" lang="en-US" altLang="ja-JP"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まとめ</a:t>
            </a:r>
            <a:endParaRPr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306425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C07B452E-EF39-41B6-A769-23CF4FF64104}"/>
              </a:ext>
            </a:extLst>
          </p:cNvPr>
          <p:cNvSpPr/>
          <p:nvPr/>
        </p:nvSpPr>
        <p:spPr>
          <a:xfrm>
            <a:off x="899592" y="4005065"/>
            <a:ext cx="2664296" cy="6480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楕円 6">
            <a:extLst>
              <a:ext uri="{FF2B5EF4-FFF2-40B4-BE49-F238E27FC236}">
                <a16:creationId xmlns:a16="http://schemas.microsoft.com/office/drawing/2014/main" id="{23C85EA9-EB55-369B-B454-0D648F840B6E}"/>
              </a:ext>
            </a:extLst>
          </p:cNvPr>
          <p:cNvSpPr/>
          <p:nvPr/>
        </p:nvSpPr>
        <p:spPr>
          <a:xfrm>
            <a:off x="5796136" y="1196752"/>
            <a:ext cx="2592288" cy="2592288"/>
          </a:xfrm>
          <a:prstGeom prst="ellipse">
            <a:avLst/>
          </a:prstGeom>
          <a:noFill/>
          <a:ln>
            <a:solidFill>
              <a:srgbClr val="A9CF5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971600" y="1700808"/>
            <a:ext cx="7848872" cy="496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Ｄさん</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中学２年生</a:t>
            </a: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女</a:t>
            </a: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子</a:t>
            </a:r>
            <a:endParaRPr kumimoji="1"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kumimoji="1"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エピソード</a:t>
            </a:r>
            <a:endParaRPr lang="en-US" altLang="ja-JP" sz="3200" b="1"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600"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学校アンケート：問題がなさすぎる</a:t>
            </a:r>
            <a:endPar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0E9AF023-FB37-CD4B-FBB3-80197D7B1936}"/>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6332D906-BEF5-2902-2A7D-437CECA63772}"/>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5636DCA1-21D0-49AC-065E-ED3776535FA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pic>
        <p:nvPicPr>
          <p:cNvPr id="10" name="図 9" descr="黒いバックグラウンドの前に座っている人形&#10;&#10;低い精度で自動的に生成された説明">
            <a:extLst>
              <a:ext uri="{FF2B5EF4-FFF2-40B4-BE49-F238E27FC236}">
                <a16:creationId xmlns:a16="http://schemas.microsoft.com/office/drawing/2014/main" id="{5429B6D4-5775-F7E0-1187-65D5B3A43F4E}"/>
              </a:ext>
            </a:extLst>
          </p:cNvPr>
          <p:cNvPicPr>
            <a:picLocks noChangeAspect="1"/>
          </p:cNvPicPr>
          <p:nvPr/>
        </p:nvPicPr>
        <p:blipFill rotWithShape="1">
          <a:blip r:embed="rId3">
            <a:extLst>
              <a:ext uri="{28A0092B-C50C-407E-A947-70E740481C1C}">
                <a14:useLocalDpi xmlns:a14="http://schemas.microsoft.com/office/drawing/2010/main" val="0"/>
              </a:ext>
            </a:extLst>
          </a:blip>
          <a:srcRect b="36915"/>
          <a:stretch/>
        </p:blipFill>
        <p:spPr>
          <a:xfrm>
            <a:off x="6046427" y="1512995"/>
            <a:ext cx="2163713" cy="1844568"/>
          </a:xfrm>
          <a:prstGeom prst="rect">
            <a:avLst/>
          </a:prstGeom>
        </p:spPr>
      </p:pic>
    </p:spTree>
    <p:extLst>
      <p:ext uri="{BB962C8B-B14F-4D97-AF65-F5344CB8AC3E}">
        <p14:creationId xmlns:p14="http://schemas.microsoft.com/office/powerpoint/2010/main" val="334828326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E9AF023-FB37-CD4B-FBB3-80197D7B1936}"/>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四角形: 1 つの角を切り取る 2">
            <a:extLst>
              <a:ext uri="{FF2B5EF4-FFF2-40B4-BE49-F238E27FC236}">
                <a16:creationId xmlns:a16="http://schemas.microsoft.com/office/drawing/2014/main" id="{6332D906-BEF5-2902-2A7D-437CECA63772}"/>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5636DCA1-21D0-49AC-065E-ED3776535FA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ケース３：アンケートの罠</a:t>
            </a:r>
          </a:p>
        </p:txBody>
      </p:sp>
      <p:sp>
        <p:nvSpPr>
          <p:cNvPr id="6" name="正方形/長方形 5">
            <a:extLst>
              <a:ext uri="{FF2B5EF4-FFF2-40B4-BE49-F238E27FC236}">
                <a16:creationId xmlns:a16="http://schemas.microsoft.com/office/drawing/2014/main" id="{A30FBFE4-1F9D-0915-B4C0-83D4AEC903AD}"/>
              </a:ext>
            </a:extLst>
          </p:cNvPr>
          <p:cNvSpPr/>
          <p:nvPr/>
        </p:nvSpPr>
        <p:spPr>
          <a:xfrm>
            <a:off x="467544" y="908720"/>
            <a:ext cx="8136904" cy="5400600"/>
          </a:xfrm>
          <a:custGeom>
            <a:avLst/>
            <a:gdLst>
              <a:gd name="connsiteX0" fmla="*/ 0 w 8136904"/>
              <a:gd name="connsiteY0" fmla="*/ 0 h 5400600"/>
              <a:gd name="connsiteX1" fmla="*/ 433968 w 8136904"/>
              <a:gd name="connsiteY1" fmla="*/ 0 h 5400600"/>
              <a:gd name="connsiteX2" fmla="*/ 949305 w 8136904"/>
              <a:gd name="connsiteY2" fmla="*/ 0 h 5400600"/>
              <a:gd name="connsiteX3" fmla="*/ 1790119 w 8136904"/>
              <a:gd name="connsiteY3" fmla="*/ 0 h 5400600"/>
              <a:gd name="connsiteX4" fmla="*/ 2468194 w 8136904"/>
              <a:gd name="connsiteY4" fmla="*/ 0 h 5400600"/>
              <a:gd name="connsiteX5" fmla="*/ 3146270 w 8136904"/>
              <a:gd name="connsiteY5" fmla="*/ 0 h 5400600"/>
              <a:gd name="connsiteX6" fmla="*/ 3661607 w 8136904"/>
              <a:gd name="connsiteY6" fmla="*/ 0 h 5400600"/>
              <a:gd name="connsiteX7" fmla="*/ 4095575 w 8136904"/>
              <a:gd name="connsiteY7" fmla="*/ 0 h 5400600"/>
              <a:gd name="connsiteX8" fmla="*/ 4610912 w 8136904"/>
              <a:gd name="connsiteY8" fmla="*/ 0 h 5400600"/>
              <a:gd name="connsiteX9" fmla="*/ 5126250 w 8136904"/>
              <a:gd name="connsiteY9" fmla="*/ 0 h 5400600"/>
              <a:gd name="connsiteX10" fmla="*/ 5722956 w 8136904"/>
              <a:gd name="connsiteY10" fmla="*/ 0 h 5400600"/>
              <a:gd name="connsiteX11" fmla="*/ 6401031 w 8136904"/>
              <a:gd name="connsiteY11" fmla="*/ 0 h 5400600"/>
              <a:gd name="connsiteX12" fmla="*/ 7241845 w 8136904"/>
              <a:gd name="connsiteY12" fmla="*/ 0 h 5400600"/>
              <a:gd name="connsiteX13" fmla="*/ 8136904 w 8136904"/>
              <a:gd name="connsiteY13" fmla="*/ 0 h 5400600"/>
              <a:gd name="connsiteX14" fmla="*/ 8136904 w 8136904"/>
              <a:gd name="connsiteY14" fmla="*/ 783087 h 5400600"/>
              <a:gd name="connsiteX15" fmla="*/ 8136904 w 8136904"/>
              <a:gd name="connsiteY15" fmla="*/ 1512168 h 5400600"/>
              <a:gd name="connsiteX16" fmla="*/ 8136904 w 8136904"/>
              <a:gd name="connsiteY16" fmla="*/ 2295255 h 5400600"/>
              <a:gd name="connsiteX17" fmla="*/ 8136904 w 8136904"/>
              <a:gd name="connsiteY17" fmla="*/ 2970330 h 5400600"/>
              <a:gd name="connsiteX18" fmla="*/ 8136904 w 8136904"/>
              <a:gd name="connsiteY18" fmla="*/ 3645405 h 5400600"/>
              <a:gd name="connsiteX19" fmla="*/ 8136904 w 8136904"/>
              <a:gd name="connsiteY19" fmla="*/ 4320480 h 5400600"/>
              <a:gd name="connsiteX20" fmla="*/ 8136904 w 8136904"/>
              <a:gd name="connsiteY20" fmla="*/ 5400600 h 5400600"/>
              <a:gd name="connsiteX21" fmla="*/ 7296091 w 8136904"/>
              <a:gd name="connsiteY21" fmla="*/ 5400600 h 5400600"/>
              <a:gd name="connsiteX22" fmla="*/ 6536646 w 8136904"/>
              <a:gd name="connsiteY22" fmla="*/ 5400600 h 5400600"/>
              <a:gd name="connsiteX23" fmla="*/ 5939940 w 8136904"/>
              <a:gd name="connsiteY23" fmla="*/ 5400600 h 5400600"/>
              <a:gd name="connsiteX24" fmla="*/ 5343234 w 8136904"/>
              <a:gd name="connsiteY24" fmla="*/ 5400600 h 5400600"/>
              <a:gd name="connsiteX25" fmla="*/ 4746527 w 8136904"/>
              <a:gd name="connsiteY25" fmla="*/ 5400600 h 5400600"/>
              <a:gd name="connsiteX26" fmla="*/ 4231190 w 8136904"/>
              <a:gd name="connsiteY26" fmla="*/ 5400600 h 5400600"/>
              <a:gd name="connsiteX27" fmla="*/ 3390377 w 8136904"/>
              <a:gd name="connsiteY27" fmla="*/ 5400600 h 5400600"/>
              <a:gd name="connsiteX28" fmla="*/ 2630932 w 8136904"/>
              <a:gd name="connsiteY28" fmla="*/ 5400600 h 5400600"/>
              <a:gd name="connsiteX29" fmla="*/ 2034226 w 8136904"/>
              <a:gd name="connsiteY29" fmla="*/ 5400600 h 5400600"/>
              <a:gd name="connsiteX30" fmla="*/ 1437520 w 8136904"/>
              <a:gd name="connsiteY30" fmla="*/ 5400600 h 5400600"/>
              <a:gd name="connsiteX31" fmla="*/ 759444 w 8136904"/>
              <a:gd name="connsiteY31" fmla="*/ 5400600 h 5400600"/>
              <a:gd name="connsiteX32" fmla="*/ 0 w 8136904"/>
              <a:gd name="connsiteY32" fmla="*/ 5400600 h 5400600"/>
              <a:gd name="connsiteX33" fmla="*/ 0 w 8136904"/>
              <a:gd name="connsiteY33" fmla="*/ 4833537 h 5400600"/>
              <a:gd name="connsiteX34" fmla="*/ 0 w 8136904"/>
              <a:gd name="connsiteY34" fmla="*/ 4212468 h 5400600"/>
              <a:gd name="connsiteX35" fmla="*/ 0 w 8136904"/>
              <a:gd name="connsiteY35" fmla="*/ 3591399 h 5400600"/>
              <a:gd name="connsiteX36" fmla="*/ 0 w 8136904"/>
              <a:gd name="connsiteY36" fmla="*/ 3024336 h 5400600"/>
              <a:gd name="connsiteX37" fmla="*/ 0 w 8136904"/>
              <a:gd name="connsiteY37" fmla="*/ 2295255 h 5400600"/>
              <a:gd name="connsiteX38" fmla="*/ 0 w 8136904"/>
              <a:gd name="connsiteY38" fmla="*/ 1566174 h 5400600"/>
              <a:gd name="connsiteX39" fmla="*/ 0 w 8136904"/>
              <a:gd name="connsiteY39" fmla="*/ 945105 h 5400600"/>
              <a:gd name="connsiteX40" fmla="*/ 0 w 8136904"/>
              <a:gd name="connsiteY40" fmla="*/ 0 h 54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36904" h="5400600" extrusionOk="0">
                <a:moveTo>
                  <a:pt x="0" y="0"/>
                </a:moveTo>
                <a:cubicBezTo>
                  <a:pt x="105242" y="-5470"/>
                  <a:pt x="249385" y="4389"/>
                  <a:pt x="433968" y="0"/>
                </a:cubicBezTo>
                <a:cubicBezTo>
                  <a:pt x="618551" y="-4389"/>
                  <a:pt x="724360" y="6521"/>
                  <a:pt x="949305" y="0"/>
                </a:cubicBezTo>
                <a:cubicBezTo>
                  <a:pt x="1174250" y="-6521"/>
                  <a:pt x="1378087" y="22012"/>
                  <a:pt x="1790119" y="0"/>
                </a:cubicBezTo>
                <a:cubicBezTo>
                  <a:pt x="2202151" y="-22012"/>
                  <a:pt x="2316216" y="25939"/>
                  <a:pt x="2468194" y="0"/>
                </a:cubicBezTo>
                <a:cubicBezTo>
                  <a:pt x="2620172" y="-25939"/>
                  <a:pt x="2840399" y="10888"/>
                  <a:pt x="3146270" y="0"/>
                </a:cubicBezTo>
                <a:cubicBezTo>
                  <a:pt x="3452141" y="-10888"/>
                  <a:pt x="3522655" y="-7320"/>
                  <a:pt x="3661607" y="0"/>
                </a:cubicBezTo>
                <a:cubicBezTo>
                  <a:pt x="3800559" y="7320"/>
                  <a:pt x="3889886" y="8338"/>
                  <a:pt x="4095575" y="0"/>
                </a:cubicBezTo>
                <a:cubicBezTo>
                  <a:pt x="4301264" y="-8338"/>
                  <a:pt x="4477021" y="-21860"/>
                  <a:pt x="4610912" y="0"/>
                </a:cubicBezTo>
                <a:cubicBezTo>
                  <a:pt x="4744803" y="21860"/>
                  <a:pt x="4997647" y="-18795"/>
                  <a:pt x="5126250" y="0"/>
                </a:cubicBezTo>
                <a:cubicBezTo>
                  <a:pt x="5254853" y="18795"/>
                  <a:pt x="5515790" y="6604"/>
                  <a:pt x="5722956" y="0"/>
                </a:cubicBezTo>
                <a:cubicBezTo>
                  <a:pt x="5930122" y="-6604"/>
                  <a:pt x="6251409" y="-7328"/>
                  <a:pt x="6401031" y="0"/>
                </a:cubicBezTo>
                <a:cubicBezTo>
                  <a:pt x="6550654" y="7328"/>
                  <a:pt x="6972725" y="-14002"/>
                  <a:pt x="7241845" y="0"/>
                </a:cubicBezTo>
                <a:cubicBezTo>
                  <a:pt x="7510965" y="14002"/>
                  <a:pt x="7849117" y="-17900"/>
                  <a:pt x="8136904" y="0"/>
                </a:cubicBezTo>
                <a:cubicBezTo>
                  <a:pt x="8172861" y="326826"/>
                  <a:pt x="8156069" y="449853"/>
                  <a:pt x="8136904" y="783087"/>
                </a:cubicBezTo>
                <a:cubicBezTo>
                  <a:pt x="8117739" y="1116321"/>
                  <a:pt x="8134519" y="1188567"/>
                  <a:pt x="8136904" y="1512168"/>
                </a:cubicBezTo>
                <a:cubicBezTo>
                  <a:pt x="8139289" y="1835769"/>
                  <a:pt x="8120970" y="2045532"/>
                  <a:pt x="8136904" y="2295255"/>
                </a:cubicBezTo>
                <a:cubicBezTo>
                  <a:pt x="8152838" y="2544978"/>
                  <a:pt x="8164214" y="2823321"/>
                  <a:pt x="8136904" y="2970330"/>
                </a:cubicBezTo>
                <a:cubicBezTo>
                  <a:pt x="8109594" y="3117339"/>
                  <a:pt x="8104615" y="3404047"/>
                  <a:pt x="8136904" y="3645405"/>
                </a:cubicBezTo>
                <a:cubicBezTo>
                  <a:pt x="8169193" y="3886763"/>
                  <a:pt x="8164111" y="4115225"/>
                  <a:pt x="8136904" y="4320480"/>
                </a:cubicBezTo>
                <a:cubicBezTo>
                  <a:pt x="8109697" y="4525735"/>
                  <a:pt x="8163734" y="4871805"/>
                  <a:pt x="8136904" y="5400600"/>
                </a:cubicBezTo>
                <a:cubicBezTo>
                  <a:pt x="7819114" y="5437944"/>
                  <a:pt x="7575851" y="5396879"/>
                  <a:pt x="7296091" y="5400600"/>
                </a:cubicBezTo>
                <a:cubicBezTo>
                  <a:pt x="7016331" y="5404321"/>
                  <a:pt x="6790075" y="5376730"/>
                  <a:pt x="6536646" y="5400600"/>
                </a:cubicBezTo>
                <a:cubicBezTo>
                  <a:pt x="6283218" y="5424470"/>
                  <a:pt x="6111351" y="5415555"/>
                  <a:pt x="5939940" y="5400600"/>
                </a:cubicBezTo>
                <a:cubicBezTo>
                  <a:pt x="5768529" y="5385645"/>
                  <a:pt x="5496631" y="5407684"/>
                  <a:pt x="5343234" y="5400600"/>
                </a:cubicBezTo>
                <a:cubicBezTo>
                  <a:pt x="5189837" y="5393516"/>
                  <a:pt x="4886665" y="5373085"/>
                  <a:pt x="4746527" y="5400600"/>
                </a:cubicBezTo>
                <a:cubicBezTo>
                  <a:pt x="4606389" y="5428115"/>
                  <a:pt x="4487810" y="5378975"/>
                  <a:pt x="4231190" y="5400600"/>
                </a:cubicBezTo>
                <a:cubicBezTo>
                  <a:pt x="3974570" y="5422225"/>
                  <a:pt x="3632495" y="5408481"/>
                  <a:pt x="3390377" y="5400600"/>
                </a:cubicBezTo>
                <a:cubicBezTo>
                  <a:pt x="3148259" y="5392719"/>
                  <a:pt x="2955767" y="5387153"/>
                  <a:pt x="2630932" y="5400600"/>
                </a:cubicBezTo>
                <a:cubicBezTo>
                  <a:pt x="2306098" y="5414047"/>
                  <a:pt x="2161745" y="5406035"/>
                  <a:pt x="2034226" y="5400600"/>
                </a:cubicBezTo>
                <a:cubicBezTo>
                  <a:pt x="1906707" y="5395165"/>
                  <a:pt x="1733419" y="5409479"/>
                  <a:pt x="1437520" y="5400600"/>
                </a:cubicBezTo>
                <a:cubicBezTo>
                  <a:pt x="1141621" y="5391721"/>
                  <a:pt x="918721" y="5403363"/>
                  <a:pt x="759444" y="5400600"/>
                </a:cubicBezTo>
                <a:cubicBezTo>
                  <a:pt x="600167" y="5397837"/>
                  <a:pt x="335101" y="5411132"/>
                  <a:pt x="0" y="5400600"/>
                </a:cubicBezTo>
                <a:cubicBezTo>
                  <a:pt x="-18414" y="5207698"/>
                  <a:pt x="18732" y="4973104"/>
                  <a:pt x="0" y="4833537"/>
                </a:cubicBezTo>
                <a:cubicBezTo>
                  <a:pt x="-18732" y="4693970"/>
                  <a:pt x="18185" y="4420409"/>
                  <a:pt x="0" y="4212468"/>
                </a:cubicBezTo>
                <a:cubicBezTo>
                  <a:pt x="-18185" y="4004527"/>
                  <a:pt x="-19558" y="3869596"/>
                  <a:pt x="0" y="3591399"/>
                </a:cubicBezTo>
                <a:cubicBezTo>
                  <a:pt x="19558" y="3313202"/>
                  <a:pt x="-14644" y="3186442"/>
                  <a:pt x="0" y="3024336"/>
                </a:cubicBezTo>
                <a:cubicBezTo>
                  <a:pt x="14644" y="2862230"/>
                  <a:pt x="32460" y="2541308"/>
                  <a:pt x="0" y="2295255"/>
                </a:cubicBezTo>
                <a:cubicBezTo>
                  <a:pt x="-32460" y="2049202"/>
                  <a:pt x="9646" y="1929469"/>
                  <a:pt x="0" y="1566174"/>
                </a:cubicBezTo>
                <a:cubicBezTo>
                  <a:pt x="-9646" y="1202879"/>
                  <a:pt x="-10556" y="1154758"/>
                  <a:pt x="0" y="945105"/>
                </a:cubicBezTo>
                <a:cubicBezTo>
                  <a:pt x="10556" y="735452"/>
                  <a:pt x="36182" y="425271"/>
                  <a:pt x="0" y="0"/>
                </a:cubicBezTo>
                <a:close/>
              </a:path>
            </a:pathLst>
          </a:custGeom>
          <a:noFill/>
          <a:ln>
            <a:solidFill>
              <a:schemeClr val="tx1">
                <a:lumMod val="75000"/>
                <a:lumOff val="25000"/>
              </a:schemeClr>
            </a:solidFill>
            <a:extLst>
              <a:ext uri="{C807C97D-BFC1-408E-A445-0C87EB9F89A2}">
                <ask:lineSketchStyleProps xmlns:ask="http://schemas.microsoft.com/office/drawing/2018/sketchyshapes" sd="26502169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64016EC6-B0C6-F1BE-F733-C8DD8CDC42ED}"/>
              </a:ext>
            </a:extLst>
          </p:cNvPr>
          <p:cNvSpPr/>
          <p:nvPr/>
        </p:nvSpPr>
        <p:spPr>
          <a:xfrm>
            <a:off x="926468" y="1232756"/>
            <a:ext cx="7317940" cy="4932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1. </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学校生活で、何か悩んでいること・困っていることはありますか？</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・ある　（　　　　　　　　　　　　　　　　　　　　　　　　　　）</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a:lnSpc>
                <a:spcPct val="150000"/>
              </a:lnSpc>
            </a:pPr>
            <a:r>
              <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a:t>
            </a: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・特にない</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a:lnSpc>
                <a:spcPct val="150000"/>
              </a:lnSpc>
            </a:pP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a:lnSpc>
                <a:spcPct val="150000"/>
              </a:lnSpc>
            </a:pPr>
            <a:r>
              <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2. </a:t>
            </a: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最近の心とからだのようすについて教えてください。</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graphicFrame>
        <p:nvGraphicFramePr>
          <p:cNvPr id="11" name="表 11">
            <a:extLst>
              <a:ext uri="{FF2B5EF4-FFF2-40B4-BE49-F238E27FC236}">
                <a16:creationId xmlns:a16="http://schemas.microsoft.com/office/drawing/2014/main" id="{7B0764E6-E7FC-19CF-A026-71D6836A841E}"/>
              </a:ext>
            </a:extLst>
          </p:cNvPr>
          <p:cNvGraphicFramePr>
            <a:graphicFrameLocks noGrp="1"/>
          </p:cNvGraphicFramePr>
          <p:nvPr>
            <p:extLst>
              <p:ext uri="{D42A27DB-BD31-4B8C-83A1-F6EECF244321}">
                <p14:modId xmlns:p14="http://schemas.microsoft.com/office/powerpoint/2010/main" val="2155741374"/>
              </p:ext>
            </p:extLst>
          </p:nvPr>
        </p:nvGraphicFramePr>
        <p:xfrm>
          <a:off x="1187624" y="3795869"/>
          <a:ext cx="6936430" cy="2081403"/>
        </p:xfrm>
        <a:graphic>
          <a:graphicData uri="http://schemas.openxmlformats.org/drawingml/2006/table">
            <a:tbl>
              <a:tblPr firstRow="1" bandRow="1">
                <a:tableStyleId>{5940675A-B579-460E-94D1-54222C63F5DA}</a:tableStyleId>
              </a:tblPr>
              <a:tblGrid>
                <a:gridCol w="360040">
                  <a:extLst>
                    <a:ext uri="{9D8B030D-6E8A-4147-A177-3AD203B41FA5}">
                      <a16:colId xmlns:a16="http://schemas.microsoft.com/office/drawing/2014/main" val="1434077052"/>
                    </a:ext>
                  </a:extLst>
                </a:gridCol>
                <a:gridCol w="4248472">
                  <a:extLst>
                    <a:ext uri="{9D8B030D-6E8A-4147-A177-3AD203B41FA5}">
                      <a16:colId xmlns:a16="http://schemas.microsoft.com/office/drawing/2014/main" val="2663919678"/>
                    </a:ext>
                  </a:extLst>
                </a:gridCol>
                <a:gridCol w="792088">
                  <a:extLst>
                    <a:ext uri="{9D8B030D-6E8A-4147-A177-3AD203B41FA5}">
                      <a16:colId xmlns:a16="http://schemas.microsoft.com/office/drawing/2014/main" val="2078892179"/>
                    </a:ext>
                  </a:extLst>
                </a:gridCol>
                <a:gridCol w="792088">
                  <a:extLst>
                    <a:ext uri="{9D8B030D-6E8A-4147-A177-3AD203B41FA5}">
                      <a16:colId xmlns:a16="http://schemas.microsoft.com/office/drawing/2014/main" val="717675428"/>
                    </a:ext>
                  </a:extLst>
                </a:gridCol>
                <a:gridCol w="743742">
                  <a:extLst>
                    <a:ext uri="{9D8B030D-6E8A-4147-A177-3AD203B41FA5}">
                      <a16:colId xmlns:a16="http://schemas.microsoft.com/office/drawing/2014/main" val="4278239439"/>
                    </a:ext>
                  </a:extLst>
                </a:gridCol>
              </a:tblGrid>
              <a:tr h="370840">
                <a:tc gridSpan="2">
                  <a:txBody>
                    <a:bodyPr/>
                    <a:lstStyle/>
                    <a:p>
                      <a:r>
                        <a:rPr kumimoji="1" lang="ja-JP" altLang="en-US" dirty="0">
                          <a:latin typeface="UD デジタル 教科書体 NK-R" panose="02020400000000000000" pitchFamily="18" charset="-128"/>
                          <a:ea typeface="UD デジタル 教科書体 NK-R" panose="02020400000000000000" pitchFamily="18" charset="-128"/>
                        </a:rPr>
                        <a:t>この一週間に、次のことがどれくらいありましたか？</a:t>
                      </a:r>
                      <a:endParaRPr kumimoji="1" lang="en-US" altLang="ja-JP" dirty="0">
                        <a:latin typeface="UD デジタル 教科書体 NK-R" panose="02020400000000000000" pitchFamily="18" charset="-128"/>
                        <a:ea typeface="UD デジタル 教科書体 NK-R" panose="02020400000000000000" pitchFamily="18" charset="-128"/>
                      </a:endParaRPr>
                    </a:p>
                    <a:p>
                      <a:r>
                        <a:rPr kumimoji="1" lang="ja-JP" altLang="en-US" dirty="0">
                          <a:latin typeface="UD デジタル 教科書体 NK-R" panose="02020400000000000000" pitchFamily="18" charset="-128"/>
                          <a:ea typeface="UD デジタル 教科書体 NK-R" panose="02020400000000000000" pitchFamily="18" charset="-128"/>
                        </a:rPr>
                        <a:t>あてはまるところに〇をつけてください。</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dirty="0"/>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全く</a:t>
                      </a:r>
                      <a:endParaRPr kumimoji="1" lang="en-US" altLang="ja-JP" dirty="0">
                        <a:latin typeface="UD デジタル 教科書体 NK-R" panose="02020400000000000000" pitchFamily="18" charset="-128"/>
                        <a:ea typeface="UD デジタル 教科書体 NK-R" panose="02020400000000000000" pitchFamily="18" charset="-128"/>
                      </a:endParaRPr>
                    </a:p>
                    <a:p>
                      <a:pPr algn="ctr"/>
                      <a:r>
                        <a:rPr kumimoji="1" lang="ja-JP" altLang="en-US" dirty="0">
                          <a:latin typeface="UD デジタル 教科書体 NK-R" panose="02020400000000000000" pitchFamily="18" charset="-128"/>
                          <a:ea typeface="UD デジタル 教科書体 NK-R" panose="02020400000000000000" pitchFamily="18" charset="-128"/>
                        </a:rPr>
                        <a:t>ない</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すこし</a:t>
                      </a:r>
                      <a:endParaRPr kumimoji="1" lang="en-US" altLang="ja-JP" dirty="0">
                        <a:latin typeface="UD デジタル 教科書体 NK-R" panose="02020400000000000000" pitchFamily="18" charset="-128"/>
                        <a:ea typeface="UD デジタル 教科書体 NK-R" panose="02020400000000000000" pitchFamily="18" charset="-128"/>
                      </a:endParaRPr>
                    </a:p>
                    <a:p>
                      <a:pPr algn="ctr"/>
                      <a:r>
                        <a:rPr kumimoji="1" lang="ja-JP" altLang="en-US" dirty="0">
                          <a:latin typeface="UD デジタル 教科書体 NK-R" panose="02020400000000000000" pitchFamily="18" charset="-128"/>
                          <a:ea typeface="UD デジタル 教科書体 NK-R" panose="02020400000000000000" pitchFamily="18" charset="-128"/>
                        </a:rPr>
                        <a:t>ある</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かなり</a:t>
                      </a:r>
                      <a:endParaRPr kumimoji="1" lang="en-US" altLang="ja-JP" dirty="0">
                        <a:latin typeface="UD デジタル 教科書体 NK-R" panose="02020400000000000000" pitchFamily="18" charset="-128"/>
                        <a:ea typeface="UD デジタル 教科書体 NK-R" panose="02020400000000000000" pitchFamily="18" charset="-128"/>
                      </a:endParaRPr>
                    </a:p>
                    <a:p>
                      <a:pPr algn="ctr"/>
                      <a:r>
                        <a:rPr kumimoji="1" lang="ja-JP" altLang="en-US" dirty="0">
                          <a:latin typeface="UD デジタル 教科書体 NK-R" panose="02020400000000000000" pitchFamily="18" charset="-128"/>
                          <a:ea typeface="UD デジタル 教科書体 NK-R" panose="02020400000000000000" pitchFamily="18" charset="-128"/>
                        </a:rPr>
                        <a:t>ある</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6731535"/>
                  </a:ext>
                </a:extLst>
              </a:tr>
              <a:tr h="370840">
                <a:tc>
                  <a:txBody>
                    <a:bodyPr/>
                    <a:lstStyle/>
                    <a:p>
                      <a:pPr algn="r"/>
                      <a:r>
                        <a:rPr kumimoji="1" lang="en-US" altLang="ja-JP" dirty="0">
                          <a:latin typeface="UD デジタル 教科書体 NK-R" panose="02020400000000000000" pitchFamily="18" charset="-128"/>
                          <a:ea typeface="UD デジタル 教科書体 NK-R" panose="02020400000000000000" pitchFamily="18" charset="-128"/>
                        </a:rPr>
                        <a:t>1</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latin typeface="UD デジタル 教科書体 NK-R" panose="02020400000000000000" pitchFamily="18" charset="-128"/>
                          <a:ea typeface="UD デジタル 教科書体 NK-R" panose="02020400000000000000" pitchFamily="18" charset="-128"/>
                        </a:rPr>
                        <a:t>なかなか、眠ることができない</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372454"/>
                  </a:ext>
                </a:extLst>
              </a:tr>
              <a:tr h="370840">
                <a:tc>
                  <a:txBody>
                    <a:bodyPr/>
                    <a:lstStyle/>
                    <a:p>
                      <a:pPr algn="r"/>
                      <a:r>
                        <a:rPr kumimoji="1" lang="en-US" altLang="ja-JP" dirty="0">
                          <a:latin typeface="UD デジタル 教科書体 NK-R" panose="02020400000000000000" pitchFamily="18" charset="-128"/>
                          <a:ea typeface="UD デジタル 教科書体 NK-R" panose="02020400000000000000" pitchFamily="18" charset="-128"/>
                        </a:rPr>
                        <a:t>2</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latin typeface="UD デジタル 教科書体 NK-R" panose="02020400000000000000" pitchFamily="18" charset="-128"/>
                          <a:ea typeface="UD デジタル 教科書体 NK-R" panose="02020400000000000000" pitchFamily="18" charset="-128"/>
                        </a:rPr>
                        <a:t>何かをしようとしても、集中できない</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7964967"/>
                  </a:ext>
                </a:extLst>
              </a:tr>
              <a:tr h="370840">
                <a:tc>
                  <a:txBody>
                    <a:bodyPr/>
                    <a:lstStyle/>
                    <a:p>
                      <a:pPr algn="r"/>
                      <a:r>
                        <a:rPr kumimoji="1" lang="en-US" altLang="ja-JP" dirty="0">
                          <a:latin typeface="UD デジタル 教科書体 NK-R" panose="02020400000000000000" pitchFamily="18" charset="-128"/>
                          <a:ea typeface="UD デジタル 教科書体 NK-R" panose="02020400000000000000" pitchFamily="18" charset="-128"/>
                        </a:rPr>
                        <a:t>3</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latin typeface="UD デジタル 教科書体 NK-R" panose="02020400000000000000" pitchFamily="18" charset="-128"/>
                          <a:ea typeface="UD デジタル 教科書体 NK-R" panose="02020400000000000000" pitchFamily="18" charset="-128"/>
                        </a:rPr>
                        <a:t>むしゃくしゃや、いらいら、かっとしたりする</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7947011"/>
                  </a:ext>
                </a:extLst>
              </a:tr>
              <a:tr h="370840">
                <a:tc>
                  <a:txBody>
                    <a:bodyPr/>
                    <a:lstStyle/>
                    <a:p>
                      <a:pPr algn="r"/>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latin typeface="UD デジタル 教科書体 NK-R" panose="02020400000000000000" pitchFamily="18" charset="-128"/>
                          <a:ea typeface="UD デジタル 教科書体 NK-R" panose="02020400000000000000" pitchFamily="18" charset="-128"/>
                        </a:rPr>
                        <a:t>　　　　　</a:t>
                      </a:r>
                      <a:r>
                        <a:rPr kumimoji="1" lang="en-US" altLang="ja-JP" dirty="0">
                          <a:latin typeface="UD デジタル 教科書体 NK-R" panose="02020400000000000000" pitchFamily="18" charset="-128"/>
                          <a:ea typeface="UD デジタル 教科書体 NK-R" panose="02020400000000000000" pitchFamily="18" charset="-128"/>
                        </a:rPr>
                        <a:t>…</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8405614"/>
                  </a:ext>
                </a:extLst>
              </a:tr>
            </a:tbl>
          </a:graphicData>
        </a:graphic>
      </p:graphicFrame>
      <p:pic>
        <p:nvPicPr>
          <p:cNvPr id="1026" name="Picture 2">
            <a:extLst>
              <a:ext uri="{FF2B5EF4-FFF2-40B4-BE49-F238E27FC236}">
                <a16:creationId xmlns:a16="http://schemas.microsoft.com/office/drawing/2014/main" id="{905F6BB0-F66C-342C-5586-9C2BF5BF6780}"/>
              </a:ext>
            </a:extLst>
          </p:cNvPr>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brightnessContrast bright="-40000" contrast="-40000"/>
                    </a14:imgEffect>
                  </a14:imgLayer>
                </a14:imgProps>
              </a:ext>
              <a:ext uri="{28A0092B-C50C-407E-A947-70E740481C1C}">
                <a14:useLocalDpi xmlns:a14="http://schemas.microsoft.com/office/drawing/2010/main" val="0"/>
              </a:ext>
            </a:extLst>
          </a:blip>
          <a:srcRect l="2120" t="71168" r="73940" b="3129"/>
          <a:stretch/>
        </p:blipFill>
        <p:spPr bwMode="auto">
          <a:xfrm>
            <a:off x="6084168" y="4459851"/>
            <a:ext cx="216024" cy="1932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0E43CEE1-2B08-EDFB-62B6-68EE99A51602}"/>
              </a:ext>
            </a:extLst>
          </p:cNvPr>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brightnessContrast bright="-40000" contrast="-40000"/>
                    </a14:imgEffect>
                  </a14:imgLayer>
                </a14:imgProps>
              </a:ext>
              <a:ext uri="{28A0092B-C50C-407E-A947-70E740481C1C}">
                <a14:useLocalDpi xmlns:a14="http://schemas.microsoft.com/office/drawing/2010/main" val="0"/>
              </a:ext>
            </a:extLst>
          </a:blip>
          <a:srcRect l="2120" t="71168" r="73940" b="3129"/>
          <a:stretch/>
        </p:blipFill>
        <p:spPr bwMode="auto">
          <a:xfrm>
            <a:off x="6110050" y="4880529"/>
            <a:ext cx="216024" cy="1932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8932496-F15E-BB8F-207C-3A6F18D99AAA}"/>
              </a:ext>
            </a:extLst>
          </p:cNvPr>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brightnessContrast bright="-40000" contrast="-40000"/>
                    </a14:imgEffect>
                  </a14:imgLayer>
                </a14:imgProps>
              </a:ext>
              <a:ext uri="{28A0092B-C50C-407E-A947-70E740481C1C}">
                <a14:useLocalDpi xmlns:a14="http://schemas.microsoft.com/office/drawing/2010/main" val="0"/>
              </a:ext>
            </a:extLst>
          </a:blip>
          <a:srcRect l="2120" t="71168" r="73940" b="3129"/>
          <a:stretch/>
        </p:blipFill>
        <p:spPr bwMode="auto">
          <a:xfrm>
            <a:off x="6076359" y="5220475"/>
            <a:ext cx="216024" cy="1932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5ABFE88-00E9-73A9-9C64-AE13AFD14926}"/>
              </a:ext>
            </a:extLst>
          </p:cNvPr>
          <p:cNvPicPr>
            <a:picLocks noChangeAspect="1" noChangeArrowheads="1"/>
          </p:cNvPicPr>
          <p:nvPr/>
        </p:nvPicPr>
        <p:blipFill rotWithShape="1">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encilGrayscale/>
                    </a14:imgEffect>
                    <a14:imgEffect>
                      <a14:brightnessContrast bright="-40000" contrast="-40000"/>
                    </a14:imgEffect>
                  </a14:imgLayer>
                </a14:imgProps>
              </a:ext>
              <a:ext uri="{28A0092B-C50C-407E-A947-70E740481C1C}">
                <a14:useLocalDpi xmlns:a14="http://schemas.microsoft.com/office/drawing/2010/main" val="0"/>
              </a:ext>
            </a:extLst>
          </a:blip>
          <a:srcRect l="2120" t="71168" r="73940" b="3129"/>
          <a:stretch/>
        </p:blipFill>
        <p:spPr bwMode="auto">
          <a:xfrm>
            <a:off x="1763688" y="2250342"/>
            <a:ext cx="432048" cy="3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30325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ＳＯＳを出さない</a:t>
            </a:r>
          </a:p>
        </p:txBody>
      </p:sp>
      <p:sp>
        <p:nvSpPr>
          <p:cNvPr id="2" name="正方形/長方形 1">
            <a:extLst>
              <a:ext uri="{FF2B5EF4-FFF2-40B4-BE49-F238E27FC236}">
                <a16:creationId xmlns:a16="http://schemas.microsoft.com/office/drawing/2014/main" id="{D09A57B2-3ABC-C35B-99AE-5CFC7E688A3D}"/>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655646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D09A57B2-3ABC-C35B-99AE-5CFC7E688A3D}"/>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E1C30807-CBBD-191F-7929-393C96DEEA33}"/>
              </a:ext>
            </a:extLst>
          </p:cNvPr>
          <p:cNvSpPr/>
          <p:nvPr/>
        </p:nvSpPr>
        <p:spPr>
          <a:xfrm>
            <a:off x="1043608" y="2348880"/>
            <a:ext cx="7056784" cy="381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リスクの高い子どもほど、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援助希求能力が乏しく</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SOS</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を出せない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安心して人に頼れないこと自体が、</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とても深刻な</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SOS</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のサインである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471C96F9-B1C8-4F3D-9A7F-5FF08979EBDB}"/>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ＳＯＳを出</a:t>
            </a:r>
            <a:r>
              <a:rPr kumimoji="1" lang="ja-JP" altLang="en-US" sz="4000" b="1" dirty="0">
                <a:solidFill>
                  <a:srgbClr val="C00000"/>
                </a:solidFill>
                <a:latin typeface="UD デジタル 教科書体 N-R" panose="02020400000000000000" pitchFamily="17" charset="-128"/>
                <a:ea typeface="UD デジタル 教科書体 N-R" panose="02020400000000000000" pitchFamily="17" charset="-128"/>
              </a:rPr>
              <a:t>せ</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ない</a:t>
            </a:r>
          </a:p>
        </p:txBody>
      </p:sp>
    </p:spTree>
    <p:extLst>
      <p:ext uri="{BB962C8B-B14F-4D97-AF65-F5344CB8AC3E}">
        <p14:creationId xmlns:p14="http://schemas.microsoft.com/office/powerpoint/2010/main" val="55752292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アイコン&#10;&#10;低い精度で自動的に生成された説明">
            <a:extLst>
              <a:ext uri="{FF2B5EF4-FFF2-40B4-BE49-F238E27FC236}">
                <a16:creationId xmlns:a16="http://schemas.microsoft.com/office/drawing/2014/main" id="{3A955BFC-B095-0139-930F-373CA7526D39}"/>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769229" y="1433447"/>
            <a:ext cx="3088310" cy="1845265"/>
          </a:xfrm>
          <a:prstGeom prst="rect">
            <a:avLst/>
          </a:prstGeom>
        </p:spPr>
      </p:pic>
      <p:pic>
        <p:nvPicPr>
          <p:cNvPr id="12" name="図 11" descr="アイコン が含まれている画像&#10;&#10;自動的に生成された説明">
            <a:extLst>
              <a:ext uri="{FF2B5EF4-FFF2-40B4-BE49-F238E27FC236}">
                <a16:creationId xmlns:a16="http://schemas.microsoft.com/office/drawing/2014/main" id="{02ED4103-72E3-A8EA-8476-579077082FDC}"/>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4956800" y="1321255"/>
            <a:ext cx="3456384" cy="2065189"/>
          </a:xfrm>
          <a:prstGeom prst="rect">
            <a:avLst/>
          </a:prstGeom>
        </p:spPr>
      </p:pic>
      <p:pic>
        <p:nvPicPr>
          <p:cNvPr id="5" name="図 4" descr="アイコン&#10;&#10;低い精度で自動的に生成された説明">
            <a:extLst>
              <a:ext uri="{FF2B5EF4-FFF2-40B4-BE49-F238E27FC236}">
                <a16:creationId xmlns:a16="http://schemas.microsoft.com/office/drawing/2014/main" id="{CC13E812-D404-31CD-5B76-09834CE93D85}"/>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979712" y="2912401"/>
            <a:ext cx="5073352" cy="2964871"/>
          </a:xfrm>
          <a:prstGeom prst="rect">
            <a:avLst/>
          </a:prstGeom>
        </p:spPr>
      </p:pic>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アンケートでの着目点</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7C6EB0F8-DC73-114A-F79C-128095439A93}"/>
              </a:ext>
            </a:extLst>
          </p:cNvPr>
          <p:cNvSpPr/>
          <p:nvPr/>
        </p:nvSpPr>
        <p:spPr>
          <a:xfrm>
            <a:off x="2955032" y="3638751"/>
            <a:ext cx="3456384" cy="1512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全部「問題がない」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回答になっている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C05C383A-63D9-544B-F415-104544657403}"/>
              </a:ext>
            </a:extLst>
          </p:cNvPr>
          <p:cNvSpPr/>
          <p:nvPr/>
        </p:nvSpPr>
        <p:spPr>
          <a:xfrm>
            <a:off x="585192" y="1766543"/>
            <a:ext cx="3456384" cy="1512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回答時間が</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短すぎる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0" name="正方形/長方形 9">
            <a:extLst>
              <a:ext uri="{FF2B5EF4-FFF2-40B4-BE49-F238E27FC236}">
                <a16:creationId xmlns:a16="http://schemas.microsoft.com/office/drawing/2014/main" id="{8F405864-D35C-43F1-49A1-96AE8A278519}"/>
              </a:ext>
            </a:extLst>
          </p:cNvPr>
          <p:cNvSpPr/>
          <p:nvPr/>
        </p:nvSpPr>
        <p:spPr>
          <a:xfrm>
            <a:off x="4918389" y="1825081"/>
            <a:ext cx="3456384" cy="1512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回答時間が</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長い割に</a:t>
            </a:r>
            <a:r>
              <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13" name="正方形/長方形 12">
            <a:extLst>
              <a:ext uri="{FF2B5EF4-FFF2-40B4-BE49-F238E27FC236}">
                <a16:creationId xmlns:a16="http://schemas.microsoft.com/office/drawing/2014/main" id="{669365D3-BC78-5101-23E9-D5B0291B9C21}"/>
              </a:ext>
            </a:extLst>
          </p:cNvPr>
          <p:cNvSpPr/>
          <p:nvPr/>
        </p:nvSpPr>
        <p:spPr>
          <a:xfrm>
            <a:off x="906418" y="5783028"/>
            <a:ext cx="7331163" cy="693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マルの大きさや筆圧などに不自然さがあることも</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64259658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気を付けたい周辺情報</a:t>
            </a:r>
          </a:p>
        </p:txBody>
      </p:sp>
      <p:pic>
        <p:nvPicPr>
          <p:cNvPr id="10" name="図 9" descr="アイコン&#10;&#10;自動的に生成された説明">
            <a:extLst>
              <a:ext uri="{FF2B5EF4-FFF2-40B4-BE49-F238E27FC236}">
                <a16:creationId xmlns:a16="http://schemas.microsoft.com/office/drawing/2014/main" id="{2FBCD2E0-A8F3-414F-1F16-3F4B50C76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59" y="2229971"/>
            <a:ext cx="3096344" cy="1916832"/>
          </a:xfrm>
          <a:prstGeom prst="rect">
            <a:avLst/>
          </a:prstGeom>
        </p:spPr>
      </p:pic>
      <p:sp>
        <p:nvSpPr>
          <p:cNvPr id="11" name="正方形/長方形 10">
            <a:extLst>
              <a:ext uri="{FF2B5EF4-FFF2-40B4-BE49-F238E27FC236}">
                <a16:creationId xmlns:a16="http://schemas.microsoft.com/office/drawing/2014/main" id="{B92868C9-A333-1599-E699-95FAEE1FAA1B}"/>
              </a:ext>
            </a:extLst>
          </p:cNvPr>
          <p:cNvSpPr/>
          <p:nvPr/>
        </p:nvSpPr>
        <p:spPr>
          <a:xfrm>
            <a:off x="359504" y="2650951"/>
            <a:ext cx="2448272" cy="141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出席状況</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成績</a:t>
            </a:r>
            <a:endParaRPr kumimoji="1" lang="en-US" altLang="ja-JP"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2" name="図 11" descr="アイコン&#10;&#10;自動的に生成された説明">
            <a:extLst>
              <a:ext uri="{FF2B5EF4-FFF2-40B4-BE49-F238E27FC236}">
                <a16:creationId xmlns:a16="http://schemas.microsoft.com/office/drawing/2014/main" id="{3F963D0D-3637-4C03-7D22-7EA3E51F2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118" y="3719962"/>
            <a:ext cx="3096344" cy="1916832"/>
          </a:xfrm>
          <a:prstGeom prst="rect">
            <a:avLst/>
          </a:prstGeom>
        </p:spPr>
      </p:pic>
      <p:sp>
        <p:nvSpPr>
          <p:cNvPr id="14" name="正方形/長方形 13">
            <a:extLst>
              <a:ext uri="{FF2B5EF4-FFF2-40B4-BE49-F238E27FC236}">
                <a16:creationId xmlns:a16="http://schemas.microsoft.com/office/drawing/2014/main" id="{5A635DA3-5DD5-E057-34CB-13B59F785CE0}"/>
              </a:ext>
            </a:extLst>
          </p:cNvPr>
          <p:cNvSpPr/>
          <p:nvPr/>
        </p:nvSpPr>
        <p:spPr>
          <a:xfrm>
            <a:off x="3386508" y="4432021"/>
            <a:ext cx="2448272" cy="141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いつもと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違う言動</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5" name="図 14" descr="アイコン&#10;&#10;自動的に生成された説明">
            <a:extLst>
              <a:ext uri="{FF2B5EF4-FFF2-40B4-BE49-F238E27FC236}">
                <a16:creationId xmlns:a16="http://schemas.microsoft.com/office/drawing/2014/main" id="{7671E7F5-D0CB-3BE4-8732-D8AADC819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183" y="2016551"/>
            <a:ext cx="3096344" cy="1916832"/>
          </a:xfrm>
          <a:prstGeom prst="rect">
            <a:avLst/>
          </a:prstGeom>
        </p:spPr>
      </p:pic>
      <p:sp>
        <p:nvSpPr>
          <p:cNvPr id="17" name="正方形/長方形 16">
            <a:extLst>
              <a:ext uri="{FF2B5EF4-FFF2-40B4-BE49-F238E27FC236}">
                <a16:creationId xmlns:a16="http://schemas.microsoft.com/office/drawing/2014/main" id="{7AB9DEA0-1B7B-D1E3-15F1-D77AF390C00D}"/>
              </a:ext>
            </a:extLst>
          </p:cNvPr>
          <p:cNvSpPr/>
          <p:nvPr/>
        </p:nvSpPr>
        <p:spPr>
          <a:xfrm>
            <a:off x="6527827" y="2746792"/>
            <a:ext cx="1944216"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友人関係</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8" name="図 17" descr="アイコン&#10;&#10;自動的に生成された説明">
            <a:extLst>
              <a:ext uri="{FF2B5EF4-FFF2-40B4-BE49-F238E27FC236}">
                <a16:creationId xmlns:a16="http://schemas.microsoft.com/office/drawing/2014/main" id="{83222ACE-8D2F-3839-0CCE-72B786FEB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7656" y="4520699"/>
            <a:ext cx="3096344" cy="1916832"/>
          </a:xfrm>
          <a:prstGeom prst="rect">
            <a:avLst/>
          </a:prstGeom>
        </p:spPr>
      </p:pic>
      <p:sp>
        <p:nvSpPr>
          <p:cNvPr id="19" name="正方形/長方形 18">
            <a:extLst>
              <a:ext uri="{FF2B5EF4-FFF2-40B4-BE49-F238E27FC236}">
                <a16:creationId xmlns:a16="http://schemas.microsoft.com/office/drawing/2014/main" id="{BB3F3410-A840-940F-F624-6B1230BCA229}"/>
              </a:ext>
            </a:extLst>
          </p:cNvPr>
          <p:cNvSpPr/>
          <p:nvPr/>
        </p:nvSpPr>
        <p:spPr>
          <a:xfrm>
            <a:off x="6527827" y="5301208"/>
            <a:ext cx="2086689"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身だしなみ</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0" name="図 19" descr="アイコン&#10;&#10;自動的に生成された説明">
            <a:extLst>
              <a:ext uri="{FF2B5EF4-FFF2-40B4-BE49-F238E27FC236}">
                <a16:creationId xmlns:a16="http://schemas.microsoft.com/office/drawing/2014/main" id="{6AE14EC2-82F2-1B10-492F-E5845D19D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828" y="1429235"/>
            <a:ext cx="3096344" cy="1916832"/>
          </a:xfrm>
          <a:prstGeom prst="rect">
            <a:avLst/>
          </a:prstGeom>
        </p:spPr>
      </p:pic>
      <p:sp>
        <p:nvSpPr>
          <p:cNvPr id="21" name="正方形/長方形 20">
            <a:extLst>
              <a:ext uri="{FF2B5EF4-FFF2-40B4-BE49-F238E27FC236}">
                <a16:creationId xmlns:a16="http://schemas.microsoft.com/office/drawing/2014/main" id="{2B5C3B9C-FEE9-7A98-02AE-77B09736C8EE}"/>
              </a:ext>
            </a:extLst>
          </p:cNvPr>
          <p:cNvSpPr/>
          <p:nvPr/>
        </p:nvSpPr>
        <p:spPr>
          <a:xfrm>
            <a:off x="3455848" y="1840155"/>
            <a:ext cx="2172906" cy="1402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部活動など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課外活動</a:t>
            </a:r>
          </a:p>
        </p:txBody>
      </p:sp>
      <p:pic>
        <p:nvPicPr>
          <p:cNvPr id="22" name="図 21" descr="アイコン&#10;&#10;自動的に生成された説明">
            <a:extLst>
              <a:ext uri="{FF2B5EF4-FFF2-40B4-BE49-F238E27FC236}">
                <a16:creationId xmlns:a16="http://schemas.microsoft.com/office/drawing/2014/main" id="{389622BF-3C3D-55D5-087F-81079136C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04" y="4678378"/>
            <a:ext cx="3096344" cy="1916832"/>
          </a:xfrm>
          <a:prstGeom prst="rect">
            <a:avLst/>
          </a:prstGeom>
        </p:spPr>
      </p:pic>
      <p:sp>
        <p:nvSpPr>
          <p:cNvPr id="23" name="正方形/長方形 22">
            <a:extLst>
              <a:ext uri="{FF2B5EF4-FFF2-40B4-BE49-F238E27FC236}">
                <a16:creationId xmlns:a16="http://schemas.microsoft.com/office/drawing/2014/main" id="{42C20D9B-66A0-BC61-1D84-FD725D46709C}"/>
              </a:ext>
            </a:extLst>
          </p:cNvPr>
          <p:cNvSpPr/>
          <p:nvPr/>
        </p:nvSpPr>
        <p:spPr>
          <a:xfrm>
            <a:off x="973143" y="5458887"/>
            <a:ext cx="2086689"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家庭状況</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4402258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a:extLst>
              <a:ext uri="{FF2B5EF4-FFF2-40B4-BE49-F238E27FC236}">
                <a16:creationId xmlns:a16="http://schemas.microsoft.com/office/drawing/2014/main" id="{A6D32CDE-3160-7EEC-17C2-6EF1AB0FF376}"/>
              </a:ext>
            </a:extLst>
          </p:cNvPr>
          <p:cNvSpPr/>
          <p:nvPr/>
        </p:nvSpPr>
        <p:spPr>
          <a:xfrm>
            <a:off x="827584" y="1556792"/>
            <a:ext cx="4896544" cy="4824536"/>
          </a:xfrm>
          <a:custGeom>
            <a:avLst/>
            <a:gdLst>
              <a:gd name="connsiteX0" fmla="*/ 0 w 4896544"/>
              <a:gd name="connsiteY0" fmla="*/ 0 h 4824536"/>
              <a:gd name="connsiteX1" fmla="*/ 748472 w 4896544"/>
              <a:gd name="connsiteY1" fmla="*/ 0 h 4824536"/>
              <a:gd name="connsiteX2" fmla="*/ 1545909 w 4896544"/>
              <a:gd name="connsiteY2" fmla="*/ 0 h 4824536"/>
              <a:gd name="connsiteX3" fmla="*/ 2147484 w 4896544"/>
              <a:gd name="connsiteY3" fmla="*/ 0 h 4824536"/>
              <a:gd name="connsiteX4" fmla="*/ 2944921 w 4896544"/>
              <a:gd name="connsiteY4" fmla="*/ 0 h 4824536"/>
              <a:gd name="connsiteX5" fmla="*/ 3644428 w 4896544"/>
              <a:gd name="connsiteY5" fmla="*/ 0 h 4824536"/>
              <a:gd name="connsiteX6" fmla="*/ 4896544 w 4896544"/>
              <a:gd name="connsiteY6" fmla="*/ 0 h 4824536"/>
              <a:gd name="connsiteX7" fmla="*/ 4896544 w 4896544"/>
              <a:gd name="connsiteY7" fmla="*/ 640974 h 4824536"/>
              <a:gd name="connsiteX8" fmla="*/ 4896544 w 4896544"/>
              <a:gd name="connsiteY8" fmla="*/ 1426684 h 4824536"/>
              <a:gd name="connsiteX9" fmla="*/ 4896544 w 4896544"/>
              <a:gd name="connsiteY9" fmla="*/ 2067658 h 4824536"/>
              <a:gd name="connsiteX10" fmla="*/ 4896544 w 4896544"/>
              <a:gd name="connsiteY10" fmla="*/ 2756878 h 4824536"/>
              <a:gd name="connsiteX11" fmla="*/ 4896544 w 4896544"/>
              <a:gd name="connsiteY11" fmla="*/ 3446097 h 4824536"/>
              <a:gd name="connsiteX12" fmla="*/ 4896544 w 4896544"/>
              <a:gd name="connsiteY12" fmla="*/ 4231807 h 4824536"/>
              <a:gd name="connsiteX13" fmla="*/ 4896544 w 4896544"/>
              <a:gd name="connsiteY13" fmla="*/ 4824536 h 4824536"/>
              <a:gd name="connsiteX14" fmla="*/ 4294969 w 4896544"/>
              <a:gd name="connsiteY14" fmla="*/ 4824536 h 4824536"/>
              <a:gd name="connsiteX15" fmla="*/ 3742359 w 4896544"/>
              <a:gd name="connsiteY15" fmla="*/ 4824536 h 4824536"/>
              <a:gd name="connsiteX16" fmla="*/ 3140783 w 4896544"/>
              <a:gd name="connsiteY16" fmla="*/ 4824536 h 4824536"/>
              <a:gd name="connsiteX17" fmla="*/ 2343346 w 4896544"/>
              <a:gd name="connsiteY17" fmla="*/ 4824536 h 4824536"/>
              <a:gd name="connsiteX18" fmla="*/ 1692805 w 4896544"/>
              <a:gd name="connsiteY18" fmla="*/ 4824536 h 4824536"/>
              <a:gd name="connsiteX19" fmla="*/ 944333 w 4896544"/>
              <a:gd name="connsiteY19" fmla="*/ 4824536 h 4824536"/>
              <a:gd name="connsiteX20" fmla="*/ 0 w 4896544"/>
              <a:gd name="connsiteY20" fmla="*/ 4824536 h 4824536"/>
              <a:gd name="connsiteX21" fmla="*/ 0 w 4896544"/>
              <a:gd name="connsiteY21" fmla="*/ 4087071 h 4824536"/>
              <a:gd name="connsiteX22" fmla="*/ 0 w 4896544"/>
              <a:gd name="connsiteY22" fmla="*/ 3446097 h 4824536"/>
              <a:gd name="connsiteX23" fmla="*/ 0 w 4896544"/>
              <a:gd name="connsiteY23" fmla="*/ 2708632 h 4824536"/>
              <a:gd name="connsiteX24" fmla="*/ 0 w 4896544"/>
              <a:gd name="connsiteY24" fmla="*/ 1922922 h 4824536"/>
              <a:gd name="connsiteX25" fmla="*/ 0 w 4896544"/>
              <a:gd name="connsiteY25" fmla="*/ 1185457 h 4824536"/>
              <a:gd name="connsiteX26" fmla="*/ 0 w 4896544"/>
              <a:gd name="connsiteY26" fmla="*/ 0 h 482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96544" h="4824536" fill="none" extrusionOk="0">
                <a:moveTo>
                  <a:pt x="0" y="0"/>
                </a:moveTo>
                <a:cubicBezTo>
                  <a:pt x="188177" y="-5540"/>
                  <a:pt x="406249" y="35646"/>
                  <a:pt x="748472" y="0"/>
                </a:cubicBezTo>
                <a:cubicBezTo>
                  <a:pt x="1090695" y="-35646"/>
                  <a:pt x="1176109" y="-23274"/>
                  <a:pt x="1545909" y="0"/>
                </a:cubicBezTo>
                <a:cubicBezTo>
                  <a:pt x="1915709" y="23274"/>
                  <a:pt x="1977893" y="21833"/>
                  <a:pt x="2147484" y="0"/>
                </a:cubicBezTo>
                <a:cubicBezTo>
                  <a:pt x="2317076" y="-21833"/>
                  <a:pt x="2569381" y="-27487"/>
                  <a:pt x="2944921" y="0"/>
                </a:cubicBezTo>
                <a:cubicBezTo>
                  <a:pt x="3320461" y="27487"/>
                  <a:pt x="3455271" y="2768"/>
                  <a:pt x="3644428" y="0"/>
                </a:cubicBezTo>
                <a:cubicBezTo>
                  <a:pt x="3833585" y="-2768"/>
                  <a:pt x="4366617" y="12824"/>
                  <a:pt x="4896544" y="0"/>
                </a:cubicBezTo>
                <a:cubicBezTo>
                  <a:pt x="4867301" y="247512"/>
                  <a:pt x="4914037" y="341432"/>
                  <a:pt x="4896544" y="640974"/>
                </a:cubicBezTo>
                <a:cubicBezTo>
                  <a:pt x="4879051" y="940516"/>
                  <a:pt x="4918370" y="1233119"/>
                  <a:pt x="4896544" y="1426684"/>
                </a:cubicBezTo>
                <a:cubicBezTo>
                  <a:pt x="4874719" y="1620249"/>
                  <a:pt x="4896104" y="1880187"/>
                  <a:pt x="4896544" y="2067658"/>
                </a:cubicBezTo>
                <a:cubicBezTo>
                  <a:pt x="4896984" y="2255129"/>
                  <a:pt x="4896388" y="2578315"/>
                  <a:pt x="4896544" y="2756878"/>
                </a:cubicBezTo>
                <a:cubicBezTo>
                  <a:pt x="4896700" y="2935441"/>
                  <a:pt x="4921934" y="3243637"/>
                  <a:pt x="4896544" y="3446097"/>
                </a:cubicBezTo>
                <a:cubicBezTo>
                  <a:pt x="4871154" y="3648557"/>
                  <a:pt x="4877117" y="4035941"/>
                  <a:pt x="4896544" y="4231807"/>
                </a:cubicBezTo>
                <a:cubicBezTo>
                  <a:pt x="4915972" y="4427673"/>
                  <a:pt x="4922913" y="4551617"/>
                  <a:pt x="4896544" y="4824536"/>
                </a:cubicBezTo>
                <a:cubicBezTo>
                  <a:pt x="4605360" y="4831652"/>
                  <a:pt x="4586587" y="4795964"/>
                  <a:pt x="4294969" y="4824536"/>
                </a:cubicBezTo>
                <a:cubicBezTo>
                  <a:pt x="4003351" y="4853108"/>
                  <a:pt x="3913390" y="4823256"/>
                  <a:pt x="3742359" y="4824536"/>
                </a:cubicBezTo>
                <a:cubicBezTo>
                  <a:pt x="3571328" y="4825817"/>
                  <a:pt x="3331618" y="4815052"/>
                  <a:pt x="3140783" y="4824536"/>
                </a:cubicBezTo>
                <a:cubicBezTo>
                  <a:pt x="2949948" y="4834020"/>
                  <a:pt x="2530476" y="4799518"/>
                  <a:pt x="2343346" y="4824536"/>
                </a:cubicBezTo>
                <a:cubicBezTo>
                  <a:pt x="2156216" y="4849554"/>
                  <a:pt x="1923187" y="4842613"/>
                  <a:pt x="1692805" y="4824536"/>
                </a:cubicBezTo>
                <a:cubicBezTo>
                  <a:pt x="1462423" y="4806459"/>
                  <a:pt x="1103702" y="4797792"/>
                  <a:pt x="944333" y="4824536"/>
                </a:cubicBezTo>
                <a:cubicBezTo>
                  <a:pt x="784964" y="4851280"/>
                  <a:pt x="420430" y="4853428"/>
                  <a:pt x="0" y="4824536"/>
                </a:cubicBezTo>
                <a:cubicBezTo>
                  <a:pt x="-31914" y="4612240"/>
                  <a:pt x="-10495" y="4292358"/>
                  <a:pt x="0" y="4087071"/>
                </a:cubicBezTo>
                <a:cubicBezTo>
                  <a:pt x="10495" y="3881785"/>
                  <a:pt x="7175" y="3725462"/>
                  <a:pt x="0" y="3446097"/>
                </a:cubicBezTo>
                <a:cubicBezTo>
                  <a:pt x="-7175" y="3166732"/>
                  <a:pt x="-30379" y="2941199"/>
                  <a:pt x="0" y="2708632"/>
                </a:cubicBezTo>
                <a:cubicBezTo>
                  <a:pt x="30379" y="2476066"/>
                  <a:pt x="-24408" y="2126585"/>
                  <a:pt x="0" y="1922922"/>
                </a:cubicBezTo>
                <a:cubicBezTo>
                  <a:pt x="24408" y="1719259"/>
                  <a:pt x="-27512" y="1490809"/>
                  <a:pt x="0" y="1185457"/>
                </a:cubicBezTo>
                <a:cubicBezTo>
                  <a:pt x="27512" y="880106"/>
                  <a:pt x="2460" y="288847"/>
                  <a:pt x="0" y="0"/>
                </a:cubicBezTo>
                <a:close/>
              </a:path>
              <a:path w="4896544" h="4824536" stroke="0" extrusionOk="0">
                <a:moveTo>
                  <a:pt x="0" y="0"/>
                </a:moveTo>
                <a:cubicBezTo>
                  <a:pt x="226422" y="3413"/>
                  <a:pt x="418280" y="-16684"/>
                  <a:pt x="552610" y="0"/>
                </a:cubicBezTo>
                <a:cubicBezTo>
                  <a:pt x="686940" y="16684"/>
                  <a:pt x="921613" y="-27077"/>
                  <a:pt x="1105220" y="0"/>
                </a:cubicBezTo>
                <a:cubicBezTo>
                  <a:pt x="1288827" y="27077"/>
                  <a:pt x="1438229" y="-18244"/>
                  <a:pt x="1657830" y="0"/>
                </a:cubicBezTo>
                <a:cubicBezTo>
                  <a:pt x="1877431" y="18244"/>
                  <a:pt x="2088601" y="-16221"/>
                  <a:pt x="2357336" y="0"/>
                </a:cubicBezTo>
                <a:cubicBezTo>
                  <a:pt x="2626071" y="16221"/>
                  <a:pt x="2777462" y="30447"/>
                  <a:pt x="3154773" y="0"/>
                </a:cubicBezTo>
                <a:cubicBezTo>
                  <a:pt x="3532084" y="-30447"/>
                  <a:pt x="3478312" y="-17316"/>
                  <a:pt x="3707383" y="0"/>
                </a:cubicBezTo>
                <a:cubicBezTo>
                  <a:pt x="3936454" y="17316"/>
                  <a:pt x="4017392" y="17492"/>
                  <a:pt x="4259993" y="0"/>
                </a:cubicBezTo>
                <a:cubicBezTo>
                  <a:pt x="4502594" y="-17492"/>
                  <a:pt x="4586305" y="-5188"/>
                  <a:pt x="4896544" y="0"/>
                </a:cubicBezTo>
                <a:cubicBezTo>
                  <a:pt x="4877615" y="333057"/>
                  <a:pt x="4872653" y="457449"/>
                  <a:pt x="4896544" y="689219"/>
                </a:cubicBezTo>
                <a:cubicBezTo>
                  <a:pt x="4920435" y="920989"/>
                  <a:pt x="4929966" y="1226685"/>
                  <a:pt x="4896544" y="1474930"/>
                </a:cubicBezTo>
                <a:cubicBezTo>
                  <a:pt x="4863122" y="1723175"/>
                  <a:pt x="4910389" y="1968442"/>
                  <a:pt x="4896544" y="2164149"/>
                </a:cubicBezTo>
                <a:cubicBezTo>
                  <a:pt x="4882699" y="2359856"/>
                  <a:pt x="4899983" y="2639322"/>
                  <a:pt x="4896544" y="2901614"/>
                </a:cubicBezTo>
                <a:cubicBezTo>
                  <a:pt x="4893105" y="3163906"/>
                  <a:pt x="4923771" y="3274726"/>
                  <a:pt x="4896544" y="3494343"/>
                </a:cubicBezTo>
                <a:cubicBezTo>
                  <a:pt x="4869317" y="3713960"/>
                  <a:pt x="4910162" y="3915317"/>
                  <a:pt x="4896544" y="4038826"/>
                </a:cubicBezTo>
                <a:cubicBezTo>
                  <a:pt x="4882926" y="4162335"/>
                  <a:pt x="4911951" y="4487685"/>
                  <a:pt x="4896544" y="4824536"/>
                </a:cubicBezTo>
                <a:cubicBezTo>
                  <a:pt x="4568951" y="4849699"/>
                  <a:pt x="4407624" y="4799026"/>
                  <a:pt x="4197038" y="4824536"/>
                </a:cubicBezTo>
                <a:cubicBezTo>
                  <a:pt x="3986452" y="4850046"/>
                  <a:pt x="3689241" y="4851787"/>
                  <a:pt x="3546497" y="4824536"/>
                </a:cubicBezTo>
                <a:cubicBezTo>
                  <a:pt x="3403753" y="4797285"/>
                  <a:pt x="3115164" y="4821257"/>
                  <a:pt x="2798025" y="4824536"/>
                </a:cubicBezTo>
                <a:cubicBezTo>
                  <a:pt x="2480886" y="4827815"/>
                  <a:pt x="2333985" y="4801986"/>
                  <a:pt x="2147484" y="4824536"/>
                </a:cubicBezTo>
                <a:cubicBezTo>
                  <a:pt x="1960983" y="4847086"/>
                  <a:pt x="1711477" y="4835193"/>
                  <a:pt x="1545909" y="4824536"/>
                </a:cubicBezTo>
                <a:cubicBezTo>
                  <a:pt x="1380342" y="4813879"/>
                  <a:pt x="1024841" y="4785953"/>
                  <a:pt x="748472" y="4824536"/>
                </a:cubicBezTo>
                <a:cubicBezTo>
                  <a:pt x="472103" y="4863119"/>
                  <a:pt x="206528" y="4860440"/>
                  <a:pt x="0" y="4824536"/>
                </a:cubicBezTo>
                <a:cubicBezTo>
                  <a:pt x="18111" y="4498355"/>
                  <a:pt x="-29903" y="4331580"/>
                  <a:pt x="0" y="4135317"/>
                </a:cubicBezTo>
                <a:cubicBezTo>
                  <a:pt x="29903" y="3939054"/>
                  <a:pt x="15435" y="3647131"/>
                  <a:pt x="0" y="3446097"/>
                </a:cubicBezTo>
                <a:cubicBezTo>
                  <a:pt x="-15435" y="3245063"/>
                  <a:pt x="-5287" y="3076299"/>
                  <a:pt x="0" y="2708632"/>
                </a:cubicBezTo>
                <a:cubicBezTo>
                  <a:pt x="5287" y="2340965"/>
                  <a:pt x="-2192" y="2175431"/>
                  <a:pt x="0" y="2019413"/>
                </a:cubicBezTo>
                <a:cubicBezTo>
                  <a:pt x="2192" y="1863395"/>
                  <a:pt x="-5307" y="1596423"/>
                  <a:pt x="0" y="1426684"/>
                </a:cubicBezTo>
                <a:cubicBezTo>
                  <a:pt x="5307" y="1256945"/>
                  <a:pt x="-2115" y="1117703"/>
                  <a:pt x="0" y="882201"/>
                </a:cubicBezTo>
                <a:cubicBezTo>
                  <a:pt x="2115" y="646699"/>
                  <a:pt x="-8187" y="315930"/>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自殺直前のサイン</a:t>
            </a:r>
          </a:p>
        </p:txBody>
      </p:sp>
      <p:pic>
        <p:nvPicPr>
          <p:cNvPr id="37" name="図 36">
            <a:extLst>
              <a:ext uri="{FF2B5EF4-FFF2-40B4-BE49-F238E27FC236}">
                <a16:creationId xmlns:a16="http://schemas.microsoft.com/office/drawing/2014/main" id="{25536FA2-33C0-AAE7-3A29-B3DE5B14394F}"/>
              </a:ext>
            </a:extLst>
          </p:cNvPr>
          <p:cNvPicPr>
            <a:picLocks noChangeAspect="1"/>
          </p:cNvPicPr>
          <p:nvPr/>
        </p:nvPicPr>
        <p:blipFill rotWithShape="1">
          <a:blip r:embed="rId3"/>
          <a:srcRect l="35000" t="23807" r="12736" b="6403"/>
          <a:stretch/>
        </p:blipFill>
        <p:spPr>
          <a:xfrm rot="5400000">
            <a:off x="5636503" y="3341375"/>
            <a:ext cx="3388276" cy="2403597"/>
          </a:xfrm>
          <a:prstGeom prst="rect">
            <a:avLst/>
          </a:prstGeom>
        </p:spPr>
      </p:pic>
      <p:sp>
        <p:nvSpPr>
          <p:cNvPr id="40" name="Rectangle 5">
            <a:extLst>
              <a:ext uri="{FF2B5EF4-FFF2-40B4-BE49-F238E27FC236}">
                <a16:creationId xmlns:a16="http://schemas.microsoft.com/office/drawing/2014/main" id="{5BC22CB9-F3CB-B42E-60EC-0BAD18D340FE}"/>
              </a:ext>
            </a:extLst>
          </p:cNvPr>
          <p:cNvSpPr>
            <a:spLocks noChangeArrowheads="1"/>
          </p:cNvSpPr>
          <p:nvPr/>
        </p:nvSpPr>
        <p:spPr bwMode="auto">
          <a:xfrm>
            <a:off x="3384378" y="6502249"/>
            <a:ext cx="5508102"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参考：文部科学省「教師が知っておきたい子どもの自殺予防」</a:t>
            </a:r>
            <a:endParaRPr kumimoji="0" lang="ja-JP" altLang="ja-JP"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1" name="正方形/長方形 40">
            <a:extLst>
              <a:ext uri="{FF2B5EF4-FFF2-40B4-BE49-F238E27FC236}">
                <a16:creationId xmlns:a16="http://schemas.microsoft.com/office/drawing/2014/main" id="{90CD45DA-F6ED-43DD-A8B7-07471AFC9222}"/>
              </a:ext>
            </a:extLst>
          </p:cNvPr>
          <p:cNvSpPr/>
          <p:nvPr/>
        </p:nvSpPr>
        <p:spPr>
          <a:xfrm>
            <a:off x="1043608" y="2060848"/>
            <a:ext cx="4896544" cy="3960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集中力の低下、成績の低下</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不安、イライラ</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投げやりな態度</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身だしなみに無頓着</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睡眠時間の変化</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食欲不振、体重減少</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交友関係の問題</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（孤立、いじめ、非行）</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不登校、引きこもり</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自殺について話したり</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自殺の計画を立てたりする</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・・・など</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83519654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97315-D422-C9E4-CCB7-278B7602A795}"/>
              </a:ext>
            </a:extLst>
          </p:cNvPr>
          <p:cNvSpPr/>
          <p:nvPr/>
        </p:nvSpPr>
        <p:spPr>
          <a:xfrm>
            <a:off x="323528" y="620687"/>
            <a:ext cx="8820472" cy="6102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Ｄさん（中２）</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rgbClr val="C00000"/>
                </a:solidFill>
                <a:latin typeface="UD デジタル 教科書体 N-R" panose="02020400000000000000" pitchFamily="17" charset="-128"/>
                <a:ea typeface="UD デジタル 教科書体 N-R" panose="02020400000000000000" pitchFamily="17" charset="-128"/>
              </a:rPr>
              <a:t>問題がなさすぎる</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アンケート</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出席状況良好、成績優秀→最近やや低下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提出物も几帳面に取り組む→最近やや抜けがある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最近所属グループが変わったようだ</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グループ内では笑顔多く楽しそうにしている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授業中ボーっとしていることが増えたかも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身だしなみは整っている</a:t>
            </a: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p:txBody>
      </p:sp>
      <p:cxnSp>
        <p:nvCxnSpPr>
          <p:cNvPr id="13" name="直線コネクタ 12">
            <a:extLst>
              <a:ext uri="{FF2B5EF4-FFF2-40B4-BE49-F238E27FC236}">
                <a16:creationId xmlns:a16="http://schemas.microsoft.com/office/drawing/2014/main" id="{88522AFF-ED38-8404-2983-9910D4118B57}"/>
              </a:ext>
            </a:extLst>
          </p:cNvPr>
          <p:cNvCxnSpPr>
            <a:cxnSpLocks/>
          </p:cNvCxnSpPr>
          <p:nvPr/>
        </p:nvCxnSpPr>
        <p:spPr>
          <a:xfrm>
            <a:off x="611560" y="2708920"/>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604EF1EB-9E62-7DBC-0469-A11F5E7AAAFC}"/>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37836415-FCA7-875A-2929-5E9222CC27F2}"/>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5007ABD0-51FF-FDA9-88CF-98C5DBBEEFD6}"/>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pic>
        <p:nvPicPr>
          <p:cNvPr id="6" name="図 5" descr="黒いバックグラウンドの前に座っている人形&#10;&#10;低い精度で自動的に生成された説明">
            <a:extLst>
              <a:ext uri="{FF2B5EF4-FFF2-40B4-BE49-F238E27FC236}">
                <a16:creationId xmlns:a16="http://schemas.microsoft.com/office/drawing/2014/main" id="{D618031E-8A62-021F-E1A8-E05907F8714F}"/>
              </a:ext>
            </a:extLst>
          </p:cNvPr>
          <p:cNvPicPr>
            <a:picLocks noChangeAspect="1"/>
          </p:cNvPicPr>
          <p:nvPr/>
        </p:nvPicPr>
        <p:blipFill rotWithShape="1">
          <a:blip r:embed="rId3">
            <a:extLst>
              <a:ext uri="{28A0092B-C50C-407E-A947-70E740481C1C}">
                <a14:useLocalDpi xmlns:a14="http://schemas.microsoft.com/office/drawing/2010/main" val="0"/>
              </a:ext>
            </a:extLst>
          </a:blip>
          <a:srcRect b="36915"/>
          <a:stretch/>
        </p:blipFill>
        <p:spPr>
          <a:xfrm>
            <a:off x="6910162" y="918360"/>
            <a:ext cx="1910310" cy="1628542"/>
          </a:xfrm>
          <a:prstGeom prst="rect">
            <a:avLst/>
          </a:prstGeom>
        </p:spPr>
      </p:pic>
    </p:spTree>
    <p:extLst>
      <p:ext uri="{BB962C8B-B14F-4D97-AF65-F5344CB8AC3E}">
        <p14:creationId xmlns:p14="http://schemas.microsoft.com/office/powerpoint/2010/main" val="364414957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97315-D422-C9E4-CCB7-278B7602A795}"/>
              </a:ext>
            </a:extLst>
          </p:cNvPr>
          <p:cNvSpPr/>
          <p:nvPr/>
        </p:nvSpPr>
        <p:spPr>
          <a:xfrm>
            <a:off x="359633" y="602684"/>
            <a:ext cx="9001000" cy="6048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Ｄさん（中２）</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rgbClr val="C00000"/>
                </a:solidFill>
                <a:latin typeface="UD デジタル 教科書体 N-R" panose="02020400000000000000" pitchFamily="17" charset="-128"/>
                <a:ea typeface="UD デジタル 教科書体 N-R" panose="02020400000000000000" pitchFamily="17" charset="-128"/>
              </a:rPr>
              <a:t>問題がなさすぎる</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アンケート</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出席状況良好、成績優秀</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→最近やや低下</a:t>
            </a:r>
            <a:endParaRPr lang="en-US" altLang="ja-JP" sz="2800"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提出物も几帳面に取り組む</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→最近やや抜けがある</a:t>
            </a:r>
            <a:endParaRPr lang="en-US" altLang="ja-JP" sz="2800"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最近所属グループが変わった</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ようだ</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グループ内では笑顔多く楽しそうにしている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授業中ボーっとしていることが増えた</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かも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身だしなみは整っている</a:t>
            </a: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p:txBody>
      </p:sp>
      <p:cxnSp>
        <p:nvCxnSpPr>
          <p:cNvPr id="13" name="直線コネクタ 12">
            <a:extLst>
              <a:ext uri="{FF2B5EF4-FFF2-40B4-BE49-F238E27FC236}">
                <a16:creationId xmlns:a16="http://schemas.microsoft.com/office/drawing/2014/main" id="{88522AFF-ED38-8404-2983-9910D4118B57}"/>
              </a:ext>
            </a:extLst>
          </p:cNvPr>
          <p:cNvCxnSpPr>
            <a:cxnSpLocks/>
          </p:cNvCxnSpPr>
          <p:nvPr/>
        </p:nvCxnSpPr>
        <p:spPr>
          <a:xfrm>
            <a:off x="611560" y="2708920"/>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604EF1EB-9E62-7DBC-0469-A11F5E7AAAFC}"/>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37836415-FCA7-875A-2929-5E9222CC27F2}"/>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5007ABD0-51FF-FDA9-88CF-98C5DBBEEFD6}"/>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pic>
        <p:nvPicPr>
          <p:cNvPr id="6" name="図 5" descr="黒いバックグラウンドの前に座っている人形&#10;&#10;低い精度で自動的に生成された説明">
            <a:extLst>
              <a:ext uri="{FF2B5EF4-FFF2-40B4-BE49-F238E27FC236}">
                <a16:creationId xmlns:a16="http://schemas.microsoft.com/office/drawing/2014/main" id="{2918B8D8-8675-1C7D-FC89-8C76669C8A74}"/>
              </a:ext>
            </a:extLst>
          </p:cNvPr>
          <p:cNvPicPr>
            <a:picLocks noChangeAspect="1"/>
          </p:cNvPicPr>
          <p:nvPr/>
        </p:nvPicPr>
        <p:blipFill rotWithShape="1">
          <a:blip r:embed="rId3">
            <a:extLst>
              <a:ext uri="{28A0092B-C50C-407E-A947-70E740481C1C}">
                <a14:useLocalDpi xmlns:a14="http://schemas.microsoft.com/office/drawing/2010/main" val="0"/>
              </a:ext>
            </a:extLst>
          </a:blip>
          <a:srcRect b="36915"/>
          <a:stretch/>
        </p:blipFill>
        <p:spPr>
          <a:xfrm>
            <a:off x="6910162" y="918360"/>
            <a:ext cx="1910310" cy="1628542"/>
          </a:xfrm>
          <a:prstGeom prst="rect">
            <a:avLst/>
          </a:prstGeom>
        </p:spPr>
      </p:pic>
    </p:spTree>
    <p:extLst>
      <p:ext uri="{BB962C8B-B14F-4D97-AF65-F5344CB8AC3E}">
        <p14:creationId xmlns:p14="http://schemas.microsoft.com/office/powerpoint/2010/main" val="37817082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5" name="正方形/長方形 2984">
            <a:extLst>
              <a:ext uri="{FF2B5EF4-FFF2-40B4-BE49-F238E27FC236}">
                <a16:creationId xmlns:a16="http://schemas.microsoft.com/office/drawing/2014/main" id="{05341D89-DA3E-002F-47C8-9DA324A969B2}"/>
              </a:ext>
            </a:extLst>
          </p:cNvPr>
          <p:cNvSpPr/>
          <p:nvPr/>
        </p:nvSpPr>
        <p:spPr>
          <a:xfrm>
            <a:off x="1259632" y="3717032"/>
            <a:ext cx="9143999" cy="29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１人の自殺者の背後には</a:t>
            </a:r>
            <a:endParaRPr kumimoji="1"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もっと多くの自殺</a:t>
            </a:r>
            <a:r>
              <a:rPr lang="ja-JP" altLang="en-US" sz="3600" b="1" dirty="0">
                <a:solidFill>
                  <a:srgbClr val="C00000"/>
                </a:solidFill>
                <a:latin typeface="UD デジタル 教科書体 N-R" panose="02020400000000000000" pitchFamily="17" charset="-128"/>
                <a:ea typeface="UD デジタル 教科書体 N-R" panose="02020400000000000000" pitchFamily="17" charset="-128"/>
              </a:rPr>
              <a:t>未遂</a:t>
            </a: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者や</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誰にも相談できずに</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苦しんでいる人</a:t>
            </a: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がいる</a:t>
            </a:r>
          </a:p>
        </p:txBody>
      </p:sp>
      <p:pic>
        <p:nvPicPr>
          <p:cNvPr id="3" name="図 2">
            <a:extLst>
              <a:ext uri="{FF2B5EF4-FFF2-40B4-BE49-F238E27FC236}">
                <a16:creationId xmlns:a16="http://schemas.microsoft.com/office/drawing/2014/main" id="{AA9BD38C-F61C-A3E5-5A1D-72D9A2B414A7}"/>
              </a:ext>
            </a:extLst>
          </p:cNvPr>
          <p:cNvPicPr>
            <a:picLocks noChangeAspect="1"/>
          </p:cNvPicPr>
          <p:nvPr/>
        </p:nvPicPr>
        <p:blipFill>
          <a:blip r:embed="rId3">
            <a:alphaModFix amt="50000"/>
          </a:blip>
          <a:stretch>
            <a:fillRect/>
          </a:stretch>
        </p:blipFill>
        <p:spPr>
          <a:xfrm>
            <a:off x="-1404664" y="-27384"/>
            <a:ext cx="8267294" cy="4527168"/>
          </a:xfrm>
          <a:prstGeom prst="rect">
            <a:avLst/>
          </a:prstGeom>
        </p:spPr>
      </p:pic>
    </p:spTree>
    <p:extLst>
      <p:ext uri="{BB962C8B-B14F-4D97-AF65-F5344CB8AC3E}">
        <p14:creationId xmlns:p14="http://schemas.microsoft.com/office/powerpoint/2010/main" val="258409072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あなたは、放課後にＤさんと話をする</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機会を作ることに成功しました。</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4" name="図 3" descr="家具の置いてあるテーブル&#10;&#10;低い精度で自動的に生成された説明">
            <a:extLst>
              <a:ext uri="{FF2B5EF4-FFF2-40B4-BE49-F238E27FC236}">
                <a16:creationId xmlns:a16="http://schemas.microsoft.com/office/drawing/2014/main" id="{B1F1BA57-F2F8-05D2-7E2E-DCF7E4037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368" y="4423397"/>
            <a:ext cx="2513856" cy="2029939"/>
          </a:xfrm>
          <a:prstGeom prst="rect">
            <a:avLst/>
          </a:prstGeom>
        </p:spPr>
      </p:pic>
      <p:grpSp>
        <p:nvGrpSpPr>
          <p:cNvPr id="5" name="グループ化 4">
            <a:extLst>
              <a:ext uri="{FF2B5EF4-FFF2-40B4-BE49-F238E27FC236}">
                <a16:creationId xmlns:a16="http://schemas.microsoft.com/office/drawing/2014/main" id="{7A4BFFCD-DCD3-0AF0-5573-8EDB7B826362}"/>
              </a:ext>
            </a:extLst>
          </p:cNvPr>
          <p:cNvGrpSpPr/>
          <p:nvPr/>
        </p:nvGrpSpPr>
        <p:grpSpPr>
          <a:xfrm>
            <a:off x="3391643" y="3836818"/>
            <a:ext cx="648657" cy="1573597"/>
            <a:chOff x="7589912" y="3799461"/>
            <a:chExt cx="648657" cy="1573597"/>
          </a:xfrm>
        </p:grpSpPr>
        <p:sp>
          <p:nvSpPr>
            <p:cNvPr id="14" name="楕円 13">
              <a:extLst>
                <a:ext uri="{FF2B5EF4-FFF2-40B4-BE49-F238E27FC236}">
                  <a16:creationId xmlns:a16="http://schemas.microsoft.com/office/drawing/2014/main" id="{1F62CCA7-628D-B9B9-FCC9-6F1C41D39FF6}"/>
                </a:ext>
              </a:extLst>
            </p:cNvPr>
            <p:cNvSpPr/>
            <p:nvPr/>
          </p:nvSpPr>
          <p:spPr>
            <a:xfrm>
              <a:off x="7590591" y="3799461"/>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5" name="楕円 14">
              <a:extLst>
                <a:ext uri="{FF2B5EF4-FFF2-40B4-BE49-F238E27FC236}">
                  <a16:creationId xmlns:a16="http://schemas.microsoft.com/office/drawing/2014/main" id="{81DA1737-8719-98A7-B357-49FB80A1EC7D}"/>
                </a:ext>
              </a:extLst>
            </p:cNvPr>
            <p:cNvSpPr/>
            <p:nvPr/>
          </p:nvSpPr>
          <p:spPr>
            <a:xfrm>
              <a:off x="7590591" y="4441389"/>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74BCC80B-48BA-9927-46FA-9F93A68E1F46}"/>
                </a:ext>
              </a:extLst>
            </p:cNvPr>
            <p:cNvSpPr/>
            <p:nvPr/>
          </p:nvSpPr>
          <p:spPr>
            <a:xfrm>
              <a:off x="7589912" y="4725144"/>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17" name="楕円 16">
            <a:extLst>
              <a:ext uri="{FF2B5EF4-FFF2-40B4-BE49-F238E27FC236}">
                <a16:creationId xmlns:a16="http://schemas.microsoft.com/office/drawing/2014/main" id="{D6BB2B73-85FD-A190-ADDB-56DDFAC470A7}"/>
              </a:ext>
            </a:extLst>
          </p:cNvPr>
          <p:cNvSpPr/>
          <p:nvPr/>
        </p:nvSpPr>
        <p:spPr>
          <a:xfrm>
            <a:off x="5002721" y="3237217"/>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8" name="楕円 17">
            <a:extLst>
              <a:ext uri="{FF2B5EF4-FFF2-40B4-BE49-F238E27FC236}">
                <a16:creationId xmlns:a16="http://schemas.microsoft.com/office/drawing/2014/main" id="{CC457281-31C5-80D0-5C6F-D3505ED05746}"/>
              </a:ext>
            </a:extLst>
          </p:cNvPr>
          <p:cNvSpPr/>
          <p:nvPr/>
        </p:nvSpPr>
        <p:spPr>
          <a:xfrm>
            <a:off x="5002721" y="3879145"/>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9" name="正方形/長方形 18">
            <a:extLst>
              <a:ext uri="{FF2B5EF4-FFF2-40B4-BE49-F238E27FC236}">
                <a16:creationId xmlns:a16="http://schemas.microsoft.com/office/drawing/2014/main" id="{C257B25C-466E-2F12-6DEF-4E15FD2E68C6}"/>
              </a:ext>
            </a:extLst>
          </p:cNvPr>
          <p:cNvSpPr/>
          <p:nvPr/>
        </p:nvSpPr>
        <p:spPr>
          <a:xfrm>
            <a:off x="5002042" y="4162900"/>
            <a:ext cx="647978" cy="364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0" name="正方形/長方形 19">
            <a:extLst>
              <a:ext uri="{FF2B5EF4-FFF2-40B4-BE49-F238E27FC236}">
                <a16:creationId xmlns:a16="http://schemas.microsoft.com/office/drawing/2014/main" id="{7BF6B1EE-C357-0ACE-741F-08358CEB1DB5}"/>
              </a:ext>
            </a:extLst>
          </p:cNvPr>
          <p:cNvSpPr/>
          <p:nvPr/>
        </p:nvSpPr>
        <p:spPr>
          <a:xfrm>
            <a:off x="1697783" y="474733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1" name="正方形/長方形 20">
            <a:extLst>
              <a:ext uri="{FF2B5EF4-FFF2-40B4-BE49-F238E27FC236}">
                <a16:creationId xmlns:a16="http://schemas.microsoft.com/office/drawing/2014/main" id="{8F94F5FD-2F14-B61D-D16F-4D77FD2FEF40}"/>
              </a:ext>
            </a:extLst>
          </p:cNvPr>
          <p:cNvSpPr/>
          <p:nvPr/>
        </p:nvSpPr>
        <p:spPr>
          <a:xfrm>
            <a:off x="5292080" y="3892871"/>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Ｄさん</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33A7466D-72E3-FC52-08D6-60DCDB12184D}"/>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四角形: 1 つの角を切り取る 7">
            <a:extLst>
              <a:ext uri="{FF2B5EF4-FFF2-40B4-BE49-F238E27FC236}">
                <a16:creationId xmlns:a16="http://schemas.microsoft.com/office/drawing/2014/main" id="{C79E7B6B-96F8-FDD5-AF64-B183E0E65479}"/>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正方形/長方形 9">
            <a:extLst>
              <a:ext uri="{FF2B5EF4-FFF2-40B4-BE49-F238E27FC236}">
                <a16:creationId xmlns:a16="http://schemas.microsoft.com/office/drawing/2014/main" id="{516E2A2D-DBD6-8B53-D8F9-4D0070B14616}"/>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spTree>
    <p:extLst>
      <p:ext uri="{BB962C8B-B14F-4D97-AF65-F5344CB8AC3E}">
        <p14:creationId xmlns:p14="http://schemas.microsoft.com/office/powerpoint/2010/main" val="30738931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D071FE2-1AFB-9B4E-BFA7-147DF7CFC792}"/>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四角形: 1 つの角を切り取る 5">
            <a:extLst>
              <a:ext uri="{FF2B5EF4-FFF2-40B4-BE49-F238E27FC236}">
                <a16:creationId xmlns:a16="http://schemas.microsoft.com/office/drawing/2014/main" id="{2F0C7F31-3A13-424F-D323-253030409A30}"/>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A2B64E75-0C37-F6F6-7649-E6304B1505D0}"/>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sp>
        <p:nvSpPr>
          <p:cNvPr id="2" name="正方形/長方形 1">
            <a:extLst>
              <a:ext uri="{FF2B5EF4-FFF2-40B4-BE49-F238E27FC236}">
                <a16:creationId xmlns:a16="http://schemas.microsoft.com/office/drawing/2014/main" id="{6F6F16F1-BAD0-29CB-4611-62A676774C83}"/>
              </a:ext>
            </a:extLst>
          </p:cNvPr>
          <p:cNvSpPr/>
          <p:nvPr/>
        </p:nvSpPr>
        <p:spPr>
          <a:xfrm>
            <a:off x="611560" y="1628800"/>
            <a:ext cx="7848872" cy="4824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（ケース１・ケース２を参考に・・・）</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少し雑談をして緊張をほぐし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気になる言動について客観的・具体的に話し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「私（＝先生であるあなた）が」</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心配している、ということを伝えます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96777008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吹き出し: 角を丸めた四角形 10">
            <a:extLst>
              <a:ext uri="{FF2B5EF4-FFF2-40B4-BE49-F238E27FC236}">
                <a16:creationId xmlns:a16="http://schemas.microsoft.com/office/drawing/2014/main" id="{AE645E33-1241-994D-51E5-8D508AB9F76B}"/>
              </a:ext>
            </a:extLst>
          </p:cNvPr>
          <p:cNvSpPr/>
          <p:nvPr/>
        </p:nvSpPr>
        <p:spPr>
          <a:xfrm>
            <a:off x="611560" y="897080"/>
            <a:ext cx="7740860" cy="1848873"/>
          </a:xfrm>
          <a:prstGeom prst="wedgeRoundRectCallout">
            <a:avLst>
              <a:gd name="adj1" fmla="val -26619"/>
              <a:gd name="adj2" fmla="val 108752"/>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1" name="吹き出し: 角を丸めた四角形 20">
            <a:extLst>
              <a:ext uri="{FF2B5EF4-FFF2-40B4-BE49-F238E27FC236}">
                <a16:creationId xmlns:a16="http://schemas.microsoft.com/office/drawing/2014/main" id="{5233F902-08DD-5BA2-80E6-8363EEEF768E}"/>
              </a:ext>
            </a:extLst>
          </p:cNvPr>
          <p:cNvSpPr/>
          <p:nvPr/>
        </p:nvSpPr>
        <p:spPr>
          <a:xfrm>
            <a:off x="5291153" y="3764334"/>
            <a:ext cx="3061267" cy="2040930"/>
          </a:xfrm>
          <a:prstGeom prst="wedgeRoundRectCallout">
            <a:avLst>
              <a:gd name="adj1" fmla="val -77245"/>
              <a:gd name="adj2" fmla="val -45661"/>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正方形/長方形 21">
            <a:extLst>
              <a:ext uri="{FF2B5EF4-FFF2-40B4-BE49-F238E27FC236}">
                <a16:creationId xmlns:a16="http://schemas.microsoft.com/office/drawing/2014/main" id="{1D685F27-74C6-9174-28BA-9A552A9DFFC2}"/>
              </a:ext>
            </a:extLst>
          </p:cNvPr>
          <p:cNvSpPr/>
          <p:nvPr/>
        </p:nvSpPr>
        <p:spPr>
          <a:xfrm>
            <a:off x="5617114" y="3764334"/>
            <a:ext cx="2735625" cy="2040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すみません、</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大丈夫です。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がんばります。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3" name="図 22">
            <a:extLst>
              <a:ext uri="{FF2B5EF4-FFF2-40B4-BE49-F238E27FC236}">
                <a16:creationId xmlns:a16="http://schemas.microsoft.com/office/drawing/2014/main" id="{820950B0-0DCA-644D-5CB4-B7D8FC36EB11}"/>
              </a:ext>
            </a:extLst>
          </p:cNvPr>
          <p:cNvPicPr>
            <a:picLocks noChangeAspect="1"/>
          </p:cNvPicPr>
          <p:nvPr/>
        </p:nvPicPr>
        <p:blipFill>
          <a:blip r:embed="rId3"/>
          <a:stretch>
            <a:fillRect/>
          </a:stretch>
        </p:blipFill>
        <p:spPr>
          <a:xfrm>
            <a:off x="2090476" y="3429000"/>
            <a:ext cx="3200677" cy="3218967"/>
          </a:xfrm>
          <a:prstGeom prst="rect">
            <a:avLst/>
          </a:prstGeom>
        </p:spPr>
      </p:pic>
      <p:sp>
        <p:nvSpPr>
          <p:cNvPr id="2" name="正方形/長方形 1">
            <a:extLst>
              <a:ext uri="{FF2B5EF4-FFF2-40B4-BE49-F238E27FC236}">
                <a16:creationId xmlns:a16="http://schemas.microsoft.com/office/drawing/2014/main" id="{252EA5B6-80DE-7775-FD4C-2D5E2E0DE904}"/>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12D6BF3F-F034-6D05-39B0-69B2AE205459}"/>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DDA01245-4D7D-EA5C-21D9-F0F9ECF7CE8E}"/>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sp>
        <p:nvSpPr>
          <p:cNvPr id="7" name="正方形/長方形 6">
            <a:extLst>
              <a:ext uri="{FF2B5EF4-FFF2-40B4-BE49-F238E27FC236}">
                <a16:creationId xmlns:a16="http://schemas.microsoft.com/office/drawing/2014/main" id="{1FD47CBD-C575-DDF5-7183-228F226DC71F}"/>
              </a:ext>
            </a:extLst>
          </p:cNvPr>
          <p:cNvSpPr/>
          <p:nvPr/>
        </p:nvSpPr>
        <p:spPr>
          <a:xfrm>
            <a:off x="971600" y="1135528"/>
            <a:ext cx="7740860"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最近授業に集中しづらいように見えるから、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どうしたのかなと心配しているよ。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6174FD37-8B0F-0A64-F1F8-ACA5982F8D37}"/>
              </a:ext>
            </a:extLst>
          </p:cNvPr>
          <p:cNvSpPr/>
          <p:nvPr/>
        </p:nvSpPr>
        <p:spPr>
          <a:xfrm>
            <a:off x="4211960" y="2947392"/>
            <a:ext cx="1645156" cy="6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どきっ！</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4584661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会話が途切れてしまったら</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9881241-FCD2-F521-CE02-C3F3414157C3}"/>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0AFCE74A-42A4-19BF-D826-1346C362E91A}"/>
              </a:ext>
            </a:extLst>
          </p:cNvPr>
          <p:cNvSpPr/>
          <p:nvPr/>
        </p:nvSpPr>
        <p:spPr>
          <a:xfrm>
            <a:off x="971600" y="1988840"/>
            <a:ext cx="7272808" cy="4176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「気にかけている」ということを伝える</a:t>
            </a: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心配をかけていいこと、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いつでも話を聞けることを伝える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教えてほしいポイントを具体的に伝える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眠れない、家や学校で嫌なことをされている</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やる気が出ない、自分や周りを傷つけたいと思う</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大かっこ 3">
            <a:extLst>
              <a:ext uri="{FF2B5EF4-FFF2-40B4-BE49-F238E27FC236}">
                <a16:creationId xmlns:a16="http://schemas.microsoft.com/office/drawing/2014/main" id="{A9485A30-128D-6BBE-50A9-AB0542BAAE78}"/>
              </a:ext>
            </a:extLst>
          </p:cNvPr>
          <p:cNvSpPr/>
          <p:nvPr/>
        </p:nvSpPr>
        <p:spPr>
          <a:xfrm>
            <a:off x="1691680" y="5013176"/>
            <a:ext cx="6264696" cy="720080"/>
          </a:xfrm>
          <a:prstGeom prst="bracketPair">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25799407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お守りの相談先も伝える</a:t>
            </a:r>
          </a:p>
        </p:txBody>
      </p:sp>
      <p:pic>
        <p:nvPicPr>
          <p:cNvPr id="6" name="図 5" descr="カレンダー&#10;&#10;自動的に生成された説明">
            <a:extLst>
              <a:ext uri="{FF2B5EF4-FFF2-40B4-BE49-F238E27FC236}">
                <a16:creationId xmlns:a16="http://schemas.microsoft.com/office/drawing/2014/main" id="{8C5665AA-F98E-56D6-E4AB-64CBF40E2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284984"/>
            <a:ext cx="4104456" cy="2902424"/>
          </a:xfrm>
          <a:prstGeom prst="rect">
            <a:avLst/>
          </a:prstGeom>
        </p:spPr>
      </p:pic>
      <p:sp>
        <p:nvSpPr>
          <p:cNvPr id="7" name="正方形/長方形 6">
            <a:extLst>
              <a:ext uri="{FF2B5EF4-FFF2-40B4-BE49-F238E27FC236}">
                <a16:creationId xmlns:a16="http://schemas.microsoft.com/office/drawing/2014/main" id="{4069BD5A-BEBD-B692-F941-E7D084836FE8}"/>
              </a:ext>
            </a:extLst>
          </p:cNvPr>
          <p:cNvSpPr/>
          <p:nvPr/>
        </p:nvSpPr>
        <p:spPr>
          <a:xfrm>
            <a:off x="539552" y="1628800"/>
            <a:ext cx="7272808" cy="4032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身近な人には相談しにくいことも・・・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そんなときに頼れるところを伝えておく。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一緒に考えてみる。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1" name="図 10" descr="ケーブル が含まれている画像&#10;&#10;自動的に生成された説明">
            <a:extLst>
              <a:ext uri="{FF2B5EF4-FFF2-40B4-BE49-F238E27FC236}">
                <a16:creationId xmlns:a16="http://schemas.microsoft.com/office/drawing/2014/main" id="{9166E9B4-F221-F7B3-0E26-DFECC9350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80" y="3960440"/>
            <a:ext cx="4083319" cy="2636912"/>
          </a:xfrm>
          <a:prstGeom prst="rect">
            <a:avLst/>
          </a:prstGeom>
        </p:spPr>
      </p:pic>
      <p:sp>
        <p:nvSpPr>
          <p:cNvPr id="12" name="正方形/長方形 11">
            <a:extLst>
              <a:ext uri="{FF2B5EF4-FFF2-40B4-BE49-F238E27FC236}">
                <a16:creationId xmlns:a16="http://schemas.microsoft.com/office/drawing/2014/main" id="{DAD00A39-9F87-27AC-F310-53461839398E}"/>
              </a:ext>
            </a:extLst>
          </p:cNvPr>
          <p:cNvSpPr/>
          <p:nvPr/>
        </p:nvSpPr>
        <p:spPr>
          <a:xfrm>
            <a:off x="1258658" y="4834638"/>
            <a:ext cx="2916324" cy="1070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しんどくなる前に</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連絡してもいいんだよ</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3" name="Rectangle 5">
            <a:extLst>
              <a:ext uri="{FF2B5EF4-FFF2-40B4-BE49-F238E27FC236}">
                <a16:creationId xmlns:a16="http://schemas.microsoft.com/office/drawing/2014/main" id="{25CAD2BA-A023-EA6F-05F5-6BABAD30CEF5}"/>
              </a:ext>
            </a:extLst>
          </p:cNvPr>
          <p:cNvSpPr>
            <a:spLocks noChangeArrowheads="1"/>
          </p:cNvSpPr>
          <p:nvPr/>
        </p:nvSpPr>
        <p:spPr bwMode="auto">
          <a:xfrm>
            <a:off x="3384378" y="6502249"/>
            <a:ext cx="5508102"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東京都教育委員会</a:t>
            </a:r>
            <a:r>
              <a:rPr kumimoji="0" lang="ja-JP" altLang="en-US"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hlinkClick r:id="rId5"/>
              </a:rPr>
              <a:t>「相談窓口連絡先一覧」</a:t>
            </a:r>
            <a:r>
              <a:rPr kumimoji="0" lang="ja-JP" altLang="en-US"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より</a:t>
            </a:r>
            <a:endParaRPr kumimoji="0" lang="ja-JP" altLang="ja-JP"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46398840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吹き出し: 角を丸めた四角形 10">
            <a:extLst>
              <a:ext uri="{FF2B5EF4-FFF2-40B4-BE49-F238E27FC236}">
                <a16:creationId xmlns:a16="http://schemas.microsoft.com/office/drawing/2014/main" id="{AE645E33-1241-994D-51E5-8D508AB9F76B}"/>
              </a:ext>
            </a:extLst>
          </p:cNvPr>
          <p:cNvSpPr/>
          <p:nvPr/>
        </p:nvSpPr>
        <p:spPr>
          <a:xfrm>
            <a:off x="611560" y="897080"/>
            <a:ext cx="7740860" cy="1848873"/>
          </a:xfrm>
          <a:prstGeom prst="wedgeRoundRectCallout">
            <a:avLst>
              <a:gd name="adj1" fmla="val -26619"/>
              <a:gd name="adj2" fmla="val 108752"/>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1" name="吹き出し: 角を丸めた四角形 20">
            <a:extLst>
              <a:ext uri="{FF2B5EF4-FFF2-40B4-BE49-F238E27FC236}">
                <a16:creationId xmlns:a16="http://schemas.microsoft.com/office/drawing/2014/main" id="{5233F902-08DD-5BA2-80E6-8363EEEF768E}"/>
              </a:ext>
            </a:extLst>
          </p:cNvPr>
          <p:cNvSpPr/>
          <p:nvPr/>
        </p:nvSpPr>
        <p:spPr>
          <a:xfrm>
            <a:off x="5291153" y="3764334"/>
            <a:ext cx="3061267" cy="2040930"/>
          </a:xfrm>
          <a:prstGeom prst="wedgeRoundRectCallout">
            <a:avLst>
              <a:gd name="adj1" fmla="val -77245"/>
              <a:gd name="adj2" fmla="val -45661"/>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正方形/長方形 21">
            <a:extLst>
              <a:ext uri="{FF2B5EF4-FFF2-40B4-BE49-F238E27FC236}">
                <a16:creationId xmlns:a16="http://schemas.microsoft.com/office/drawing/2014/main" id="{1D685F27-74C6-9174-28BA-9A552A9DFFC2}"/>
              </a:ext>
            </a:extLst>
          </p:cNvPr>
          <p:cNvSpPr/>
          <p:nvPr/>
        </p:nvSpPr>
        <p:spPr>
          <a:xfrm>
            <a:off x="5617114" y="3764334"/>
            <a:ext cx="2735625" cy="2040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すみません、</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大丈夫です。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がんばります。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3" name="図 22">
            <a:extLst>
              <a:ext uri="{FF2B5EF4-FFF2-40B4-BE49-F238E27FC236}">
                <a16:creationId xmlns:a16="http://schemas.microsoft.com/office/drawing/2014/main" id="{820950B0-0DCA-644D-5CB4-B7D8FC36EB11}"/>
              </a:ext>
            </a:extLst>
          </p:cNvPr>
          <p:cNvPicPr>
            <a:picLocks noChangeAspect="1"/>
          </p:cNvPicPr>
          <p:nvPr/>
        </p:nvPicPr>
        <p:blipFill>
          <a:blip r:embed="rId3"/>
          <a:stretch>
            <a:fillRect/>
          </a:stretch>
        </p:blipFill>
        <p:spPr>
          <a:xfrm>
            <a:off x="2090476" y="3429000"/>
            <a:ext cx="3200677" cy="3218967"/>
          </a:xfrm>
          <a:prstGeom prst="rect">
            <a:avLst/>
          </a:prstGeom>
        </p:spPr>
      </p:pic>
      <p:sp>
        <p:nvSpPr>
          <p:cNvPr id="2" name="正方形/長方形 1">
            <a:extLst>
              <a:ext uri="{FF2B5EF4-FFF2-40B4-BE49-F238E27FC236}">
                <a16:creationId xmlns:a16="http://schemas.microsoft.com/office/drawing/2014/main" id="{252EA5B6-80DE-7775-FD4C-2D5E2E0DE904}"/>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四角形: 1 つの角を切り取る 2">
            <a:extLst>
              <a:ext uri="{FF2B5EF4-FFF2-40B4-BE49-F238E27FC236}">
                <a16:creationId xmlns:a16="http://schemas.microsoft.com/office/drawing/2014/main" id="{12D6BF3F-F034-6D05-39B0-69B2AE205459}"/>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DDA01245-4D7D-EA5C-21D9-F0F9ECF7CE8E}"/>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sp>
        <p:nvSpPr>
          <p:cNvPr id="7" name="正方形/長方形 6">
            <a:extLst>
              <a:ext uri="{FF2B5EF4-FFF2-40B4-BE49-F238E27FC236}">
                <a16:creationId xmlns:a16="http://schemas.microsoft.com/office/drawing/2014/main" id="{1FD47CBD-C575-DDF5-7183-228F226DC71F}"/>
              </a:ext>
            </a:extLst>
          </p:cNvPr>
          <p:cNvSpPr/>
          <p:nvPr/>
        </p:nvSpPr>
        <p:spPr>
          <a:xfrm>
            <a:off x="971600" y="1135528"/>
            <a:ext cx="7740860"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最近授業に集中しづらいように見えるから、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どうしたのかなと心配しているよ。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6174FD37-8B0F-0A64-F1F8-ACA5982F8D37}"/>
              </a:ext>
            </a:extLst>
          </p:cNvPr>
          <p:cNvSpPr/>
          <p:nvPr/>
        </p:nvSpPr>
        <p:spPr>
          <a:xfrm>
            <a:off x="4211960" y="2947392"/>
            <a:ext cx="1645156" cy="6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どきっ！</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83654905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「違和感」の共有</a:t>
            </a:r>
          </a:p>
        </p:txBody>
      </p:sp>
      <p:grpSp>
        <p:nvGrpSpPr>
          <p:cNvPr id="12" name="グループ化 11">
            <a:extLst>
              <a:ext uri="{FF2B5EF4-FFF2-40B4-BE49-F238E27FC236}">
                <a16:creationId xmlns:a16="http://schemas.microsoft.com/office/drawing/2014/main" id="{F6A12A11-F9FA-D320-28BF-4A04F029D21C}"/>
              </a:ext>
            </a:extLst>
          </p:cNvPr>
          <p:cNvGrpSpPr/>
          <p:nvPr/>
        </p:nvGrpSpPr>
        <p:grpSpPr>
          <a:xfrm>
            <a:off x="2051767" y="3484416"/>
            <a:ext cx="648657" cy="1573597"/>
            <a:chOff x="2110749" y="3430588"/>
            <a:chExt cx="648657" cy="1573597"/>
          </a:xfrm>
        </p:grpSpPr>
        <p:sp>
          <p:nvSpPr>
            <p:cNvPr id="8" name="楕円 7">
              <a:extLst>
                <a:ext uri="{FF2B5EF4-FFF2-40B4-BE49-F238E27FC236}">
                  <a16:creationId xmlns:a16="http://schemas.microsoft.com/office/drawing/2014/main" id="{EE570F16-1F79-B963-19E5-585F91591B3C}"/>
                </a:ext>
              </a:extLst>
            </p:cNvPr>
            <p:cNvSpPr/>
            <p:nvPr/>
          </p:nvSpPr>
          <p:spPr>
            <a:xfrm>
              <a:off x="2111428" y="3430588"/>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楕円 8">
              <a:extLst>
                <a:ext uri="{FF2B5EF4-FFF2-40B4-BE49-F238E27FC236}">
                  <a16:creationId xmlns:a16="http://schemas.microsoft.com/office/drawing/2014/main" id="{BF9BC316-0847-5BF5-5F40-57609897A572}"/>
                </a:ext>
              </a:extLst>
            </p:cNvPr>
            <p:cNvSpPr/>
            <p:nvPr/>
          </p:nvSpPr>
          <p:spPr>
            <a:xfrm>
              <a:off x="2111428" y="4072516"/>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正方形/長方形 9">
              <a:extLst>
                <a:ext uri="{FF2B5EF4-FFF2-40B4-BE49-F238E27FC236}">
                  <a16:creationId xmlns:a16="http://schemas.microsoft.com/office/drawing/2014/main" id="{C29F27AD-F1EA-605E-B5A1-40132B8CCD8D}"/>
                </a:ext>
              </a:extLst>
            </p:cNvPr>
            <p:cNvSpPr/>
            <p:nvPr/>
          </p:nvSpPr>
          <p:spPr>
            <a:xfrm>
              <a:off x="2110749" y="4356271"/>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pic>
        <p:nvPicPr>
          <p:cNvPr id="3" name="図 2">
            <a:extLst>
              <a:ext uri="{FF2B5EF4-FFF2-40B4-BE49-F238E27FC236}">
                <a16:creationId xmlns:a16="http://schemas.microsoft.com/office/drawing/2014/main" id="{D4428F7E-A404-732A-39BE-AEE990EF867F}"/>
              </a:ext>
            </a:extLst>
          </p:cNvPr>
          <p:cNvPicPr>
            <a:picLocks noChangeAspect="1"/>
          </p:cNvPicPr>
          <p:nvPr/>
        </p:nvPicPr>
        <p:blipFill>
          <a:blip r:embed="rId3">
            <a:alphaModFix amt="50000"/>
          </a:blip>
          <a:stretch>
            <a:fillRect/>
          </a:stretch>
        </p:blipFill>
        <p:spPr>
          <a:xfrm>
            <a:off x="5543525" y="2816791"/>
            <a:ext cx="1944216" cy="2908848"/>
          </a:xfrm>
          <a:prstGeom prst="rect">
            <a:avLst/>
          </a:prstGeom>
        </p:spPr>
      </p:pic>
      <p:sp>
        <p:nvSpPr>
          <p:cNvPr id="15" name="正方形/長方形 14">
            <a:extLst>
              <a:ext uri="{FF2B5EF4-FFF2-40B4-BE49-F238E27FC236}">
                <a16:creationId xmlns:a16="http://schemas.microsoft.com/office/drawing/2014/main" id="{A074C776-A928-4990-2C6B-ED0CC3A4637F}"/>
              </a:ext>
            </a:extLst>
          </p:cNvPr>
          <p:cNvSpPr/>
          <p:nvPr/>
        </p:nvSpPr>
        <p:spPr>
          <a:xfrm>
            <a:off x="5165737" y="3852859"/>
            <a:ext cx="2699792"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チーム</a:t>
            </a:r>
            <a:endParaRPr kumimoji="1" lang="ja-JP" altLang="en-US" sz="40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7BAECA23-D660-1C6B-CC05-6FA6B63CC8E3}"/>
              </a:ext>
            </a:extLst>
          </p:cNvPr>
          <p:cNvSpPr/>
          <p:nvPr/>
        </p:nvSpPr>
        <p:spPr>
          <a:xfrm>
            <a:off x="1331640" y="2780928"/>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8" name="図 17" descr="アイコン&#10;&#10;自動的に生成された説明">
            <a:extLst>
              <a:ext uri="{FF2B5EF4-FFF2-40B4-BE49-F238E27FC236}">
                <a16:creationId xmlns:a16="http://schemas.microsoft.com/office/drawing/2014/main" id="{39FCC434-EC34-B6F7-30DC-42DECE5147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3484416"/>
            <a:ext cx="2513856" cy="1677999"/>
          </a:xfrm>
          <a:prstGeom prst="rect">
            <a:avLst/>
          </a:prstGeom>
        </p:spPr>
      </p:pic>
      <p:sp>
        <p:nvSpPr>
          <p:cNvPr id="6" name="正方形/長方形 5">
            <a:extLst>
              <a:ext uri="{FF2B5EF4-FFF2-40B4-BE49-F238E27FC236}">
                <a16:creationId xmlns:a16="http://schemas.microsoft.com/office/drawing/2014/main" id="{3C5069B4-6C55-5AAA-8B5F-01F843149670}"/>
              </a:ext>
            </a:extLst>
          </p:cNvPr>
          <p:cNvSpPr/>
          <p:nvPr/>
        </p:nvSpPr>
        <p:spPr>
          <a:xfrm>
            <a:off x="1259632" y="1628800"/>
            <a:ext cx="7272808" cy="4032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職員室に戻ったら・・・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87352888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D09A57B2-3ABC-C35B-99AE-5CFC7E688A3D}"/>
              </a:ext>
            </a:extLst>
          </p:cNvPr>
          <p:cNvSpPr/>
          <p:nvPr/>
        </p:nvSpPr>
        <p:spPr>
          <a:xfrm>
            <a:off x="503548" y="1801618"/>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E1C30807-CBBD-191F-7929-393C96DEEA33}"/>
              </a:ext>
            </a:extLst>
          </p:cNvPr>
          <p:cNvSpPr/>
          <p:nvPr/>
        </p:nvSpPr>
        <p:spPr>
          <a:xfrm>
            <a:off x="683568" y="1873626"/>
            <a:ext cx="8136904" cy="381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普段と違う動作・身体症状・表情に注目する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思春期のこどもよりも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低年齢のこどものほうが</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SOS</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を出しやすい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 </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SOS</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を受けとめてもらう経験を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もつことが大切</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471C96F9-B1C8-4F3D-9A7F-5FF08979EBDB}"/>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en-US" altLang="ja-JP" sz="4000" b="1" dirty="0">
                <a:solidFill>
                  <a:schemeClr val="bg1"/>
                </a:solidFill>
                <a:latin typeface="UD デジタル 教科書体 N-R" panose="02020400000000000000" pitchFamily="17" charset="-128"/>
                <a:ea typeface="UD デジタル 教科書体 N-R" panose="02020400000000000000" pitchFamily="17" charset="-128"/>
              </a:rPr>
              <a:t>SOS</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をキャッチしていく</a:t>
            </a:r>
          </a:p>
        </p:txBody>
      </p:sp>
    </p:spTree>
    <p:extLst>
      <p:ext uri="{BB962C8B-B14F-4D97-AF65-F5344CB8AC3E}">
        <p14:creationId xmlns:p14="http://schemas.microsoft.com/office/powerpoint/2010/main" val="365388136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0" y="2636912"/>
            <a:ext cx="9144000" cy="830997"/>
          </a:xfrm>
          <a:prstGeom prst="rect">
            <a:avLst/>
          </a:prstGeom>
          <a:noFill/>
        </p:spPr>
        <p:txBody>
          <a:bodyPr wrap="square" rtlCol="0">
            <a:spAutoFit/>
          </a:bodyPr>
          <a:lstStyle/>
          <a:p>
            <a:pPr algn="ct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まとめ</a:t>
            </a:r>
          </a:p>
        </p:txBody>
      </p:sp>
      <p:pic>
        <p:nvPicPr>
          <p:cNvPr id="2" name="図 1">
            <a:extLst>
              <a:ext uri="{FF2B5EF4-FFF2-40B4-BE49-F238E27FC236}">
                <a16:creationId xmlns:a16="http://schemas.microsoft.com/office/drawing/2014/main" id="{F45FCDE0-17F8-9C72-0B72-25EAE0D2F367}"/>
              </a:ext>
            </a:extLst>
          </p:cNvPr>
          <p:cNvPicPr>
            <a:picLocks noChangeAspect="1"/>
          </p:cNvPicPr>
          <p:nvPr/>
        </p:nvPicPr>
        <p:blipFill rotWithShape="1">
          <a:blip r:embed="rId3">
            <a:alphaModFix amt="20000"/>
          </a:blip>
          <a:srcRect l="8203" t="7203" r="6740" b="20776"/>
          <a:stretch/>
        </p:blipFill>
        <p:spPr>
          <a:xfrm>
            <a:off x="5508104" y="3417251"/>
            <a:ext cx="3459653" cy="3336232"/>
          </a:xfrm>
          <a:prstGeom prst="rect">
            <a:avLst/>
          </a:prstGeom>
        </p:spPr>
      </p:pic>
      <p:sp>
        <p:nvSpPr>
          <p:cNvPr id="4" name="テキスト ボックス 3">
            <a:extLst>
              <a:ext uri="{FF2B5EF4-FFF2-40B4-BE49-F238E27FC236}">
                <a16:creationId xmlns:a16="http://schemas.microsoft.com/office/drawing/2014/main" id="{AD813176-00DA-4375-DF09-C44C6CDC30B8}"/>
              </a:ext>
            </a:extLst>
          </p:cNvPr>
          <p:cNvSpPr txBox="1"/>
          <p:nvPr/>
        </p:nvSpPr>
        <p:spPr>
          <a:xfrm>
            <a:off x="6010770" y="3890386"/>
            <a:ext cx="2953718" cy="1905586"/>
          </a:xfrm>
          <a:prstGeom prst="rect">
            <a:avLst/>
          </a:prstGeom>
          <a:noFill/>
        </p:spPr>
        <p:txBody>
          <a:bodyPr wrap="square">
            <a:spAutoFit/>
          </a:bodyPr>
          <a:lstStyle/>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はじめに</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ゲートキーパーとは</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ケース２</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ケース３</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まとめ</a:t>
            </a:r>
            <a:endParaRPr lang="en-US" altLang="ja-JP"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44772102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吹き出し: 円形 60">
            <a:extLst>
              <a:ext uri="{FF2B5EF4-FFF2-40B4-BE49-F238E27FC236}">
                <a16:creationId xmlns:a16="http://schemas.microsoft.com/office/drawing/2014/main" id="{7153B2C1-6194-5B8B-F0C4-7A749BCCDBA3}"/>
              </a:ext>
            </a:extLst>
          </p:cNvPr>
          <p:cNvSpPr/>
          <p:nvPr/>
        </p:nvSpPr>
        <p:spPr>
          <a:xfrm>
            <a:off x="251520" y="1136501"/>
            <a:ext cx="3142845" cy="1725627"/>
          </a:xfrm>
          <a:prstGeom prst="wedgeEllipseCallout">
            <a:avLst>
              <a:gd name="adj1" fmla="val -10848"/>
              <a:gd name="adj2" fmla="val 7763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4047" y="0"/>
            <a:ext cx="9143999" cy="9807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72008"/>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本</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研修後の到達地点</a:t>
            </a:r>
          </a:p>
        </p:txBody>
      </p:sp>
      <p:grpSp>
        <p:nvGrpSpPr>
          <p:cNvPr id="63" name="グループ化 62">
            <a:extLst>
              <a:ext uri="{FF2B5EF4-FFF2-40B4-BE49-F238E27FC236}">
                <a16:creationId xmlns:a16="http://schemas.microsoft.com/office/drawing/2014/main" id="{B3695A32-15BC-A4F0-69E6-319922212311}"/>
              </a:ext>
            </a:extLst>
          </p:cNvPr>
          <p:cNvGrpSpPr/>
          <p:nvPr/>
        </p:nvGrpSpPr>
        <p:grpSpPr>
          <a:xfrm>
            <a:off x="4106166" y="3430523"/>
            <a:ext cx="648657" cy="1573661"/>
            <a:chOff x="2843280" y="1916832"/>
            <a:chExt cx="504584" cy="1224136"/>
          </a:xfrm>
          <a:solidFill>
            <a:schemeClr val="accent1"/>
          </a:solidFill>
        </p:grpSpPr>
        <p:sp>
          <p:nvSpPr>
            <p:cNvPr id="83" name="楕円 82">
              <a:extLst>
                <a:ext uri="{FF2B5EF4-FFF2-40B4-BE49-F238E27FC236}">
                  <a16:creationId xmlns:a16="http://schemas.microsoft.com/office/drawing/2014/main" id="{DBF3F490-DFA9-6BA7-5E58-EB7AF22A8938}"/>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4" name="楕円 83">
              <a:extLst>
                <a:ext uri="{FF2B5EF4-FFF2-40B4-BE49-F238E27FC236}">
                  <a16:creationId xmlns:a16="http://schemas.microsoft.com/office/drawing/2014/main" id="{D869D6CB-34A2-E793-5815-91A24348906D}"/>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5" name="正方形/長方形 84">
              <a:extLst>
                <a:ext uri="{FF2B5EF4-FFF2-40B4-BE49-F238E27FC236}">
                  <a16:creationId xmlns:a16="http://schemas.microsoft.com/office/drawing/2014/main" id="{CAF0C893-42E4-05D8-8D2D-D6533779A909}"/>
                </a:ext>
              </a:extLst>
            </p:cNvPr>
            <p:cNvSpPr/>
            <p:nvPr/>
          </p:nvSpPr>
          <p:spPr>
            <a:xfrm>
              <a:off x="2843280" y="2636912"/>
              <a:ext cx="50405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grpSp>
        <p:nvGrpSpPr>
          <p:cNvPr id="64" name="グループ化 63">
            <a:extLst>
              <a:ext uri="{FF2B5EF4-FFF2-40B4-BE49-F238E27FC236}">
                <a16:creationId xmlns:a16="http://schemas.microsoft.com/office/drawing/2014/main" id="{270688C5-6537-9EF9-993B-BFBA10D71843}"/>
              </a:ext>
            </a:extLst>
          </p:cNvPr>
          <p:cNvGrpSpPr/>
          <p:nvPr/>
        </p:nvGrpSpPr>
        <p:grpSpPr>
          <a:xfrm>
            <a:off x="2110749" y="3430588"/>
            <a:ext cx="648657" cy="1573597"/>
            <a:chOff x="2843280" y="1916832"/>
            <a:chExt cx="504584" cy="1224086"/>
          </a:xfrm>
          <a:solidFill>
            <a:schemeClr val="accent3"/>
          </a:solidFill>
        </p:grpSpPr>
        <p:sp>
          <p:nvSpPr>
            <p:cNvPr id="80" name="楕円 79">
              <a:extLst>
                <a:ext uri="{FF2B5EF4-FFF2-40B4-BE49-F238E27FC236}">
                  <a16:creationId xmlns:a16="http://schemas.microsoft.com/office/drawing/2014/main" id="{E6FA8BCC-62AC-6C8F-7872-C8705C2ABB70}"/>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1" name="楕円 80">
              <a:extLst>
                <a:ext uri="{FF2B5EF4-FFF2-40B4-BE49-F238E27FC236}">
                  <a16:creationId xmlns:a16="http://schemas.microsoft.com/office/drawing/2014/main" id="{7EC92FE0-3735-7ACA-F5BB-7C1A0BC92D25}"/>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2" name="正方形/長方形 81">
              <a:extLst>
                <a:ext uri="{FF2B5EF4-FFF2-40B4-BE49-F238E27FC236}">
                  <a16:creationId xmlns:a16="http://schemas.microsoft.com/office/drawing/2014/main" id="{C0FD81BD-9F0E-E970-3F9D-5442216C3418}"/>
                </a:ext>
              </a:extLst>
            </p:cNvPr>
            <p:cNvSpPr/>
            <p:nvPr/>
          </p:nvSpPr>
          <p:spPr>
            <a:xfrm>
              <a:off x="2843280" y="2636912"/>
              <a:ext cx="504056" cy="5040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65" name="二等辺三角形 64">
            <a:extLst>
              <a:ext uri="{FF2B5EF4-FFF2-40B4-BE49-F238E27FC236}">
                <a16:creationId xmlns:a16="http://schemas.microsoft.com/office/drawing/2014/main" id="{8BB41D44-AF5F-E374-3A02-30567E3E5709}"/>
              </a:ext>
            </a:extLst>
          </p:cNvPr>
          <p:cNvSpPr/>
          <p:nvPr/>
        </p:nvSpPr>
        <p:spPr>
          <a:xfrm rot="7414760">
            <a:off x="1854015" y="3369853"/>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1430" y="198795"/>
                  <a:pt x="77011" y="90913"/>
                  <a:pt x="95318" y="0"/>
                </a:cubicBezTo>
                <a:cubicBezTo>
                  <a:pt x="174175" y="130046"/>
                  <a:pt x="144323" y="215884"/>
                  <a:pt x="190636" y="315069"/>
                </a:cubicBezTo>
                <a:cubicBezTo>
                  <a:pt x="105105" y="332863"/>
                  <a:pt x="53504" y="298163"/>
                  <a:pt x="0" y="315069"/>
                </a:cubicBezTo>
                <a:close/>
              </a:path>
              <a:path w="190636" h="315069" stroke="0" extrusionOk="0">
                <a:moveTo>
                  <a:pt x="0" y="315069"/>
                </a:moveTo>
                <a:cubicBezTo>
                  <a:pt x="-4582" y="205757"/>
                  <a:pt x="80371" y="68725"/>
                  <a:pt x="95318" y="0"/>
                </a:cubicBezTo>
                <a:cubicBezTo>
                  <a:pt x="125418" y="62788"/>
                  <a:pt x="150480" y="239047"/>
                  <a:pt x="190636" y="315069"/>
                </a:cubicBezTo>
                <a:cubicBezTo>
                  <a:pt x="113230" y="335991"/>
                  <a:pt x="64150" y="300131"/>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507211462">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6" name="二等辺三角形 65">
            <a:extLst>
              <a:ext uri="{FF2B5EF4-FFF2-40B4-BE49-F238E27FC236}">
                <a16:creationId xmlns:a16="http://schemas.microsoft.com/office/drawing/2014/main" id="{1E46D9B5-BED6-79F1-4C30-5792EA244298}"/>
              </a:ext>
            </a:extLst>
          </p:cNvPr>
          <p:cNvSpPr/>
          <p:nvPr/>
        </p:nvSpPr>
        <p:spPr>
          <a:xfrm rot="5257621">
            <a:off x="1807625" y="3565157"/>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9766" y="160989"/>
                  <a:pt x="100250" y="114277"/>
                  <a:pt x="95318" y="0"/>
                </a:cubicBezTo>
                <a:cubicBezTo>
                  <a:pt x="142720" y="69848"/>
                  <a:pt x="132771" y="248267"/>
                  <a:pt x="190636" y="315069"/>
                </a:cubicBezTo>
                <a:cubicBezTo>
                  <a:pt x="119639" y="319692"/>
                  <a:pt x="88673" y="292288"/>
                  <a:pt x="0" y="315069"/>
                </a:cubicBezTo>
                <a:close/>
              </a:path>
              <a:path w="190636" h="315069" stroke="0" extrusionOk="0">
                <a:moveTo>
                  <a:pt x="0" y="315069"/>
                </a:moveTo>
                <a:cubicBezTo>
                  <a:pt x="6577" y="156960"/>
                  <a:pt x="70344" y="115910"/>
                  <a:pt x="95318" y="0"/>
                </a:cubicBezTo>
                <a:cubicBezTo>
                  <a:pt x="143359" y="109526"/>
                  <a:pt x="150961" y="214717"/>
                  <a:pt x="190636" y="315069"/>
                </a:cubicBezTo>
                <a:cubicBezTo>
                  <a:pt x="133135" y="329639"/>
                  <a:pt x="75561" y="308133"/>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168902809">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7" name="正方形/長方形 66">
            <a:extLst>
              <a:ext uri="{FF2B5EF4-FFF2-40B4-BE49-F238E27FC236}">
                <a16:creationId xmlns:a16="http://schemas.microsoft.com/office/drawing/2014/main" id="{C04B3264-9177-DC50-7B14-64A4437862FF}"/>
              </a:ext>
            </a:extLst>
          </p:cNvPr>
          <p:cNvSpPr/>
          <p:nvPr/>
        </p:nvSpPr>
        <p:spPr>
          <a:xfrm>
            <a:off x="901115" y="3139831"/>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68" name="矢印: 下 67">
            <a:extLst>
              <a:ext uri="{FF2B5EF4-FFF2-40B4-BE49-F238E27FC236}">
                <a16:creationId xmlns:a16="http://schemas.microsoft.com/office/drawing/2014/main" id="{A1D57982-9E02-BA33-310A-46EB4F74938A}"/>
              </a:ext>
            </a:extLst>
          </p:cNvPr>
          <p:cNvSpPr/>
          <p:nvPr/>
        </p:nvSpPr>
        <p:spPr>
          <a:xfrm rot="16200000">
            <a:off x="3143796" y="3721784"/>
            <a:ext cx="576623" cy="1079350"/>
          </a:xfrm>
          <a:custGeom>
            <a:avLst/>
            <a:gdLst>
              <a:gd name="connsiteX0" fmla="*/ 0 w 576623"/>
              <a:gd name="connsiteY0" fmla="*/ 791039 h 1079350"/>
              <a:gd name="connsiteX1" fmla="*/ 144156 w 576623"/>
              <a:gd name="connsiteY1" fmla="*/ 791039 h 1079350"/>
              <a:gd name="connsiteX2" fmla="*/ 144156 w 576623"/>
              <a:gd name="connsiteY2" fmla="*/ 411340 h 1079350"/>
              <a:gd name="connsiteX3" fmla="*/ 144156 w 576623"/>
              <a:gd name="connsiteY3" fmla="*/ 0 h 1079350"/>
              <a:gd name="connsiteX4" fmla="*/ 432467 w 576623"/>
              <a:gd name="connsiteY4" fmla="*/ 0 h 1079350"/>
              <a:gd name="connsiteX5" fmla="*/ 432467 w 576623"/>
              <a:gd name="connsiteY5" fmla="*/ 387609 h 1079350"/>
              <a:gd name="connsiteX6" fmla="*/ 432467 w 576623"/>
              <a:gd name="connsiteY6" fmla="*/ 791039 h 1079350"/>
              <a:gd name="connsiteX7" fmla="*/ 576623 w 576623"/>
              <a:gd name="connsiteY7" fmla="*/ 791039 h 1079350"/>
              <a:gd name="connsiteX8" fmla="*/ 288312 w 576623"/>
              <a:gd name="connsiteY8" fmla="*/ 1079350 h 1079350"/>
              <a:gd name="connsiteX9" fmla="*/ 0 w 576623"/>
              <a:gd name="connsiteY9" fmla="*/ 791039 h 107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079350" fill="none" extrusionOk="0">
                <a:moveTo>
                  <a:pt x="0" y="791039"/>
                </a:moveTo>
                <a:cubicBezTo>
                  <a:pt x="46259" y="780020"/>
                  <a:pt x="114762" y="800452"/>
                  <a:pt x="144156" y="791039"/>
                </a:cubicBezTo>
                <a:cubicBezTo>
                  <a:pt x="102052" y="684998"/>
                  <a:pt x="175441" y="585902"/>
                  <a:pt x="144156" y="411340"/>
                </a:cubicBezTo>
                <a:cubicBezTo>
                  <a:pt x="112871" y="236778"/>
                  <a:pt x="163097" y="85320"/>
                  <a:pt x="144156" y="0"/>
                </a:cubicBezTo>
                <a:cubicBezTo>
                  <a:pt x="205690" y="-10035"/>
                  <a:pt x="374387" y="30471"/>
                  <a:pt x="432467" y="0"/>
                </a:cubicBezTo>
                <a:cubicBezTo>
                  <a:pt x="438716" y="152797"/>
                  <a:pt x="414643" y="197526"/>
                  <a:pt x="432467" y="387609"/>
                </a:cubicBezTo>
                <a:cubicBezTo>
                  <a:pt x="450291" y="577692"/>
                  <a:pt x="415537" y="694221"/>
                  <a:pt x="432467" y="791039"/>
                </a:cubicBezTo>
                <a:cubicBezTo>
                  <a:pt x="497225" y="787924"/>
                  <a:pt x="521527" y="793957"/>
                  <a:pt x="576623" y="791039"/>
                </a:cubicBezTo>
                <a:cubicBezTo>
                  <a:pt x="476248" y="916461"/>
                  <a:pt x="388282" y="938194"/>
                  <a:pt x="288312" y="1079350"/>
                </a:cubicBezTo>
                <a:cubicBezTo>
                  <a:pt x="194021" y="1031518"/>
                  <a:pt x="125279" y="859426"/>
                  <a:pt x="0" y="791039"/>
                </a:cubicBezTo>
                <a:close/>
              </a:path>
              <a:path w="576623" h="1079350" stroke="0" extrusionOk="0">
                <a:moveTo>
                  <a:pt x="0" y="791039"/>
                </a:moveTo>
                <a:cubicBezTo>
                  <a:pt x="50331" y="790880"/>
                  <a:pt x="87401" y="792017"/>
                  <a:pt x="144156" y="791039"/>
                </a:cubicBezTo>
                <a:cubicBezTo>
                  <a:pt x="96446" y="632855"/>
                  <a:pt x="167410" y="573240"/>
                  <a:pt x="144156" y="387609"/>
                </a:cubicBezTo>
                <a:cubicBezTo>
                  <a:pt x="120902" y="201978"/>
                  <a:pt x="172379" y="132432"/>
                  <a:pt x="144156" y="0"/>
                </a:cubicBezTo>
                <a:cubicBezTo>
                  <a:pt x="260222" y="-7886"/>
                  <a:pt x="330596" y="24597"/>
                  <a:pt x="432467" y="0"/>
                </a:cubicBezTo>
                <a:cubicBezTo>
                  <a:pt x="460048" y="135947"/>
                  <a:pt x="428808" y="246767"/>
                  <a:pt x="432467" y="403430"/>
                </a:cubicBezTo>
                <a:cubicBezTo>
                  <a:pt x="436126" y="560093"/>
                  <a:pt x="414821" y="622514"/>
                  <a:pt x="432467" y="791039"/>
                </a:cubicBezTo>
                <a:cubicBezTo>
                  <a:pt x="472786" y="787009"/>
                  <a:pt x="544246" y="792522"/>
                  <a:pt x="576623" y="791039"/>
                </a:cubicBezTo>
                <a:cubicBezTo>
                  <a:pt x="514053" y="900833"/>
                  <a:pt x="420161" y="941571"/>
                  <a:pt x="288312" y="1079350"/>
                </a:cubicBezTo>
                <a:cubicBezTo>
                  <a:pt x="158271" y="997768"/>
                  <a:pt x="124235" y="864208"/>
                  <a:pt x="0" y="79103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9" name="正方形/長方形 68">
            <a:extLst>
              <a:ext uri="{FF2B5EF4-FFF2-40B4-BE49-F238E27FC236}">
                <a16:creationId xmlns:a16="http://schemas.microsoft.com/office/drawing/2014/main" id="{A0CF4361-5B59-B597-F4A9-65AA7798E062}"/>
              </a:ext>
            </a:extLst>
          </p:cNvPr>
          <p:cNvSpPr/>
          <p:nvPr/>
        </p:nvSpPr>
        <p:spPr>
          <a:xfrm>
            <a:off x="3057879" y="3172974"/>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0" name="正方形/長方形 69">
            <a:extLst>
              <a:ext uri="{FF2B5EF4-FFF2-40B4-BE49-F238E27FC236}">
                <a16:creationId xmlns:a16="http://schemas.microsoft.com/office/drawing/2014/main" id="{894B7FD9-1103-33CF-987B-5B623E855803}"/>
              </a:ext>
            </a:extLst>
          </p:cNvPr>
          <p:cNvSpPr/>
          <p:nvPr/>
        </p:nvSpPr>
        <p:spPr>
          <a:xfrm>
            <a:off x="4423509" y="5385773"/>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③</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1" name="正方形/長方形 70">
            <a:extLst>
              <a:ext uri="{FF2B5EF4-FFF2-40B4-BE49-F238E27FC236}">
                <a16:creationId xmlns:a16="http://schemas.microsoft.com/office/drawing/2014/main" id="{52E9ACFB-1DED-C16F-1512-B0F9AC6D731D}"/>
              </a:ext>
            </a:extLst>
          </p:cNvPr>
          <p:cNvSpPr/>
          <p:nvPr/>
        </p:nvSpPr>
        <p:spPr>
          <a:xfrm>
            <a:off x="1393229" y="2853030"/>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教員</a:t>
            </a:r>
          </a:p>
        </p:txBody>
      </p:sp>
      <p:sp>
        <p:nvSpPr>
          <p:cNvPr id="72" name="正方形/長方形 71">
            <a:extLst>
              <a:ext uri="{FF2B5EF4-FFF2-40B4-BE49-F238E27FC236}">
                <a16:creationId xmlns:a16="http://schemas.microsoft.com/office/drawing/2014/main" id="{DD8B34AB-12F8-E5EA-944B-E8B2EB3CCBF1}"/>
              </a:ext>
            </a:extLst>
          </p:cNvPr>
          <p:cNvSpPr/>
          <p:nvPr/>
        </p:nvSpPr>
        <p:spPr>
          <a:xfrm>
            <a:off x="3386039" y="2853030"/>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3" name="正方形/長方形 72">
            <a:extLst>
              <a:ext uri="{FF2B5EF4-FFF2-40B4-BE49-F238E27FC236}">
                <a16:creationId xmlns:a16="http://schemas.microsoft.com/office/drawing/2014/main" id="{70E11635-34C6-761A-5A87-E6E98E7DC0B9}"/>
              </a:ext>
            </a:extLst>
          </p:cNvPr>
          <p:cNvSpPr/>
          <p:nvPr/>
        </p:nvSpPr>
        <p:spPr>
          <a:xfrm>
            <a:off x="6291474" y="2853030"/>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チーム</a:t>
            </a:r>
          </a:p>
        </p:txBody>
      </p:sp>
      <p:pic>
        <p:nvPicPr>
          <p:cNvPr id="74" name="図 73">
            <a:extLst>
              <a:ext uri="{FF2B5EF4-FFF2-40B4-BE49-F238E27FC236}">
                <a16:creationId xmlns:a16="http://schemas.microsoft.com/office/drawing/2014/main" id="{8A7F8D78-4625-F58F-5846-33C127B1EAFE}"/>
              </a:ext>
            </a:extLst>
          </p:cNvPr>
          <p:cNvPicPr>
            <a:picLocks noChangeAspect="1"/>
          </p:cNvPicPr>
          <p:nvPr/>
        </p:nvPicPr>
        <p:blipFill>
          <a:blip r:embed="rId3">
            <a:alphaModFix amt="50000"/>
          </a:blip>
          <a:stretch>
            <a:fillRect/>
          </a:stretch>
        </p:blipFill>
        <p:spPr>
          <a:xfrm>
            <a:off x="6664437" y="3398441"/>
            <a:ext cx="1342307" cy="2008299"/>
          </a:xfrm>
          <a:prstGeom prst="rect">
            <a:avLst/>
          </a:prstGeom>
        </p:spPr>
      </p:pic>
      <p:sp>
        <p:nvSpPr>
          <p:cNvPr id="75" name="正方形/長方形 74">
            <a:extLst>
              <a:ext uri="{FF2B5EF4-FFF2-40B4-BE49-F238E27FC236}">
                <a16:creationId xmlns:a16="http://schemas.microsoft.com/office/drawing/2014/main" id="{BF3B4A5C-219D-6B6D-2932-6772569927E1}"/>
              </a:ext>
            </a:extLst>
          </p:cNvPr>
          <p:cNvSpPr/>
          <p:nvPr/>
        </p:nvSpPr>
        <p:spPr>
          <a:xfrm>
            <a:off x="6764646" y="4139650"/>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校長</a:t>
            </a:r>
          </a:p>
        </p:txBody>
      </p:sp>
      <p:sp>
        <p:nvSpPr>
          <p:cNvPr id="76" name="正方形/長方形 75">
            <a:extLst>
              <a:ext uri="{FF2B5EF4-FFF2-40B4-BE49-F238E27FC236}">
                <a16:creationId xmlns:a16="http://schemas.microsoft.com/office/drawing/2014/main" id="{9D993205-9E98-64D5-67D4-08DE307FD162}"/>
              </a:ext>
            </a:extLst>
          </p:cNvPr>
          <p:cNvSpPr/>
          <p:nvPr/>
        </p:nvSpPr>
        <p:spPr>
          <a:xfrm>
            <a:off x="6235200" y="4941262"/>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スクール</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カウンセラー</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7" name="正方形/長方形 76">
            <a:extLst>
              <a:ext uri="{FF2B5EF4-FFF2-40B4-BE49-F238E27FC236}">
                <a16:creationId xmlns:a16="http://schemas.microsoft.com/office/drawing/2014/main" id="{03148511-D89F-9BB8-4DAB-6212D442425E}"/>
              </a:ext>
            </a:extLst>
          </p:cNvPr>
          <p:cNvSpPr/>
          <p:nvPr/>
        </p:nvSpPr>
        <p:spPr>
          <a:xfrm>
            <a:off x="7381678" y="3633161"/>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生活</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指導主任</a:t>
            </a:r>
          </a:p>
        </p:txBody>
      </p:sp>
      <p:sp>
        <p:nvSpPr>
          <p:cNvPr id="78" name="正方形/長方形 77">
            <a:extLst>
              <a:ext uri="{FF2B5EF4-FFF2-40B4-BE49-F238E27FC236}">
                <a16:creationId xmlns:a16="http://schemas.microsoft.com/office/drawing/2014/main" id="{8CC4A2EF-98CC-A953-5A57-A4D570036DF5}"/>
              </a:ext>
            </a:extLst>
          </p:cNvPr>
          <p:cNvSpPr/>
          <p:nvPr/>
        </p:nvSpPr>
        <p:spPr>
          <a:xfrm>
            <a:off x="7530131" y="4860747"/>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養護教諭</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9" name="正方形/長方形 78">
            <a:extLst>
              <a:ext uri="{FF2B5EF4-FFF2-40B4-BE49-F238E27FC236}">
                <a16:creationId xmlns:a16="http://schemas.microsoft.com/office/drawing/2014/main" id="{00FA22BD-E2EF-AF57-0F35-75B10A6756CA}"/>
              </a:ext>
            </a:extLst>
          </p:cNvPr>
          <p:cNvSpPr/>
          <p:nvPr/>
        </p:nvSpPr>
        <p:spPr>
          <a:xfrm>
            <a:off x="6023744" y="3631447"/>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学年</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主任</a:t>
            </a:r>
          </a:p>
        </p:txBody>
      </p:sp>
      <p:sp>
        <p:nvSpPr>
          <p:cNvPr id="86" name="矢印: 下 85">
            <a:extLst>
              <a:ext uri="{FF2B5EF4-FFF2-40B4-BE49-F238E27FC236}">
                <a16:creationId xmlns:a16="http://schemas.microsoft.com/office/drawing/2014/main" id="{425B08C9-BF40-F41D-DF60-F01C3F385326}"/>
              </a:ext>
            </a:extLst>
          </p:cNvPr>
          <p:cNvSpPr/>
          <p:nvPr/>
        </p:nvSpPr>
        <p:spPr>
          <a:xfrm rot="16200000">
            <a:off x="4522309" y="3876347"/>
            <a:ext cx="576623" cy="2849161"/>
          </a:xfrm>
          <a:custGeom>
            <a:avLst/>
            <a:gdLst>
              <a:gd name="connsiteX0" fmla="*/ 0 w 576623"/>
              <a:gd name="connsiteY0" fmla="*/ 2560850 h 2849161"/>
              <a:gd name="connsiteX1" fmla="*/ 144156 w 576623"/>
              <a:gd name="connsiteY1" fmla="*/ 2560850 h 2849161"/>
              <a:gd name="connsiteX2" fmla="*/ 144156 w 576623"/>
              <a:gd name="connsiteY2" fmla="*/ 2074289 h 2849161"/>
              <a:gd name="connsiteX3" fmla="*/ 144156 w 576623"/>
              <a:gd name="connsiteY3" fmla="*/ 1510902 h 2849161"/>
              <a:gd name="connsiteX4" fmla="*/ 144156 w 576623"/>
              <a:gd name="connsiteY4" fmla="*/ 947515 h 2849161"/>
              <a:gd name="connsiteX5" fmla="*/ 144156 w 576623"/>
              <a:gd name="connsiteY5" fmla="*/ 0 h 2849161"/>
              <a:gd name="connsiteX6" fmla="*/ 432467 w 576623"/>
              <a:gd name="connsiteY6" fmla="*/ 0 h 2849161"/>
              <a:gd name="connsiteX7" fmla="*/ 432467 w 576623"/>
              <a:gd name="connsiteY7" fmla="*/ 486562 h 2849161"/>
              <a:gd name="connsiteX8" fmla="*/ 432467 w 576623"/>
              <a:gd name="connsiteY8" fmla="*/ 921906 h 2849161"/>
              <a:gd name="connsiteX9" fmla="*/ 432467 w 576623"/>
              <a:gd name="connsiteY9" fmla="*/ 1459685 h 2849161"/>
              <a:gd name="connsiteX10" fmla="*/ 432467 w 576623"/>
              <a:gd name="connsiteY10" fmla="*/ 1971855 h 2849161"/>
              <a:gd name="connsiteX11" fmla="*/ 432467 w 576623"/>
              <a:gd name="connsiteY11" fmla="*/ 2560850 h 2849161"/>
              <a:gd name="connsiteX12" fmla="*/ 576623 w 576623"/>
              <a:gd name="connsiteY12" fmla="*/ 2560850 h 2849161"/>
              <a:gd name="connsiteX13" fmla="*/ 288312 w 576623"/>
              <a:gd name="connsiteY13" fmla="*/ 2849161 h 2849161"/>
              <a:gd name="connsiteX14" fmla="*/ 0 w 576623"/>
              <a:gd name="connsiteY14" fmla="*/ 2560850 h 284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623" h="2849161" fill="none" extrusionOk="0">
                <a:moveTo>
                  <a:pt x="0" y="2560850"/>
                </a:moveTo>
                <a:cubicBezTo>
                  <a:pt x="63197" y="2547744"/>
                  <a:pt x="94979" y="2565912"/>
                  <a:pt x="144156" y="2560850"/>
                </a:cubicBezTo>
                <a:cubicBezTo>
                  <a:pt x="142502" y="2429593"/>
                  <a:pt x="152717" y="2291241"/>
                  <a:pt x="144156" y="2074289"/>
                </a:cubicBezTo>
                <a:cubicBezTo>
                  <a:pt x="135595" y="1857337"/>
                  <a:pt x="176551" y="1637425"/>
                  <a:pt x="144156" y="1510902"/>
                </a:cubicBezTo>
                <a:cubicBezTo>
                  <a:pt x="111761" y="1384379"/>
                  <a:pt x="202485" y="1118125"/>
                  <a:pt x="144156" y="947515"/>
                </a:cubicBezTo>
                <a:cubicBezTo>
                  <a:pt x="85827" y="776905"/>
                  <a:pt x="248263" y="310830"/>
                  <a:pt x="144156" y="0"/>
                </a:cubicBezTo>
                <a:cubicBezTo>
                  <a:pt x="269027" y="-517"/>
                  <a:pt x="308799" y="818"/>
                  <a:pt x="432467" y="0"/>
                </a:cubicBezTo>
                <a:cubicBezTo>
                  <a:pt x="448061" y="202011"/>
                  <a:pt x="397010" y="298021"/>
                  <a:pt x="432467" y="486562"/>
                </a:cubicBezTo>
                <a:cubicBezTo>
                  <a:pt x="467924" y="675103"/>
                  <a:pt x="431862" y="797562"/>
                  <a:pt x="432467" y="921906"/>
                </a:cubicBezTo>
                <a:cubicBezTo>
                  <a:pt x="433072" y="1046250"/>
                  <a:pt x="395655" y="1334896"/>
                  <a:pt x="432467" y="1459685"/>
                </a:cubicBezTo>
                <a:cubicBezTo>
                  <a:pt x="469279" y="1584474"/>
                  <a:pt x="427923" y="1819805"/>
                  <a:pt x="432467" y="1971855"/>
                </a:cubicBezTo>
                <a:cubicBezTo>
                  <a:pt x="437011" y="2123905"/>
                  <a:pt x="416112" y="2336375"/>
                  <a:pt x="432467" y="2560850"/>
                </a:cubicBezTo>
                <a:cubicBezTo>
                  <a:pt x="466945" y="2555280"/>
                  <a:pt x="545010" y="2575752"/>
                  <a:pt x="576623" y="2560850"/>
                </a:cubicBezTo>
                <a:cubicBezTo>
                  <a:pt x="441989" y="2696474"/>
                  <a:pt x="336507" y="2757904"/>
                  <a:pt x="288312" y="2849161"/>
                </a:cubicBezTo>
                <a:cubicBezTo>
                  <a:pt x="191581" y="2769899"/>
                  <a:pt x="103175" y="2653508"/>
                  <a:pt x="0" y="2560850"/>
                </a:cubicBezTo>
                <a:close/>
              </a:path>
              <a:path w="576623" h="2849161" stroke="0" extrusionOk="0">
                <a:moveTo>
                  <a:pt x="0" y="2560850"/>
                </a:moveTo>
                <a:cubicBezTo>
                  <a:pt x="50331" y="2560691"/>
                  <a:pt x="87401" y="2561828"/>
                  <a:pt x="144156" y="2560850"/>
                </a:cubicBezTo>
                <a:cubicBezTo>
                  <a:pt x="82289" y="2406048"/>
                  <a:pt x="180616" y="2241213"/>
                  <a:pt x="144156" y="2023072"/>
                </a:cubicBezTo>
                <a:cubicBezTo>
                  <a:pt x="107696" y="1804931"/>
                  <a:pt x="206680" y="1574376"/>
                  <a:pt x="144156" y="1459684"/>
                </a:cubicBezTo>
                <a:cubicBezTo>
                  <a:pt x="81632" y="1344992"/>
                  <a:pt x="144669" y="1032373"/>
                  <a:pt x="144156" y="896298"/>
                </a:cubicBezTo>
                <a:cubicBezTo>
                  <a:pt x="143643" y="760223"/>
                  <a:pt x="168102" y="647947"/>
                  <a:pt x="144156" y="460953"/>
                </a:cubicBezTo>
                <a:cubicBezTo>
                  <a:pt x="120210" y="273960"/>
                  <a:pt x="166745" y="201304"/>
                  <a:pt x="144156" y="0"/>
                </a:cubicBezTo>
                <a:cubicBezTo>
                  <a:pt x="274912" y="-33948"/>
                  <a:pt x="318820" y="22967"/>
                  <a:pt x="432467" y="0"/>
                </a:cubicBezTo>
                <a:cubicBezTo>
                  <a:pt x="433008" y="160906"/>
                  <a:pt x="421901" y="355929"/>
                  <a:pt x="432467" y="563387"/>
                </a:cubicBezTo>
                <a:cubicBezTo>
                  <a:pt x="443033" y="770845"/>
                  <a:pt x="366883" y="892416"/>
                  <a:pt x="432467" y="1126774"/>
                </a:cubicBezTo>
                <a:cubicBezTo>
                  <a:pt x="498051" y="1361132"/>
                  <a:pt x="422379" y="1518663"/>
                  <a:pt x="432467" y="1664553"/>
                </a:cubicBezTo>
                <a:cubicBezTo>
                  <a:pt x="442555" y="1810443"/>
                  <a:pt x="361535" y="2223835"/>
                  <a:pt x="432467" y="2560850"/>
                </a:cubicBezTo>
                <a:cubicBezTo>
                  <a:pt x="478726" y="2549831"/>
                  <a:pt x="547229" y="2570263"/>
                  <a:pt x="576623" y="2560850"/>
                </a:cubicBezTo>
                <a:cubicBezTo>
                  <a:pt x="469498" y="2728273"/>
                  <a:pt x="352789" y="2759371"/>
                  <a:pt x="288312" y="2849161"/>
                </a:cubicBezTo>
                <a:cubicBezTo>
                  <a:pt x="208748" y="2808838"/>
                  <a:pt x="152868" y="2682214"/>
                  <a:pt x="0" y="2560850"/>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7" name="矢印: 下 86">
            <a:extLst>
              <a:ext uri="{FF2B5EF4-FFF2-40B4-BE49-F238E27FC236}">
                <a16:creationId xmlns:a16="http://schemas.microsoft.com/office/drawing/2014/main" id="{AB2AF542-72EA-B170-B89E-3DEC6D0C9807}"/>
              </a:ext>
            </a:extLst>
          </p:cNvPr>
          <p:cNvSpPr/>
          <p:nvPr/>
        </p:nvSpPr>
        <p:spPr>
          <a:xfrm rot="16200000" flipV="1">
            <a:off x="5315149" y="3190358"/>
            <a:ext cx="576623" cy="1263477"/>
          </a:xfrm>
          <a:custGeom>
            <a:avLst/>
            <a:gdLst>
              <a:gd name="connsiteX0" fmla="*/ 0 w 576623"/>
              <a:gd name="connsiteY0" fmla="*/ 975166 h 1263477"/>
              <a:gd name="connsiteX1" fmla="*/ 144156 w 576623"/>
              <a:gd name="connsiteY1" fmla="*/ 975166 h 1263477"/>
              <a:gd name="connsiteX2" fmla="*/ 144156 w 576623"/>
              <a:gd name="connsiteY2" fmla="*/ 507086 h 1263477"/>
              <a:gd name="connsiteX3" fmla="*/ 144156 w 576623"/>
              <a:gd name="connsiteY3" fmla="*/ 0 h 1263477"/>
              <a:gd name="connsiteX4" fmla="*/ 432467 w 576623"/>
              <a:gd name="connsiteY4" fmla="*/ 0 h 1263477"/>
              <a:gd name="connsiteX5" fmla="*/ 432467 w 576623"/>
              <a:gd name="connsiteY5" fmla="*/ 477831 h 1263477"/>
              <a:gd name="connsiteX6" fmla="*/ 432467 w 576623"/>
              <a:gd name="connsiteY6" fmla="*/ 975166 h 1263477"/>
              <a:gd name="connsiteX7" fmla="*/ 576623 w 576623"/>
              <a:gd name="connsiteY7" fmla="*/ 975166 h 1263477"/>
              <a:gd name="connsiteX8" fmla="*/ 288312 w 576623"/>
              <a:gd name="connsiteY8" fmla="*/ 1263477 h 1263477"/>
              <a:gd name="connsiteX9" fmla="*/ 0 w 576623"/>
              <a:gd name="connsiteY9" fmla="*/ 975166 h 126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263477" fill="none" extrusionOk="0">
                <a:moveTo>
                  <a:pt x="0" y="975166"/>
                </a:moveTo>
                <a:cubicBezTo>
                  <a:pt x="46259" y="964147"/>
                  <a:pt x="114762" y="984579"/>
                  <a:pt x="144156" y="975166"/>
                </a:cubicBezTo>
                <a:cubicBezTo>
                  <a:pt x="136164" y="847106"/>
                  <a:pt x="184154" y="607069"/>
                  <a:pt x="144156" y="507086"/>
                </a:cubicBezTo>
                <a:cubicBezTo>
                  <a:pt x="104158" y="407103"/>
                  <a:pt x="148147" y="131572"/>
                  <a:pt x="144156" y="0"/>
                </a:cubicBezTo>
                <a:cubicBezTo>
                  <a:pt x="205690" y="-10035"/>
                  <a:pt x="374387" y="30471"/>
                  <a:pt x="432467" y="0"/>
                </a:cubicBezTo>
                <a:cubicBezTo>
                  <a:pt x="485706" y="103107"/>
                  <a:pt x="400177" y="331530"/>
                  <a:pt x="432467" y="477831"/>
                </a:cubicBezTo>
                <a:cubicBezTo>
                  <a:pt x="464757" y="624132"/>
                  <a:pt x="399568" y="802615"/>
                  <a:pt x="432467" y="975166"/>
                </a:cubicBezTo>
                <a:cubicBezTo>
                  <a:pt x="497225" y="972051"/>
                  <a:pt x="521527" y="978084"/>
                  <a:pt x="576623" y="975166"/>
                </a:cubicBezTo>
                <a:cubicBezTo>
                  <a:pt x="476248" y="1100588"/>
                  <a:pt x="388282" y="1122321"/>
                  <a:pt x="288312" y="1263477"/>
                </a:cubicBezTo>
                <a:cubicBezTo>
                  <a:pt x="194021" y="1215645"/>
                  <a:pt x="125279" y="1043553"/>
                  <a:pt x="0" y="975166"/>
                </a:cubicBezTo>
                <a:close/>
              </a:path>
              <a:path w="576623" h="1263477" stroke="0" extrusionOk="0">
                <a:moveTo>
                  <a:pt x="0" y="975166"/>
                </a:moveTo>
                <a:cubicBezTo>
                  <a:pt x="50331" y="975007"/>
                  <a:pt x="87401" y="976144"/>
                  <a:pt x="144156" y="975166"/>
                </a:cubicBezTo>
                <a:cubicBezTo>
                  <a:pt x="141957" y="752610"/>
                  <a:pt x="184983" y="646771"/>
                  <a:pt x="144156" y="477831"/>
                </a:cubicBezTo>
                <a:cubicBezTo>
                  <a:pt x="103329" y="308892"/>
                  <a:pt x="150387" y="102510"/>
                  <a:pt x="144156" y="0"/>
                </a:cubicBezTo>
                <a:cubicBezTo>
                  <a:pt x="260222" y="-7886"/>
                  <a:pt x="330596" y="24597"/>
                  <a:pt x="432467" y="0"/>
                </a:cubicBezTo>
                <a:cubicBezTo>
                  <a:pt x="441299" y="159961"/>
                  <a:pt x="407726" y="320880"/>
                  <a:pt x="432467" y="497335"/>
                </a:cubicBezTo>
                <a:cubicBezTo>
                  <a:pt x="457208" y="673791"/>
                  <a:pt x="387734" y="798737"/>
                  <a:pt x="432467" y="975166"/>
                </a:cubicBezTo>
                <a:cubicBezTo>
                  <a:pt x="472786" y="971136"/>
                  <a:pt x="544246" y="976649"/>
                  <a:pt x="576623" y="975166"/>
                </a:cubicBezTo>
                <a:cubicBezTo>
                  <a:pt x="514053" y="1084960"/>
                  <a:pt x="420161" y="1125698"/>
                  <a:pt x="288312" y="1263477"/>
                </a:cubicBezTo>
                <a:cubicBezTo>
                  <a:pt x="158271" y="1181895"/>
                  <a:pt x="124235" y="1048335"/>
                  <a:pt x="0" y="975166"/>
                </a:cubicBezTo>
                <a:close/>
              </a:path>
            </a:pathLst>
          </a:custGeom>
          <a:solidFill>
            <a:srgbClr val="E5F4FF"/>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8" name="正方形/長方形 87">
            <a:extLst>
              <a:ext uri="{FF2B5EF4-FFF2-40B4-BE49-F238E27FC236}">
                <a16:creationId xmlns:a16="http://schemas.microsoft.com/office/drawing/2014/main" id="{B458AE21-CCFE-A878-BF43-2E38F1F76B14}"/>
              </a:ext>
            </a:extLst>
          </p:cNvPr>
          <p:cNvSpPr/>
          <p:nvPr/>
        </p:nvSpPr>
        <p:spPr>
          <a:xfrm>
            <a:off x="420639" y="1389343"/>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サインに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気付き</a:t>
            </a:r>
          </a:p>
        </p:txBody>
      </p:sp>
      <p:sp>
        <p:nvSpPr>
          <p:cNvPr id="90" name="吹き出し: 円形 89">
            <a:extLst>
              <a:ext uri="{FF2B5EF4-FFF2-40B4-BE49-F238E27FC236}">
                <a16:creationId xmlns:a16="http://schemas.microsoft.com/office/drawing/2014/main" id="{287DB2E5-C6BD-F5BC-F6E1-79B9745AC639}"/>
              </a:ext>
            </a:extLst>
          </p:cNvPr>
          <p:cNvSpPr/>
          <p:nvPr/>
        </p:nvSpPr>
        <p:spPr>
          <a:xfrm>
            <a:off x="3958705" y="1143990"/>
            <a:ext cx="3142845" cy="1725627"/>
          </a:xfrm>
          <a:prstGeom prst="wedgeEllipseCallout">
            <a:avLst>
              <a:gd name="adj1" fmla="val -62346"/>
              <a:gd name="adj2" fmla="val 7219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1" name="正方形/長方形 90">
            <a:extLst>
              <a:ext uri="{FF2B5EF4-FFF2-40B4-BE49-F238E27FC236}">
                <a16:creationId xmlns:a16="http://schemas.microsoft.com/office/drawing/2014/main" id="{C2A894D4-190D-A5FD-5504-E1BE1F1B0ED9}"/>
              </a:ext>
            </a:extLst>
          </p:cNvPr>
          <p:cNvSpPr/>
          <p:nvPr/>
        </p:nvSpPr>
        <p:spPr>
          <a:xfrm>
            <a:off x="4127824" y="139683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寄りそい</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2" name="吹き出し: 円形 91">
            <a:extLst>
              <a:ext uri="{FF2B5EF4-FFF2-40B4-BE49-F238E27FC236}">
                <a16:creationId xmlns:a16="http://schemas.microsoft.com/office/drawing/2014/main" id="{F16E7208-D241-E61F-5074-BECD497F9447}"/>
              </a:ext>
            </a:extLst>
          </p:cNvPr>
          <p:cNvSpPr/>
          <p:nvPr/>
        </p:nvSpPr>
        <p:spPr>
          <a:xfrm>
            <a:off x="901115" y="5021910"/>
            <a:ext cx="3142845" cy="1725627"/>
          </a:xfrm>
          <a:prstGeom prst="wedgeEllipseCallout">
            <a:avLst>
              <a:gd name="adj1" fmla="val 63390"/>
              <a:gd name="adj2" fmla="val -76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3" name="正方形/長方形 92">
            <a:extLst>
              <a:ext uri="{FF2B5EF4-FFF2-40B4-BE49-F238E27FC236}">
                <a16:creationId xmlns:a16="http://schemas.microsoft.com/office/drawing/2014/main" id="{EC9E33C9-5A15-ED98-5C33-E20997D334AC}"/>
              </a:ext>
            </a:extLst>
          </p:cNvPr>
          <p:cNvSpPr/>
          <p:nvPr/>
        </p:nvSpPr>
        <p:spPr>
          <a:xfrm>
            <a:off x="1070234" y="527475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つなぐ</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4" name="正方形/長方形 93">
            <a:extLst>
              <a:ext uri="{FF2B5EF4-FFF2-40B4-BE49-F238E27FC236}">
                <a16:creationId xmlns:a16="http://schemas.microsoft.com/office/drawing/2014/main" id="{8ABEC3D1-ADC1-5FB9-6061-D9060B9928C7}"/>
              </a:ext>
            </a:extLst>
          </p:cNvPr>
          <p:cNvSpPr/>
          <p:nvPr/>
        </p:nvSpPr>
        <p:spPr>
          <a:xfrm>
            <a:off x="2726218" y="6088975"/>
            <a:ext cx="2804605" cy="75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≠支援する</a:t>
            </a:r>
            <a:endParaRPr kumimoji="1"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28161262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松田標準">
      <a:majorFont>
        <a:latin typeface="UD デジタル 教科書体 N-R"/>
        <a:ea typeface="UD デジタル 教科書体 N-R"/>
        <a:cs typeface=""/>
      </a:majorFont>
      <a:minorFont>
        <a:latin typeface="UD デジタル 教科書体 N-R"/>
        <a:ea typeface="UD デジタル 教科書体 N-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t"/>
      <a:lstStyle>
        <a:defPPr algn="l">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spAutoFit/>
      </a:bodyPr>
      <a:lstStyle>
        <a:defPPr algn="l">
          <a:defRPr kumimoji="1" sz="2000" dirty="0" smtClean="0">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プレゼンテーション1" id="{765FE0DA-D247-486C-BF42-DBB9705F90D8}" vid="{BD63521F-5098-41E8-9264-55C75258C88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1369a77-dfbc-4f7e-88e0-b4e95c92e63e}" enabled="0" method="" siteId="{51369a77-dfbc-4f7e-88e0-b4e95c92e63e}" removed="1"/>
</clbl:labelList>
</file>

<file path=docProps/app.xml><?xml version="1.0" encoding="utf-8"?>
<Properties xmlns="http://schemas.openxmlformats.org/officeDocument/2006/extended-properties" xmlns:vt="http://schemas.openxmlformats.org/officeDocument/2006/docPropsVTypes">
  <Template>blank</Template>
  <TotalTime>24953</TotalTime>
  <Words>15284</Words>
  <Application>Microsoft Office PowerPoint</Application>
  <PresentationFormat>画面に合わせる (4:3)</PresentationFormat>
  <Paragraphs>1566</Paragraphs>
  <Slides>119</Slides>
  <Notes>97</Notes>
  <HiddenSlides>0</HiddenSlides>
  <MMClips>1</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119</vt:i4>
      </vt:variant>
    </vt:vector>
  </HeadingPairs>
  <TitlesOfParts>
    <vt:vector size="135" baseType="lpstr">
      <vt:lpstr>BIZ UDゴシック</vt:lpstr>
      <vt:lpstr>Meiryo UI</vt:lpstr>
      <vt:lpstr>ＭＳ Ｐゴシック</vt:lpstr>
      <vt:lpstr>NotoSansJP</vt:lpstr>
      <vt:lpstr>UD デジタル 教科書体 NK-B</vt:lpstr>
      <vt:lpstr>UD デジタル 教科書体 NK-R</vt:lpstr>
      <vt:lpstr>UD デジタル 教科書体 NP-R</vt:lpstr>
      <vt:lpstr>UD デジタル 教科書体 N-R</vt:lpstr>
      <vt:lpstr>メイリオ</vt:lpstr>
      <vt:lpstr>游ゴシック</vt:lpstr>
      <vt:lpstr>游明朝</vt:lpstr>
      <vt:lpstr>Arial</vt:lpstr>
      <vt:lpstr>Congenial Black</vt:lpstr>
      <vt:lpstr>Trebuchet MS</vt:lpstr>
      <vt:lpstr>Wingdings</vt:lpstr>
      <vt:lpstr>Office ​​テーマ</vt:lpstr>
      <vt:lpstr>PowerPoint プレゼンテーション</vt:lpstr>
      <vt:lpstr>今日のおはなし</vt:lpstr>
      <vt:lpstr>PowerPoint プレゼンテーション</vt:lpstr>
      <vt:lpstr>PowerPoint プレゼンテーション</vt:lpstr>
      <vt:lpstr>PowerPoint プレゼンテーション</vt:lpstr>
      <vt:lpstr>児童生徒の自殺者数</vt:lpstr>
      <vt:lpstr>高校生 １日に１人</vt:lpstr>
      <vt:lpstr>PowerPoint プレゼンテーション</vt:lpstr>
      <vt:lpstr>PowerPoint プレゼンテーション</vt:lpstr>
      <vt:lpstr>日本財団　第5回自殺意識全国調査 調査結果　より</vt:lpstr>
      <vt:lpstr>PowerPoint プレゼンテーション</vt:lpstr>
      <vt:lpstr>PowerPoint プレゼンテーション</vt:lpstr>
      <vt:lpstr>小学５・６年生の16％、 中学生の13％が 「直近１週間に自傷を行った」と答えており、 数％は毎日自傷をしている。  「まだ小学生・中学生だし、関係ない」 とは限らない。</vt:lpstr>
      <vt:lpstr>10代の死因第１位は自殺</vt:lpstr>
      <vt:lpstr>子どもの自殺はなぜ増えているのか　～原因と動機は何か、 私たちにできることは何か～　【調査情報デジタル】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自殺関連行動の認知</vt:lpstr>
      <vt:lpstr>情報の収集</vt:lpstr>
      <vt:lpstr>情報の収集</vt:lpstr>
      <vt:lpstr>支援会議</vt:lpstr>
      <vt:lpstr>支援会議（つづき）</vt:lpstr>
      <vt:lpstr>本人との面談</vt:lpstr>
      <vt:lpstr>その後の本人の行動</vt:lpstr>
      <vt:lpstr>その後の本人の行動　つづき１</vt:lpstr>
      <vt:lpstr>その後の本人の行動　つづき２</vt:lpstr>
      <vt:lpstr>その後の本人の行動　つづき３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8.3 自殺予防に関する生徒指導の重層的支援構造</vt:lpstr>
      <vt:lpstr>〇〇市の自殺対策</vt:lpstr>
      <vt:lpstr>基本施策５  児童生徒のSOSの出し方に関する教育</vt:lpstr>
      <vt:lpstr>重点施策３ 子ども・若者対策 </vt:lpstr>
      <vt:lpstr>５ 子ども・若者の自殺対策の推進 </vt:lpstr>
      <vt:lpstr>５ 子ども・若者の自殺対策の推進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Mayumi Hangai</dc:creator>
  <cp:lastModifiedBy>松田 芳明</cp:lastModifiedBy>
  <cp:revision>1026</cp:revision>
  <cp:lastPrinted>2024-06-25T05:12:29Z</cp:lastPrinted>
  <dcterms:created xsi:type="dcterms:W3CDTF">2018-07-19T01:39:52Z</dcterms:created>
  <dcterms:modified xsi:type="dcterms:W3CDTF">2025-07-24T00:59:28Z</dcterms:modified>
</cp:coreProperties>
</file>