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24" r:id="rId5"/>
    <p:sldMasterId id="2147483721" r:id="rId6"/>
  </p:sldMasterIdLst>
  <p:notesMasterIdLst>
    <p:notesMasterId r:id="rId24"/>
  </p:notesMasterIdLst>
  <p:handoutMasterIdLst>
    <p:handoutMasterId r:id="rId25"/>
  </p:handoutMasterIdLst>
  <p:sldIdLst>
    <p:sldId id="966" r:id="rId7"/>
    <p:sldId id="1037" r:id="rId8"/>
    <p:sldId id="1041" r:id="rId9"/>
    <p:sldId id="1045" r:id="rId10"/>
    <p:sldId id="2147480198" r:id="rId11"/>
    <p:sldId id="1051" r:id="rId12"/>
    <p:sldId id="1052" r:id="rId13"/>
    <p:sldId id="1050" r:id="rId14"/>
    <p:sldId id="1039" r:id="rId15"/>
    <p:sldId id="1040" r:id="rId16"/>
    <p:sldId id="1054" r:id="rId17"/>
    <p:sldId id="1057" r:id="rId18"/>
    <p:sldId id="1058" r:id="rId19"/>
    <p:sldId id="1106" r:id="rId20"/>
    <p:sldId id="1060" r:id="rId21"/>
    <p:sldId id="965" r:id="rId22"/>
    <p:sldId id="908" r:id="rId23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CC"/>
    <a:srgbClr val="FF9933"/>
    <a:srgbClr val="00CC99"/>
    <a:srgbClr val="33CCFF"/>
    <a:srgbClr val="00FFFF"/>
    <a:srgbClr val="FFCC99"/>
    <a:srgbClr val="39E77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5026" autoAdjust="0"/>
  </p:normalViewPr>
  <p:slideViewPr>
    <p:cSldViewPr snapToGrid="0">
      <p:cViewPr varScale="1">
        <p:scale>
          <a:sx n="79" d="100"/>
          <a:sy n="79" d="100"/>
        </p:scale>
        <p:origin x="1200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2212"/>
    </p:cViewPr>
  </p:sorterViewPr>
  <p:notesViewPr>
    <p:cSldViewPr snapToGrid="0" showGuides="1">
      <p:cViewPr varScale="1">
        <p:scale>
          <a:sx n="73" d="100"/>
          <a:sy n="73" d="100"/>
        </p:scale>
        <p:origin x="40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06119" y="639447"/>
            <a:ext cx="4289288" cy="32169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088674"/>
            <a:ext cx="5681980" cy="540802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1998">
              <a:defRPr/>
            </a:pPr>
            <a:r>
              <a:rPr kumimoji="1" lang="ja-JP" altLang="en-US" dirty="0"/>
              <a:t>ここまでは、心の負担が　うかがわれるような　エピソードがある　ケースを紹介してきました。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４つめのケースは、ともすると　気づきにくい、ある意味　難易度の高いケース　を紹介させていただきます。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386245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「最近　授業に　集中しづらいように　見えるから、どうしたのかな　と思って　心配しているよ」　といった感じで　声をかけました。</a:t>
            </a:r>
            <a:endParaRPr kumimoji="1" lang="en-US" altLang="ja-JP" dirty="0"/>
          </a:p>
          <a:p>
            <a:r>
              <a:rPr kumimoji="1" lang="en-US" altLang="ja-JP" dirty="0"/>
              <a:t>D</a:t>
            </a:r>
            <a:r>
              <a:rPr kumimoji="1" lang="ja-JP" altLang="en-US" dirty="0"/>
              <a:t>さんは、少し　びっくりした様子　でしたが、「大丈夫です」　と言っています。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277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生徒と　話をしていて、会話が　途切れてしまうこと　はあると思います。</a:t>
            </a:r>
            <a:endParaRPr kumimoji="1" lang="en-US" altLang="ja-JP" dirty="0"/>
          </a:p>
          <a:p>
            <a:r>
              <a:rPr kumimoji="1" lang="ja-JP" altLang="en-US" dirty="0"/>
              <a:t>本当に　大丈夫そうだな　と感じるときも、本当は　大丈夫では　なさそうだなと感じるときも、ぜひ　伝えていただきたいことが　いくつかあります。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まず、「私は　あなたのことを　気にかけているよ」　ということを、言葉でも、言葉以外の態度　などでも、しっかり伝えましょう。</a:t>
            </a:r>
            <a:endParaRPr kumimoji="1" lang="en-US" altLang="ja-JP" dirty="0"/>
          </a:p>
          <a:p>
            <a:r>
              <a:rPr kumimoji="1" lang="ja-JP" altLang="en-US" dirty="0"/>
              <a:t>そして、心配をかけてもいいんだよ、いつでも　話を聞けるよ、ということを　伝えましょう。</a:t>
            </a:r>
            <a:endParaRPr kumimoji="1" lang="en-US" altLang="ja-JP" dirty="0"/>
          </a:p>
          <a:p>
            <a:r>
              <a:rPr kumimoji="1" lang="ja-JP" altLang="en-US" dirty="0"/>
              <a:t>また、眠れない、家や学校で　嫌なことをされている、やる気が出ない、自分や周りを傷つけたい　と思う、など、こんなことがあったら　教えてほしい　というポイントを具体的に伝えましょう。</a:t>
            </a:r>
            <a:endParaRPr kumimoji="1" lang="en-US" altLang="ja-JP" dirty="0"/>
          </a:p>
          <a:p>
            <a:r>
              <a:rPr kumimoji="1" lang="ja-JP" altLang="en-US" dirty="0"/>
              <a:t>オープンに「困ったら　なんでも　相談してね」　というのも　良いのですが、それだけでは　なかなか　相談しづらい　子も多いので、こちらに示した　ポイントを　ぜひ　覚えておいて　いただけると　幸いです。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377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それから、身近な人には相談しにくい　こともありますので、そんなときに　頼れるところ　を伝えておく、できれば　一緒に　考えてみることも　有用です。</a:t>
            </a:r>
            <a:endParaRPr kumimoji="1" lang="en-US" altLang="ja-JP" dirty="0"/>
          </a:p>
          <a:p>
            <a:r>
              <a:rPr kumimoji="1" lang="ja-JP" altLang="en-US" dirty="0"/>
              <a:t>しんどくなる前に　連絡してもいい、ということを　伝えるのも　良いでしょう。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278880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1998">
              <a:defRPr/>
            </a:pPr>
            <a:r>
              <a:rPr kumimoji="1" lang="ja-JP" altLang="en-US" dirty="0"/>
              <a:t>このケースでは、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さんの様子に　違和感を感じるものの、今回の　面談の中では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さんから　悩みを聞き出すことは　できませんでした。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先ほどお話したような、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・気にかけているよ　というメッセージ、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・心配かけていいんだよ、いつでも　話しに来ていいんだよ　というメッセージ、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・こんなことがあったら　声をかけてほしい　ということ、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・もし　身近で相談しづらかったら　お守りの相談先も　あるということ、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などを伝えて、今日の面談は　一旦終えることにしました。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en-US" altLang="ja-JP" dirty="0"/>
              <a:t>D</a:t>
            </a:r>
            <a:r>
              <a:rPr kumimoji="1" lang="ja-JP" altLang="en-US" dirty="0"/>
              <a:t>さんへの対応は　これで終わりではありません。これまで以上に注意して　様子を観察しながら、折に触れて　声をかけていく、フォローしていくことになるでしょう。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1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あなたが感じた「違和感」、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さんが　何か　心の負担を抱えているのではないか　という印象は、ぜひ　他の先生方と共有してください。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さんについて　プラスアルファの情報　が得られるかもしれませんし、違和感を　共有しておくことで　ほかの先生方も　アンテナを立てて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さんの様子に　注意を向けることが　できます。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25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このケースでは、問題がなさすぎるアンケート　をきっかけに、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を出せない生徒　のサインに気づきました。</a:t>
            </a:r>
            <a:endParaRPr kumimoji="1" lang="en-US" altLang="ja-JP" dirty="0"/>
          </a:p>
          <a:p>
            <a:r>
              <a:rPr kumimoji="1" lang="ja-JP" altLang="en-US" dirty="0"/>
              <a:t>「大丈夫」　と言われてしまったときに　伝えるべきことを、しっかり伝えることができました。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＊目安＊開始～</a:t>
            </a:r>
            <a:r>
              <a:rPr kumimoji="1" lang="en-US" altLang="ja-JP" dirty="0"/>
              <a:t>80</a:t>
            </a:r>
            <a:r>
              <a:rPr kumimoji="1"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03256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学校というチームで　どのように　役割分担をして　対応していくか、といったことも重要ですが、今回の　「個人スキル編」では　割愛させていただきました。</a:t>
            </a:r>
            <a:endParaRPr kumimoji="1" lang="en-US" altLang="ja-JP" dirty="0"/>
          </a:p>
          <a:p>
            <a:r>
              <a:rPr kumimoji="1" lang="ja-JP" altLang="en-US" dirty="0"/>
              <a:t>当センターでは、引き続き「チームビルド編」として、リスクのある生徒や　その保護者に対して、チームで　どのように対応していくか　を学べるプログラムも準備中です。</a:t>
            </a:r>
            <a:endParaRPr kumimoji="1" lang="en-US" altLang="ja-JP" dirty="0"/>
          </a:p>
          <a:p>
            <a:r>
              <a:rPr kumimoji="1" lang="ja-JP" altLang="en-US" dirty="0"/>
              <a:t>もし　機会がありましたら、こちらの受講もぜひご検討ください。</a:t>
            </a:r>
            <a:endParaRPr kumimoji="1" lang="en-US" altLang="ja-JP" dirty="0"/>
          </a:p>
          <a:p>
            <a:r>
              <a:rPr kumimoji="1" lang="ja-JP" altLang="en-US" dirty="0"/>
              <a:t>（不幸にして自殺が起きてしまったときの対応についても学べます。）</a:t>
            </a:r>
          </a:p>
        </p:txBody>
      </p:sp>
    </p:spTree>
    <p:extLst>
      <p:ext uri="{BB962C8B-B14F-4D97-AF65-F5344CB8AC3E}">
        <p14:creationId xmlns:p14="http://schemas.microsoft.com/office/powerpoint/2010/main" val="4087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高校２年生の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さん。</a:t>
            </a:r>
            <a:endParaRPr kumimoji="1" lang="en-US" altLang="ja-JP" dirty="0"/>
          </a:p>
          <a:p>
            <a:r>
              <a:rPr kumimoji="1" lang="ja-JP" altLang="en-US" dirty="0"/>
              <a:t>学校で　定期的に行っている、心の負担などに関するアンケート　の回答で、全く問題がありませんでした。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914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アンケートは　こんな感じです。</a:t>
            </a:r>
            <a:endParaRPr kumimoji="1" lang="en-US" altLang="ja-JP" dirty="0"/>
          </a:p>
          <a:p>
            <a:r>
              <a:rPr kumimoji="1" lang="ja-JP" altLang="en-US" dirty="0"/>
              <a:t>学校生活で、悩んでいること、困っていることは　特になし。</a:t>
            </a:r>
            <a:endParaRPr kumimoji="1" lang="en-US" altLang="ja-JP" dirty="0"/>
          </a:p>
          <a:p>
            <a:r>
              <a:rPr kumimoji="1" lang="ja-JP" altLang="en-US" dirty="0"/>
              <a:t>最近の　心とからだの様子について　の質問では、色々な項目について　３段階で尋ねていますが、すべて　「全くない」　と回答しています。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6116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実は、一般に、リスクが高い子ども、本来であれば　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を出してほしい　子どもほど、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を出せない　ということが、調査研究から　分かっています。</a:t>
            </a:r>
            <a:endParaRPr kumimoji="1" lang="en-US" altLang="ja-JP" dirty="0"/>
          </a:p>
          <a:p>
            <a:r>
              <a:rPr kumimoji="1" lang="ja-JP" altLang="en-US" dirty="0"/>
              <a:t>裏を返すと、安心して　人に頼れない　こと自体が、とても　深刻な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のサイン　ですので、私たち大人が　それに気付くことが　とても大切です。</a:t>
            </a:r>
          </a:p>
        </p:txBody>
      </p:sp>
    </p:spTree>
    <p:extLst>
      <p:ext uri="{BB962C8B-B14F-4D97-AF65-F5344CB8AC3E}">
        <p14:creationId xmlns:p14="http://schemas.microsoft.com/office/powerpoint/2010/main" val="246142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学校でのアンケート　であれば、こんな場合に　要注意です。</a:t>
            </a:r>
            <a:endParaRPr kumimoji="1" lang="en-US" altLang="ja-JP" dirty="0"/>
          </a:p>
          <a:p>
            <a:r>
              <a:rPr kumimoji="1" lang="ja-JP" altLang="en-US" dirty="0"/>
              <a:t>・アンケートを配ったときに、あまりに　短い時間で　回答を終えてしまっている、</a:t>
            </a:r>
            <a:endParaRPr kumimoji="1" lang="en-US" altLang="ja-JP" dirty="0"/>
          </a:p>
          <a:p>
            <a:r>
              <a:rPr kumimoji="1" lang="ja-JP" altLang="en-US" dirty="0"/>
              <a:t>・あるいは　反対に、回答に　長い時間をかけている割に、</a:t>
            </a:r>
            <a:endParaRPr kumimoji="1" lang="en-US" altLang="ja-JP" dirty="0"/>
          </a:p>
          <a:p>
            <a:r>
              <a:rPr kumimoji="1" lang="ja-JP" altLang="en-US" dirty="0"/>
              <a:t>回答は　全部　「問題がない」　という　ものになっているような　場合です。</a:t>
            </a:r>
            <a:endParaRPr kumimoji="1" lang="en-US" altLang="ja-JP" dirty="0"/>
          </a:p>
          <a:p>
            <a:r>
              <a:rPr kumimoji="1" lang="ja-JP" altLang="en-US" dirty="0"/>
              <a:t>アンケートに　回答する　マルの大きさや　筆圧　などに　不自然さがある　こともあります。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こんなときには、回答内容が　本当の　その生徒の内面を　反映していない　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14494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アンケートで　問題が　なさすぎる回答　をしていた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さん。</a:t>
            </a:r>
            <a:endParaRPr kumimoji="1" lang="en-US" altLang="ja-JP" dirty="0"/>
          </a:p>
          <a:p>
            <a:r>
              <a:rPr kumimoji="1" lang="ja-JP" altLang="en-US" dirty="0"/>
              <a:t>・出席状況は　良好ですが、成績が　やや　下がってきて　います。</a:t>
            </a:r>
            <a:endParaRPr kumimoji="1" lang="en-US" altLang="ja-JP" dirty="0"/>
          </a:p>
          <a:p>
            <a:r>
              <a:rPr kumimoji="1" lang="ja-JP" altLang="en-US" dirty="0"/>
              <a:t>・最近、一緒にいる女子たちの　グループが　変わったようです。</a:t>
            </a:r>
            <a:endParaRPr kumimoji="1" lang="en-US" altLang="ja-JP" dirty="0"/>
          </a:p>
          <a:p>
            <a:r>
              <a:rPr kumimoji="1" lang="ja-JP" altLang="en-US" dirty="0"/>
              <a:t>・グループで　友人と一緒にいるときは、よく笑い、楽しそうに　しています。</a:t>
            </a:r>
            <a:endParaRPr kumimoji="1" lang="en-US" altLang="ja-JP" dirty="0"/>
          </a:p>
          <a:p>
            <a:r>
              <a:rPr kumimoji="1" lang="ja-JP" altLang="en-US" dirty="0"/>
              <a:t>・ただ、授業中には　ボーっ　としていることが　増えたのが　気になります。</a:t>
            </a:r>
          </a:p>
          <a:p>
            <a:r>
              <a:rPr kumimoji="1" lang="ja-JP" altLang="en-US" dirty="0"/>
              <a:t>・身だしなみは　整っています。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8485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アンケートでは　悩みも　問題も　何もない　と回答していた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さんですが、</a:t>
            </a:r>
            <a:endParaRPr kumimoji="1" lang="en-US" altLang="ja-JP" dirty="0"/>
          </a:p>
          <a:p>
            <a:r>
              <a:rPr kumimoji="1" lang="ja-JP" altLang="en-US" dirty="0"/>
              <a:t>こうしてみると、いくつか　気になる様子の変化が　ありそうです。</a:t>
            </a:r>
          </a:p>
        </p:txBody>
      </p:sp>
    </p:spTree>
    <p:extLst>
      <p:ext uri="{BB962C8B-B14F-4D97-AF65-F5344CB8AC3E}">
        <p14:creationId xmlns:p14="http://schemas.microsoft.com/office/powerpoint/2010/main" val="155648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アンケートの内容が　むしろ　何かのサインなのかもしれない　と感じとった　あなたは、放課後に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さんと　話をする機会を　作ることに　成功しました。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07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今までのケースを参考に、</a:t>
            </a:r>
            <a:endParaRPr kumimoji="1" lang="en-US" altLang="ja-JP" dirty="0"/>
          </a:p>
          <a:p>
            <a:r>
              <a:rPr kumimoji="1" lang="ja-JP" altLang="en-US" dirty="0"/>
              <a:t>・少し　雑談をして　緊張をほぐし、</a:t>
            </a:r>
            <a:endParaRPr kumimoji="1" lang="en-US" altLang="ja-JP" dirty="0"/>
          </a:p>
          <a:p>
            <a:r>
              <a:rPr kumimoji="1" lang="ja-JP" altLang="en-US" dirty="0"/>
              <a:t>・気になる　言動について、客観的・具体的に　話をし、</a:t>
            </a:r>
            <a:endParaRPr kumimoji="1" lang="en-US" altLang="ja-JP" dirty="0"/>
          </a:p>
          <a:p>
            <a:r>
              <a:rPr kumimoji="1" lang="ja-JP" altLang="en-US" dirty="0"/>
              <a:t>・私が　心配している、という 　</a:t>
            </a:r>
            <a:r>
              <a:rPr kumimoji="1" lang="en-US" altLang="ja-JP" dirty="0"/>
              <a:t>I message </a:t>
            </a:r>
            <a:r>
              <a:rPr kumimoji="1" lang="ja-JP" altLang="en-US" dirty="0"/>
              <a:t>　を伝えていきましょう。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581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632-5231-444B-9981-B4056F8A94FB}" type="datetime1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2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©2024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yoiku.metro.tokyo.lg.jp/school/content/files/sos_sing/r4-3_soudan.pdf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DAA112-D376-2610-C01A-06ED7386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203" t="7203" r="6740" b="20776"/>
          <a:stretch/>
        </p:blipFill>
        <p:spPr>
          <a:xfrm rot="20421033">
            <a:off x="400279" y="457281"/>
            <a:ext cx="4907722" cy="47326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92F7B9-1827-47BF-B25B-2349878D5B5E}"/>
              </a:ext>
            </a:extLst>
          </p:cNvPr>
          <p:cNvSpPr txBox="1"/>
          <p:nvPr/>
        </p:nvSpPr>
        <p:spPr>
          <a:xfrm>
            <a:off x="2272" y="2321004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</a:t>
            </a:r>
          </a:p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アンケートの罠</a:t>
            </a:r>
          </a:p>
        </p:txBody>
      </p:sp>
    </p:spTree>
    <p:extLst>
      <p:ext uri="{BB962C8B-B14F-4D97-AF65-F5344CB8AC3E}">
        <p14:creationId xmlns:p14="http://schemas.microsoft.com/office/powerpoint/2010/main" val="230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D071FE2-1AFB-9B4E-BFA7-147DF7CFC792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四角形: 1 つの角を切り取る 5">
            <a:extLst>
              <a:ext uri="{FF2B5EF4-FFF2-40B4-BE49-F238E27FC236}">
                <a16:creationId xmlns:a16="http://schemas.microsoft.com/office/drawing/2014/main" id="{2F0C7F31-3A13-424F-D323-253030409A30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B64E75-0C37-F6F6-7649-E6304B1505D0}"/>
              </a:ext>
            </a:extLst>
          </p:cNvPr>
          <p:cNvSpPr/>
          <p:nvPr/>
        </p:nvSpPr>
        <p:spPr>
          <a:xfrm>
            <a:off x="5310336" y="134635"/>
            <a:ext cx="3635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6F16F1-BAD0-29CB-4611-62A676774C83}"/>
              </a:ext>
            </a:extLst>
          </p:cNvPr>
          <p:cNvSpPr/>
          <p:nvPr/>
        </p:nvSpPr>
        <p:spPr>
          <a:xfrm>
            <a:off x="611560" y="1628800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（ケース３を参考に・・・）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少し雑談をして緊張をほぐし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気になる言動について客観的・具体的に話し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「私（＝先生であるあなた）が」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 　心配している、ということを伝えます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77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E645E33-1241-994D-51E5-8D508AB9F76B}"/>
              </a:ext>
            </a:extLst>
          </p:cNvPr>
          <p:cNvSpPr/>
          <p:nvPr/>
        </p:nvSpPr>
        <p:spPr>
          <a:xfrm>
            <a:off x="611560" y="897080"/>
            <a:ext cx="7740860" cy="1848873"/>
          </a:xfrm>
          <a:prstGeom prst="wedgeRoundRectCallout">
            <a:avLst>
              <a:gd name="adj1" fmla="val -26619"/>
              <a:gd name="adj2" fmla="val 108752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5233F902-08DD-5BA2-80E6-8363EEEF768E}"/>
              </a:ext>
            </a:extLst>
          </p:cNvPr>
          <p:cNvSpPr/>
          <p:nvPr/>
        </p:nvSpPr>
        <p:spPr>
          <a:xfrm>
            <a:off x="5291153" y="3764334"/>
            <a:ext cx="3061267" cy="2040930"/>
          </a:xfrm>
          <a:prstGeom prst="wedgeRoundRectCallout">
            <a:avLst>
              <a:gd name="adj1" fmla="val -77245"/>
              <a:gd name="adj2" fmla="val -456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685F27-74C6-9174-28BA-9A552A9DFFC2}"/>
              </a:ext>
            </a:extLst>
          </p:cNvPr>
          <p:cNvSpPr/>
          <p:nvPr/>
        </p:nvSpPr>
        <p:spPr>
          <a:xfrm>
            <a:off x="5617114" y="3764334"/>
            <a:ext cx="2735625" cy="204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すみません、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大丈夫です。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がんばります。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20950B0-0DCA-644D-5CB4-B7D8FC36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76" y="3429000"/>
            <a:ext cx="3200677" cy="321896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2EA5B6-80DE-7775-FD4C-2D5E2E0DE904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12D6BF3F-F034-6D05-39B0-69B2AE20545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A01245-4D7D-EA5C-21D9-F0F9ECF7CE8E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D47CBD-C575-DDF5-7183-228F226DC71F}"/>
              </a:ext>
            </a:extLst>
          </p:cNvPr>
          <p:cNvSpPr/>
          <p:nvPr/>
        </p:nvSpPr>
        <p:spPr>
          <a:xfrm>
            <a:off x="971600" y="1135528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最近授業に集中しづらいように見えるから、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どうしたのかなと心配しているよ。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74FD37-8B0F-0A64-F1F8-ACA5982F8D37}"/>
              </a:ext>
            </a:extLst>
          </p:cNvPr>
          <p:cNvSpPr/>
          <p:nvPr/>
        </p:nvSpPr>
        <p:spPr>
          <a:xfrm>
            <a:off x="4211960" y="2947392"/>
            <a:ext cx="1645156" cy="6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どきっ！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8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97351"/>
            <a:ext cx="9143999" cy="727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会話が途切れてしまったら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881241-FCD2-F521-CE02-C3F3414157C3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FCE74A-42A4-19BF-D826-1346C362E91A}"/>
              </a:ext>
            </a:extLst>
          </p:cNvPr>
          <p:cNvSpPr/>
          <p:nvPr/>
        </p:nvSpPr>
        <p:spPr>
          <a:xfrm>
            <a:off x="971600" y="1988840"/>
            <a:ext cx="7272808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「気にかけている」ということを伝える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心配をかけていいこと、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いつでも話を聞けることを伝える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教えてほしいポイントを具体的に伝える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眠れない、家や学校で嫌なことをされている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やる気が出ない、自分や周りを傷つけたいと思う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大かっこ 3">
            <a:extLst>
              <a:ext uri="{FF2B5EF4-FFF2-40B4-BE49-F238E27FC236}">
                <a16:creationId xmlns:a16="http://schemas.microsoft.com/office/drawing/2014/main" id="{A9485A30-128D-6BBE-50A9-AB0542BAAE78}"/>
              </a:ext>
            </a:extLst>
          </p:cNvPr>
          <p:cNvSpPr/>
          <p:nvPr/>
        </p:nvSpPr>
        <p:spPr>
          <a:xfrm>
            <a:off x="1691680" y="5013176"/>
            <a:ext cx="6264696" cy="720080"/>
          </a:xfrm>
          <a:prstGeom prst="bracketPair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お守りの相談先も伝える</a:t>
            </a:r>
          </a:p>
        </p:txBody>
      </p:sp>
      <p:pic>
        <p:nvPicPr>
          <p:cNvPr id="6" name="図 5" descr="カレンダー&#10;&#10;自動的に生成された説明">
            <a:extLst>
              <a:ext uri="{FF2B5EF4-FFF2-40B4-BE49-F238E27FC236}">
                <a16:creationId xmlns:a16="http://schemas.microsoft.com/office/drawing/2014/main" id="{8C5665AA-F98E-56D6-E4AB-64CBF40E2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104456" cy="290242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69BD5A-BEBD-B692-F941-E7D084836FE8}"/>
              </a:ext>
            </a:extLst>
          </p:cNvPr>
          <p:cNvSpPr/>
          <p:nvPr/>
        </p:nvSpPr>
        <p:spPr>
          <a:xfrm>
            <a:off x="539552" y="1628800"/>
            <a:ext cx="727280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身近な人には相談しにくいことも・・・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そんなときに頼れるところを伝えておく。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一緒に考えてみる。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1" name="図 10" descr="ケーブル が含まれている画像&#10;&#10;自動的に生成された説明">
            <a:extLst>
              <a:ext uri="{FF2B5EF4-FFF2-40B4-BE49-F238E27FC236}">
                <a16:creationId xmlns:a16="http://schemas.microsoft.com/office/drawing/2014/main" id="{9166E9B4-F221-F7B3-0E26-DFECC9350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" y="3960440"/>
            <a:ext cx="4083319" cy="263691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AD00A39-9F87-27AC-F310-53461839398E}"/>
              </a:ext>
            </a:extLst>
          </p:cNvPr>
          <p:cNvSpPr/>
          <p:nvPr/>
        </p:nvSpPr>
        <p:spPr>
          <a:xfrm>
            <a:off x="1258658" y="4834638"/>
            <a:ext cx="2916324" cy="1070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しんどくなる前に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連絡してもいいんだよ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CAD2BA-A023-EA6F-05F5-6BABAD30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378" y="6502249"/>
            <a:ext cx="5508102" cy="23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東京都教育委員会</a:t>
            </a:r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「相談窓口連絡先一覧」</a:t>
            </a:r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endParaRPr kumimoji="0" lang="ja-JP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9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E645E33-1241-994D-51E5-8D508AB9F76B}"/>
              </a:ext>
            </a:extLst>
          </p:cNvPr>
          <p:cNvSpPr/>
          <p:nvPr/>
        </p:nvSpPr>
        <p:spPr>
          <a:xfrm>
            <a:off x="611560" y="897080"/>
            <a:ext cx="7740860" cy="1848873"/>
          </a:xfrm>
          <a:prstGeom prst="wedgeRoundRectCallout">
            <a:avLst>
              <a:gd name="adj1" fmla="val -26619"/>
              <a:gd name="adj2" fmla="val 108752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5233F902-08DD-5BA2-80E6-8363EEEF768E}"/>
              </a:ext>
            </a:extLst>
          </p:cNvPr>
          <p:cNvSpPr/>
          <p:nvPr/>
        </p:nvSpPr>
        <p:spPr>
          <a:xfrm>
            <a:off x="5291153" y="3764334"/>
            <a:ext cx="3061267" cy="2040930"/>
          </a:xfrm>
          <a:prstGeom prst="wedgeRoundRectCallout">
            <a:avLst>
              <a:gd name="adj1" fmla="val -77245"/>
              <a:gd name="adj2" fmla="val -456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685F27-74C6-9174-28BA-9A552A9DFFC2}"/>
              </a:ext>
            </a:extLst>
          </p:cNvPr>
          <p:cNvSpPr/>
          <p:nvPr/>
        </p:nvSpPr>
        <p:spPr>
          <a:xfrm>
            <a:off x="5617114" y="3764334"/>
            <a:ext cx="2735625" cy="204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すみません、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大丈夫です。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がんばります。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20950B0-0DCA-644D-5CB4-B7D8FC36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76" y="3429000"/>
            <a:ext cx="3200677" cy="321896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2EA5B6-80DE-7775-FD4C-2D5E2E0DE904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12D6BF3F-F034-6D05-39B0-69B2AE20545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A01245-4D7D-EA5C-21D9-F0F9ECF7CE8E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D47CBD-C575-DDF5-7183-228F226DC71F}"/>
              </a:ext>
            </a:extLst>
          </p:cNvPr>
          <p:cNvSpPr/>
          <p:nvPr/>
        </p:nvSpPr>
        <p:spPr>
          <a:xfrm>
            <a:off x="971600" y="1135528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最近授業に集中しづらいように見えるから、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どうしたのかなと心配しているよ。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74FD37-8B0F-0A64-F1F8-ACA5982F8D37}"/>
              </a:ext>
            </a:extLst>
          </p:cNvPr>
          <p:cNvSpPr/>
          <p:nvPr/>
        </p:nvSpPr>
        <p:spPr>
          <a:xfrm>
            <a:off x="4211960" y="2947392"/>
            <a:ext cx="1645156" cy="6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どきっ！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「違和感」の共有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6A12A11-F9FA-D320-28BF-4A04F029D21C}"/>
              </a:ext>
            </a:extLst>
          </p:cNvPr>
          <p:cNvGrpSpPr/>
          <p:nvPr/>
        </p:nvGrpSpPr>
        <p:grpSpPr>
          <a:xfrm>
            <a:off x="2051767" y="3484416"/>
            <a:ext cx="648657" cy="1573597"/>
            <a:chOff x="2110749" y="3430588"/>
            <a:chExt cx="648657" cy="1573597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E570F16-1F79-B963-19E5-585F91591B3C}"/>
                </a:ext>
              </a:extLst>
            </p:cNvPr>
            <p:cNvSpPr/>
            <p:nvPr/>
          </p:nvSpPr>
          <p:spPr>
            <a:xfrm>
              <a:off x="2111428" y="3430588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BF9BC316-0847-5BF5-5F40-57609897A572}"/>
                </a:ext>
              </a:extLst>
            </p:cNvPr>
            <p:cNvSpPr/>
            <p:nvPr/>
          </p:nvSpPr>
          <p:spPr>
            <a:xfrm>
              <a:off x="2111428" y="4072516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29F27AD-F1EA-605E-B5A1-40132B8CCD8D}"/>
                </a:ext>
              </a:extLst>
            </p:cNvPr>
            <p:cNvSpPr/>
            <p:nvPr/>
          </p:nvSpPr>
          <p:spPr>
            <a:xfrm>
              <a:off x="2110749" y="4356271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4428F7E-A404-732A-39BE-AEE990EF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543525" y="2816791"/>
            <a:ext cx="1944216" cy="29088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74C776-A928-4990-2C6B-ED0CC3A4637F}"/>
              </a:ext>
            </a:extLst>
          </p:cNvPr>
          <p:cNvSpPr/>
          <p:nvPr/>
        </p:nvSpPr>
        <p:spPr>
          <a:xfrm>
            <a:off x="5165737" y="3852859"/>
            <a:ext cx="2699792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チーム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AECA23-D660-1C6B-CC05-6FA6B63CC8E3}"/>
              </a:ext>
            </a:extLst>
          </p:cNvPr>
          <p:cNvSpPr/>
          <p:nvPr/>
        </p:nvSpPr>
        <p:spPr>
          <a:xfrm>
            <a:off x="1331640" y="2780928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39FCC434-EC34-B6F7-30DC-42DECE514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84416"/>
            <a:ext cx="2513856" cy="167799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5069B4-6C55-5AAA-8B5F-01F843149670}"/>
              </a:ext>
            </a:extLst>
          </p:cNvPr>
          <p:cNvSpPr/>
          <p:nvPr/>
        </p:nvSpPr>
        <p:spPr>
          <a:xfrm>
            <a:off x="1259632" y="1628800"/>
            <a:ext cx="727280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職員室に戻ったら・・・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5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3CE021F-E2E7-55AC-EEEA-7DFB2A75B9A5}"/>
              </a:ext>
            </a:extLst>
          </p:cNvPr>
          <p:cNvSpPr/>
          <p:nvPr/>
        </p:nvSpPr>
        <p:spPr>
          <a:xfrm>
            <a:off x="494822" y="934121"/>
            <a:ext cx="323001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ケースのまとめ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問題がなさすぎるアンケート</a:t>
            </a:r>
            <a:endParaRPr lang="en-US" altLang="ja-JP" sz="16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16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を出せない生徒のサインに気づいた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 「大丈夫」と言われても、声をかけた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" name="図 1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11700AE1-A1BA-D64C-CFFC-4FDEDC6A6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2E813B-2D08-FC7D-5B94-4A6525B0CFC9}"/>
              </a:ext>
            </a:extLst>
          </p:cNvPr>
          <p:cNvSpPr/>
          <p:nvPr/>
        </p:nvSpPr>
        <p:spPr>
          <a:xfrm>
            <a:off x="5398165" y="965902"/>
            <a:ext cx="3656188" cy="5725886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61" name="吹き出し: 円形 60">
            <a:extLst>
              <a:ext uri="{FF2B5EF4-FFF2-40B4-BE49-F238E27FC236}">
                <a16:creationId xmlns:a16="http://schemas.microsoft.com/office/drawing/2014/main" id="{7153B2C1-6194-5B8B-F0C4-7A749BCCDBA3}"/>
              </a:ext>
            </a:extLst>
          </p:cNvPr>
          <p:cNvSpPr/>
          <p:nvPr/>
        </p:nvSpPr>
        <p:spPr>
          <a:xfrm>
            <a:off x="160653" y="1314180"/>
            <a:ext cx="2493271" cy="1530000"/>
          </a:xfrm>
          <a:prstGeom prst="wedgeEllipseCallout">
            <a:avLst>
              <a:gd name="adj1" fmla="val -10848"/>
              <a:gd name="adj2" fmla="val 7763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4047" y="0"/>
            <a:ext cx="9143999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72008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本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研修後の到達地点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D75D34E-7807-FD5B-E90E-F7E6D0E52186}"/>
              </a:ext>
            </a:extLst>
          </p:cNvPr>
          <p:cNvGrpSpPr/>
          <p:nvPr/>
        </p:nvGrpSpPr>
        <p:grpSpPr>
          <a:xfrm>
            <a:off x="641130" y="2853030"/>
            <a:ext cx="7919357" cy="3235945"/>
            <a:chOff x="683568" y="3633873"/>
            <a:chExt cx="7919357" cy="3235945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3695A32-15BC-A4F0-69E6-319922212311}"/>
                </a:ext>
              </a:extLst>
            </p:cNvPr>
            <p:cNvGrpSpPr/>
            <p:nvPr/>
          </p:nvGrpSpPr>
          <p:grpSpPr>
            <a:xfrm>
              <a:off x="3888619" y="4211366"/>
              <a:ext cx="648657" cy="1573661"/>
              <a:chOff x="2843280" y="1916832"/>
              <a:chExt cx="504584" cy="1224136"/>
            </a:xfrm>
            <a:solidFill>
              <a:schemeClr val="accent1"/>
            </a:solidFill>
          </p:grpSpPr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DBF3F490-DFA9-6BA7-5E58-EB7AF22A8938}"/>
                  </a:ext>
                </a:extLst>
              </p:cNvPr>
              <p:cNvSpPr/>
              <p:nvPr/>
            </p:nvSpPr>
            <p:spPr>
              <a:xfrm>
                <a:off x="2843808" y="191683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D869D6CB-34A2-E793-5815-91A24348906D}"/>
                  </a:ext>
                </a:extLst>
              </p:cNvPr>
              <p:cNvSpPr/>
              <p:nvPr/>
            </p:nvSpPr>
            <p:spPr>
              <a:xfrm>
                <a:off x="2843808" y="241618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CAF0C893-42E4-05D8-8D2D-D6533779A909}"/>
                  </a:ext>
                </a:extLst>
              </p:cNvPr>
              <p:cNvSpPr/>
              <p:nvPr/>
            </p:nvSpPr>
            <p:spPr>
              <a:xfrm>
                <a:off x="2843280" y="2636912"/>
                <a:ext cx="50405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270688C5-6537-9EF9-993B-BFBA10D71843}"/>
                </a:ext>
              </a:extLst>
            </p:cNvPr>
            <p:cNvGrpSpPr/>
            <p:nvPr/>
          </p:nvGrpSpPr>
          <p:grpSpPr>
            <a:xfrm>
              <a:off x="1893202" y="4211431"/>
              <a:ext cx="648657" cy="1573597"/>
              <a:chOff x="2843280" y="1916832"/>
              <a:chExt cx="504584" cy="1224086"/>
            </a:xfrm>
            <a:solidFill>
              <a:schemeClr val="accent3"/>
            </a:solidFill>
          </p:grpSpPr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E6FA8BCC-62AC-6C8F-7872-C8705C2ABB70}"/>
                  </a:ext>
                </a:extLst>
              </p:cNvPr>
              <p:cNvSpPr/>
              <p:nvPr/>
            </p:nvSpPr>
            <p:spPr>
              <a:xfrm>
                <a:off x="2843808" y="191683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7EC92FE0-3735-7ACA-F5BB-7C1A0BC92D25}"/>
                  </a:ext>
                </a:extLst>
              </p:cNvPr>
              <p:cNvSpPr/>
              <p:nvPr/>
            </p:nvSpPr>
            <p:spPr>
              <a:xfrm>
                <a:off x="2843808" y="241618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C0FD81BD-9F0E-E970-3F9D-5442216C3418}"/>
                  </a:ext>
                </a:extLst>
              </p:cNvPr>
              <p:cNvSpPr/>
              <p:nvPr/>
            </p:nvSpPr>
            <p:spPr>
              <a:xfrm>
                <a:off x="2843280" y="2636912"/>
                <a:ext cx="504056" cy="5040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sp>
          <p:nvSpPr>
            <p:cNvPr id="65" name="二等辺三角形 64">
              <a:extLst>
                <a:ext uri="{FF2B5EF4-FFF2-40B4-BE49-F238E27FC236}">
                  <a16:creationId xmlns:a16="http://schemas.microsoft.com/office/drawing/2014/main" id="{8BB41D44-AF5F-E374-3A02-30567E3E5709}"/>
                </a:ext>
              </a:extLst>
            </p:cNvPr>
            <p:cNvSpPr/>
            <p:nvPr/>
          </p:nvSpPr>
          <p:spPr>
            <a:xfrm rot="7414760">
              <a:off x="1636468" y="4150696"/>
              <a:ext cx="190636" cy="315069"/>
            </a:xfrm>
            <a:custGeom>
              <a:avLst/>
              <a:gdLst>
                <a:gd name="connsiteX0" fmla="*/ 0 w 190636"/>
                <a:gd name="connsiteY0" fmla="*/ 315069 h 315069"/>
                <a:gd name="connsiteX1" fmla="*/ 95318 w 190636"/>
                <a:gd name="connsiteY1" fmla="*/ 0 h 315069"/>
                <a:gd name="connsiteX2" fmla="*/ 190636 w 190636"/>
                <a:gd name="connsiteY2" fmla="*/ 315069 h 315069"/>
                <a:gd name="connsiteX3" fmla="*/ 0 w 190636"/>
                <a:gd name="connsiteY3" fmla="*/ 315069 h 3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36" h="315069" fill="none" extrusionOk="0">
                  <a:moveTo>
                    <a:pt x="0" y="315069"/>
                  </a:moveTo>
                  <a:cubicBezTo>
                    <a:pt x="31430" y="198795"/>
                    <a:pt x="77011" y="90913"/>
                    <a:pt x="95318" y="0"/>
                  </a:cubicBezTo>
                  <a:cubicBezTo>
                    <a:pt x="174175" y="130046"/>
                    <a:pt x="144323" y="215884"/>
                    <a:pt x="190636" y="315069"/>
                  </a:cubicBezTo>
                  <a:cubicBezTo>
                    <a:pt x="105105" y="332863"/>
                    <a:pt x="53504" y="298163"/>
                    <a:pt x="0" y="315069"/>
                  </a:cubicBezTo>
                  <a:close/>
                </a:path>
                <a:path w="190636" h="315069" stroke="0" extrusionOk="0">
                  <a:moveTo>
                    <a:pt x="0" y="315069"/>
                  </a:moveTo>
                  <a:cubicBezTo>
                    <a:pt x="-4582" y="205757"/>
                    <a:pt x="80371" y="68725"/>
                    <a:pt x="95318" y="0"/>
                  </a:cubicBezTo>
                  <a:cubicBezTo>
                    <a:pt x="125418" y="62788"/>
                    <a:pt x="150480" y="239047"/>
                    <a:pt x="190636" y="315069"/>
                  </a:cubicBezTo>
                  <a:cubicBezTo>
                    <a:pt x="113230" y="335991"/>
                    <a:pt x="64150" y="300131"/>
                    <a:pt x="0" y="3150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507211462">
                    <a:prstGeom prst="triangl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6" name="二等辺三角形 65">
              <a:extLst>
                <a:ext uri="{FF2B5EF4-FFF2-40B4-BE49-F238E27FC236}">
                  <a16:creationId xmlns:a16="http://schemas.microsoft.com/office/drawing/2014/main" id="{1E46D9B5-BED6-79F1-4C30-5792EA244298}"/>
                </a:ext>
              </a:extLst>
            </p:cNvPr>
            <p:cNvSpPr/>
            <p:nvPr/>
          </p:nvSpPr>
          <p:spPr>
            <a:xfrm rot="5257621">
              <a:off x="1590078" y="4346000"/>
              <a:ext cx="190636" cy="315069"/>
            </a:xfrm>
            <a:custGeom>
              <a:avLst/>
              <a:gdLst>
                <a:gd name="connsiteX0" fmla="*/ 0 w 190636"/>
                <a:gd name="connsiteY0" fmla="*/ 315069 h 315069"/>
                <a:gd name="connsiteX1" fmla="*/ 95318 w 190636"/>
                <a:gd name="connsiteY1" fmla="*/ 0 h 315069"/>
                <a:gd name="connsiteX2" fmla="*/ 190636 w 190636"/>
                <a:gd name="connsiteY2" fmla="*/ 315069 h 315069"/>
                <a:gd name="connsiteX3" fmla="*/ 0 w 190636"/>
                <a:gd name="connsiteY3" fmla="*/ 315069 h 3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36" h="315069" fill="none" extrusionOk="0">
                  <a:moveTo>
                    <a:pt x="0" y="315069"/>
                  </a:moveTo>
                  <a:cubicBezTo>
                    <a:pt x="39766" y="160989"/>
                    <a:pt x="100250" y="114277"/>
                    <a:pt x="95318" y="0"/>
                  </a:cubicBezTo>
                  <a:cubicBezTo>
                    <a:pt x="142720" y="69848"/>
                    <a:pt x="132771" y="248267"/>
                    <a:pt x="190636" y="315069"/>
                  </a:cubicBezTo>
                  <a:cubicBezTo>
                    <a:pt x="119639" y="319692"/>
                    <a:pt x="88673" y="292288"/>
                    <a:pt x="0" y="315069"/>
                  </a:cubicBezTo>
                  <a:close/>
                </a:path>
                <a:path w="190636" h="315069" stroke="0" extrusionOk="0">
                  <a:moveTo>
                    <a:pt x="0" y="315069"/>
                  </a:moveTo>
                  <a:cubicBezTo>
                    <a:pt x="6577" y="156960"/>
                    <a:pt x="70344" y="115910"/>
                    <a:pt x="95318" y="0"/>
                  </a:cubicBezTo>
                  <a:cubicBezTo>
                    <a:pt x="143359" y="109526"/>
                    <a:pt x="150961" y="214717"/>
                    <a:pt x="190636" y="315069"/>
                  </a:cubicBezTo>
                  <a:cubicBezTo>
                    <a:pt x="133135" y="329639"/>
                    <a:pt x="75561" y="308133"/>
                    <a:pt x="0" y="3150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168902809">
                    <a:prstGeom prst="triangl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C04B3264-9177-DC50-7B14-64A4437862FF}"/>
                </a:ext>
              </a:extLst>
            </p:cNvPr>
            <p:cNvSpPr/>
            <p:nvPr/>
          </p:nvSpPr>
          <p:spPr>
            <a:xfrm>
              <a:off x="683568" y="3920674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①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8" name="矢印: 下 67">
              <a:extLst>
                <a:ext uri="{FF2B5EF4-FFF2-40B4-BE49-F238E27FC236}">
                  <a16:creationId xmlns:a16="http://schemas.microsoft.com/office/drawing/2014/main" id="{A1D57982-9E02-BA33-310A-46EB4F74938A}"/>
                </a:ext>
              </a:extLst>
            </p:cNvPr>
            <p:cNvSpPr/>
            <p:nvPr/>
          </p:nvSpPr>
          <p:spPr>
            <a:xfrm rot="16200000">
              <a:off x="2926249" y="4502627"/>
              <a:ext cx="576623" cy="1079350"/>
            </a:xfrm>
            <a:custGeom>
              <a:avLst/>
              <a:gdLst>
                <a:gd name="connsiteX0" fmla="*/ 0 w 576623"/>
                <a:gd name="connsiteY0" fmla="*/ 791039 h 1079350"/>
                <a:gd name="connsiteX1" fmla="*/ 144156 w 576623"/>
                <a:gd name="connsiteY1" fmla="*/ 791039 h 1079350"/>
                <a:gd name="connsiteX2" fmla="*/ 144156 w 576623"/>
                <a:gd name="connsiteY2" fmla="*/ 411340 h 1079350"/>
                <a:gd name="connsiteX3" fmla="*/ 144156 w 576623"/>
                <a:gd name="connsiteY3" fmla="*/ 0 h 1079350"/>
                <a:gd name="connsiteX4" fmla="*/ 432467 w 576623"/>
                <a:gd name="connsiteY4" fmla="*/ 0 h 1079350"/>
                <a:gd name="connsiteX5" fmla="*/ 432467 w 576623"/>
                <a:gd name="connsiteY5" fmla="*/ 387609 h 1079350"/>
                <a:gd name="connsiteX6" fmla="*/ 432467 w 576623"/>
                <a:gd name="connsiteY6" fmla="*/ 791039 h 1079350"/>
                <a:gd name="connsiteX7" fmla="*/ 576623 w 576623"/>
                <a:gd name="connsiteY7" fmla="*/ 791039 h 1079350"/>
                <a:gd name="connsiteX8" fmla="*/ 288312 w 576623"/>
                <a:gd name="connsiteY8" fmla="*/ 1079350 h 1079350"/>
                <a:gd name="connsiteX9" fmla="*/ 0 w 576623"/>
                <a:gd name="connsiteY9" fmla="*/ 791039 h 107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623" h="1079350" fill="none" extrusionOk="0">
                  <a:moveTo>
                    <a:pt x="0" y="791039"/>
                  </a:moveTo>
                  <a:cubicBezTo>
                    <a:pt x="46259" y="780020"/>
                    <a:pt x="114762" y="800452"/>
                    <a:pt x="144156" y="791039"/>
                  </a:cubicBezTo>
                  <a:cubicBezTo>
                    <a:pt x="102052" y="684998"/>
                    <a:pt x="175441" y="585902"/>
                    <a:pt x="144156" y="411340"/>
                  </a:cubicBezTo>
                  <a:cubicBezTo>
                    <a:pt x="112871" y="236778"/>
                    <a:pt x="163097" y="85320"/>
                    <a:pt x="144156" y="0"/>
                  </a:cubicBezTo>
                  <a:cubicBezTo>
                    <a:pt x="205690" y="-10035"/>
                    <a:pt x="374387" y="30471"/>
                    <a:pt x="432467" y="0"/>
                  </a:cubicBezTo>
                  <a:cubicBezTo>
                    <a:pt x="438716" y="152797"/>
                    <a:pt x="414643" y="197526"/>
                    <a:pt x="432467" y="387609"/>
                  </a:cubicBezTo>
                  <a:cubicBezTo>
                    <a:pt x="450291" y="577692"/>
                    <a:pt x="415537" y="694221"/>
                    <a:pt x="432467" y="791039"/>
                  </a:cubicBezTo>
                  <a:cubicBezTo>
                    <a:pt x="497225" y="787924"/>
                    <a:pt x="521527" y="793957"/>
                    <a:pt x="576623" y="791039"/>
                  </a:cubicBezTo>
                  <a:cubicBezTo>
                    <a:pt x="476248" y="916461"/>
                    <a:pt x="388282" y="938194"/>
                    <a:pt x="288312" y="1079350"/>
                  </a:cubicBezTo>
                  <a:cubicBezTo>
                    <a:pt x="194021" y="1031518"/>
                    <a:pt x="125279" y="859426"/>
                    <a:pt x="0" y="791039"/>
                  </a:cubicBezTo>
                  <a:close/>
                </a:path>
                <a:path w="576623" h="1079350" stroke="0" extrusionOk="0">
                  <a:moveTo>
                    <a:pt x="0" y="791039"/>
                  </a:moveTo>
                  <a:cubicBezTo>
                    <a:pt x="50331" y="790880"/>
                    <a:pt x="87401" y="792017"/>
                    <a:pt x="144156" y="791039"/>
                  </a:cubicBezTo>
                  <a:cubicBezTo>
                    <a:pt x="96446" y="632855"/>
                    <a:pt x="167410" y="573240"/>
                    <a:pt x="144156" y="387609"/>
                  </a:cubicBezTo>
                  <a:cubicBezTo>
                    <a:pt x="120902" y="201978"/>
                    <a:pt x="172379" y="132432"/>
                    <a:pt x="144156" y="0"/>
                  </a:cubicBezTo>
                  <a:cubicBezTo>
                    <a:pt x="260222" y="-7886"/>
                    <a:pt x="330596" y="24597"/>
                    <a:pt x="432467" y="0"/>
                  </a:cubicBezTo>
                  <a:cubicBezTo>
                    <a:pt x="460048" y="135947"/>
                    <a:pt x="428808" y="246767"/>
                    <a:pt x="432467" y="403430"/>
                  </a:cubicBezTo>
                  <a:cubicBezTo>
                    <a:pt x="436126" y="560093"/>
                    <a:pt x="414821" y="622514"/>
                    <a:pt x="432467" y="791039"/>
                  </a:cubicBezTo>
                  <a:cubicBezTo>
                    <a:pt x="472786" y="787009"/>
                    <a:pt x="544246" y="792522"/>
                    <a:pt x="576623" y="791039"/>
                  </a:cubicBezTo>
                  <a:cubicBezTo>
                    <a:pt x="514053" y="900833"/>
                    <a:pt x="420161" y="941571"/>
                    <a:pt x="288312" y="1079350"/>
                  </a:cubicBezTo>
                  <a:cubicBezTo>
                    <a:pt x="158271" y="997768"/>
                    <a:pt x="124235" y="864208"/>
                    <a:pt x="0" y="79103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04400912">
                    <a:prstGeom prst="down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A0CF4361-5B59-B597-F4A9-65AA7798E062}"/>
                </a:ext>
              </a:extLst>
            </p:cNvPr>
            <p:cNvSpPr/>
            <p:nvPr/>
          </p:nvSpPr>
          <p:spPr>
            <a:xfrm>
              <a:off x="2840332" y="3953817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②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894B7FD9-1103-33CF-987B-5B623E855803}"/>
                </a:ext>
              </a:extLst>
            </p:cNvPr>
            <p:cNvSpPr/>
            <p:nvPr/>
          </p:nvSpPr>
          <p:spPr>
            <a:xfrm>
              <a:off x="3784619" y="6166616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③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52E9ACFB-1DED-C16F-1512-B0F9AC6D731D}"/>
                </a:ext>
              </a:extLst>
            </p:cNvPr>
            <p:cNvSpPr/>
            <p:nvPr/>
          </p:nvSpPr>
          <p:spPr>
            <a:xfrm>
              <a:off x="1175682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教員</a:t>
              </a: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DD8B34AB-12F8-E5EA-944B-E8B2EB3CCBF1}"/>
                </a:ext>
              </a:extLst>
            </p:cNvPr>
            <p:cNvSpPr/>
            <p:nvPr/>
          </p:nvSpPr>
          <p:spPr>
            <a:xfrm>
              <a:off x="3168492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生徒</a:t>
              </a:r>
              <a:endPara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0E11635-34C6-761A-5A87-E6E98E7DC0B9}"/>
                </a:ext>
              </a:extLst>
            </p:cNvPr>
            <p:cNvSpPr/>
            <p:nvPr/>
          </p:nvSpPr>
          <p:spPr>
            <a:xfrm>
              <a:off x="6073927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チーム</a:t>
              </a:r>
            </a:p>
          </p:txBody>
        </p:sp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8A7F8D78-4625-F58F-5846-33C127B1E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6446890" y="4179284"/>
              <a:ext cx="1342307" cy="2008299"/>
            </a:xfrm>
            <a:prstGeom prst="rect">
              <a:avLst/>
            </a:prstGeom>
          </p:spPr>
        </p:pic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F3B4A5C-219D-6B6D-2932-6772569927E1}"/>
                </a:ext>
              </a:extLst>
            </p:cNvPr>
            <p:cNvSpPr/>
            <p:nvPr/>
          </p:nvSpPr>
          <p:spPr>
            <a:xfrm>
              <a:off x="6547099" y="4920493"/>
              <a:ext cx="1141887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校長</a:t>
              </a: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D993205-9E98-64D5-67D4-08DE307FD162}"/>
                </a:ext>
              </a:extLst>
            </p:cNvPr>
            <p:cNvSpPr/>
            <p:nvPr/>
          </p:nvSpPr>
          <p:spPr>
            <a:xfrm>
              <a:off x="6017653" y="5722105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スクール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カウンセラー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3148511-D89F-9BB8-4DAB-6212D442425E}"/>
                </a:ext>
              </a:extLst>
            </p:cNvPr>
            <p:cNvSpPr/>
            <p:nvPr/>
          </p:nvSpPr>
          <p:spPr>
            <a:xfrm>
              <a:off x="7164131" y="4414004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生活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指導主任</a:t>
              </a: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CC4A2EF-98CC-A953-5A57-A4D570036DF5}"/>
                </a:ext>
              </a:extLst>
            </p:cNvPr>
            <p:cNvSpPr/>
            <p:nvPr/>
          </p:nvSpPr>
          <p:spPr>
            <a:xfrm>
              <a:off x="7312584" y="5641590"/>
              <a:ext cx="1141887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養護教諭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0FA22BD-E2EF-AF57-0F35-75B10A6756CA}"/>
                </a:ext>
              </a:extLst>
            </p:cNvPr>
            <p:cNvSpPr/>
            <p:nvPr/>
          </p:nvSpPr>
          <p:spPr>
            <a:xfrm>
              <a:off x="5806197" y="4412290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学年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主任</a:t>
              </a:r>
            </a:p>
          </p:txBody>
        </p:sp>
      </p:grpSp>
      <p:sp>
        <p:nvSpPr>
          <p:cNvPr id="86" name="矢印: 下 85">
            <a:extLst>
              <a:ext uri="{FF2B5EF4-FFF2-40B4-BE49-F238E27FC236}">
                <a16:creationId xmlns:a16="http://schemas.microsoft.com/office/drawing/2014/main" id="{425B08C9-BF40-F41D-DF60-F01C3F385326}"/>
              </a:ext>
            </a:extLst>
          </p:cNvPr>
          <p:cNvSpPr/>
          <p:nvPr/>
        </p:nvSpPr>
        <p:spPr>
          <a:xfrm rot="16200000">
            <a:off x="3912701" y="3876347"/>
            <a:ext cx="576623" cy="2849161"/>
          </a:xfrm>
          <a:custGeom>
            <a:avLst/>
            <a:gdLst>
              <a:gd name="connsiteX0" fmla="*/ 0 w 576623"/>
              <a:gd name="connsiteY0" fmla="*/ 2560850 h 2849161"/>
              <a:gd name="connsiteX1" fmla="*/ 144156 w 576623"/>
              <a:gd name="connsiteY1" fmla="*/ 2560850 h 2849161"/>
              <a:gd name="connsiteX2" fmla="*/ 144156 w 576623"/>
              <a:gd name="connsiteY2" fmla="*/ 2074289 h 2849161"/>
              <a:gd name="connsiteX3" fmla="*/ 144156 w 576623"/>
              <a:gd name="connsiteY3" fmla="*/ 1510902 h 2849161"/>
              <a:gd name="connsiteX4" fmla="*/ 144156 w 576623"/>
              <a:gd name="connsiteY4" fmla="*/ 947515 h 2849161"/>
              <a:gd name="connsiteX5" fmla="*/ 144156 w 576623"/>
              <a:gd name="connsiteY5" fmla="*/ 0 h 2849161"/>
              <a:gd name="connsiteX6" fmla="*/ 432467 w 576623"/>
              <a:gd name="connsiteY6" fmla="*/ 0 h 2849161"/>
              <a:gd name="connsiteX7" fmla="*/ 432467 w 576623"/>
              <a:gd name="connsiteY7" fmla="*/ 486562 h 2849161"/>
              <a:gd name="connsiteX8" fmla="*/ 432467 w 576623"/>
              <a:gd name="connsiteY8" fmla="*/ 921906 h 2849161"/>
              <a:gd name="connsiteX9" fmla="*/ 432467 w 576623"/>
              <a:gd name="connsiteY9" fmla="*/ 1459685 h 2849161"/>
              <a:gd name="connsiteX10" fmla="*/ 432467 w 576623"/>
              <a:gd name="connsiteY10" fmla="*/ 1971855 h 2849161"/>
              <a:gd name="connsiteX11" fmla="*/ 432467 w 576623"/>
              <a:gd name="connsiteY11" fmla="*/ 2560850 h 2849161"/>
              <a:gd name="connsiteX12" fmla="*/ 576623 w 576623"/>
              <a:gd name="connsiteY12" fmla="*/ 2560850 h 2849161"/>
              <a:gd name="connsiteX13" fmla="*/ 288312 w 576623"/>
              <a:gd name="connsiteY13" fmla="*/ 2849161 h 2849161"/>
              <a:gd name="connsiteX14" fmla="*/ 0 w 576623"/>
              <a:gd name="connsiteY14" fmla="*/ 2560850 h 284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623" h="2849161" fill="none" extrusionOk="0">
                <a:moveTo>
                  <a:pt x="0" y="2560850"/>
                </a:moveTo>
                <a:cubicBezTo>
                  <a:pt x="63197" y="2547744"/>
                  <a:pt x="94979" y="2565912"/>
                  <a:pt x="144156" y="2560850"/>
                </a:cubicBezTo>
                <a:cubicBezTo>
                  <a:pt x="142502" y="2429593"/>
                  <a:pt x="152717" y="2291241"/>
                  <a:pt x="144156" y="2074289"/>
                </a:cubicBezTo>
                <a:cubicBezTo>
                  <a:pt x="135595" y="1857337"/>
                  <a:pt x="176551" y="1637425"/>
                  <a:pt x="144156" y="1510902"/>
                </a:cubicBezTo>
                <a:cubicBezTo>
                  <a:pt x="111761" y="1384379"/>
                  <a:pt x="202485" y="1118125"/>
                  <a:pt x="144156" y="947515"/>
                </a:cubicBezTo>
                <a:cubicBezTo>
                  <a:pt x="85827" y="776905"/>
                  <a:pt x="248263" y="310830"/>
                  <a:pt x="144156" y="0"/>
                </a:cubicBezTo>
                <a:cubicBezTo>
                  <a:pt x="269027" y="-517"/>
                  <a:pt x="308799" y="818"/>
                  <a:pt x="432467" y="0"/>
                </a:cubicBezTo>
                <a:cubicBezTo>
                  <a:pt x="448061" y="202011"/>
                  <a:pt x="397010" y="298021"/>
                  <a:pt x="432467" y="486562"/>
                </a:cubicBezTo>
                <a:cubicBezTo>
                  <a:pt x="467924" y="675103"/>
                  <a:pt x="431862" y="797562"/>
                  <a:pt x="432467" y="921906"/>
                </a:cubicBezTo>
                <a:cubicBezTo>
                  <a:pt x="433072" y="1046250"/>
                  <a:pt x="395655" y="1334896"/>
                  <a:pt x="432467" y="1459685"/>
                </a:cubicBezTo>
                <a:cubicBezTo>
                  <a:pt x="469279" y="1584474"/>
                  <a:pt x="427923" y="1819805"/>
                  <a:pt x="432467" y="1971855"/>
                </a:cubicBezTo>
                <a:cubicBezTo>
                  <a:pt x="437011" y="2123905"/>
                  <a:pt x="416112" y="2336375"/>
                  <a:pt x="432467" y="2560850"/>
                </a:cubicBezTo>
                <a:cubicBezTo>
                  <a:pt x="466945" y="2555280"/>
                  <a:pt x="545010" y="2575752"/>
                  <a:pt x="576623" y="2560850"/>
                </a:cubicBezTo>
                <a:cubicBezTo>
                  <a:pt x="441989" y="2696474"/>
                  <a:pt x="336507" y="2757904"/>
                  <a:pt x="288312" y="2849161"/>
                </a:cubicBezTo>
                <a:cubicBezTo>
                  <a:pt x="191581" y="2769899"/>
                  <a:pt x="103175" y="2653508"/>
                  <a:pt x="0" y="2560850"/>
                </a:cubicBezTo>
                <a:close/>
              </a:path>
              <a:path w="576623" h="2849161" stroke="0" extrusionOk="0">
                <a:moveTo>
                  <a:pt x="0" y="2560850"/>
                </a:moveTo>
                <a:cubicBezTo>
                  <a:pt x="50331" y="2560691"/>
                  <a:pt x="87401" y="2561828"/>
                  <a:pt x="144156" y="2560850"/>
                </a:cubicBezTo>
                <a:cubicBezTo>
                  <a:pt x="82289" y="2406048"/>
                  <a:pt x="180616" y="2241213"/>
                  <a:pt x="144156" y="2023072"/>
                </a:cubicBezTo>
                <a:cubicBezTo>
                  <a:pt x="107696" y="1804931"/>
                  <a:pt x="206680" y="1574376"/>
                  <a:pt x="144156" y="1459684"/>
                </a:cubicBezTo>
                <a:cubicBezTo>
                  <a:pt x="81632" y="1344992"/>
                  <a:pt x="144669" y="1032373"/>
                  <a:pt x="144156" y="896298"/>
                </a:cubicBezTo>
                <a:cubicBezTo>
                  <a:pt x="143643" y="760223"/>
                  <a:pt x="168102" y="647947"/>
                  <a:pt x="144156" y="460953"/>
                </a:cubicBezTo>
                <a:cubicBezTo>
                  <a:pt x="120210" y="273960"/>
                  <a:pt x="166745" y="201304"/>
                  <a:pt x="144156" y="0"/>
                </a:cubicBezTo>
                <a:cubicBezTo>
                  <a:pt x="274912" y="-33948"/>
                  <a:pt x="318820" y="22967"/>
                  <a:pt x="432467" y="0"/>
                </a:cubicBezTo>
                <a:cubicBezTo>
                  <a:pt x="433008" y="160906"/>
                  <a:pt x="421901" y="355929"/>
                  <a:pt x="432467" y="563387"/>
                </a:cubicBezTo>
                <a:cubicBezTo>
                  <a:pt x="443033" y="770845"/>
                  <a:pt x="366883" y="892416"/>
                  <a:pt x="432467" y="1126774"/>
                </a:cubicBezTo>
                <a:cubicBezTo>
                  <a:pt x="498051" y="1361132"/>
                  <a:pt x="422379" y="1518663"/>
                  <a:pt x="432467" y="1664553"/>
                </a:cubicBezTo>
                <a:cubicBezTo>
                  <a:pt x="442555" y="1810443"/>
                  <a:pt x="361535" y="2223835"/>
                  <a:pt x="432467" y="2560850"/>
                </a:cubicBezTo>
                <a:cubicBezTo>
                  <a:pt x="478726" y="2549831"/>
                  <a:pt x="547229" y="2570263"/>
                  <a:pt x="576623" y="2560850"/>
                </a:cubicBezTo>
                <a:cubicBezTo>
                  <a:pt x="469498" y="2728273"/>
                  <a:pt x="352789" y="2759371"/>
                  <a:pt x="288312" y="2849161"/>
                </a:cubicBezTo>
                <a:cubicBezTo>
                  <a:pt x="208748" y="2808838"/>
                  <a:pt x="152868" y="2682214"/>
                  <a:pt x="0" y="256085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0440091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7" name="矢印: 下 86">
            <a:extLst>
              <a:ext uri="{FF2B5EF4-FFF2-40B4-BE49-F238E27FC236}">
                <a16:creationId xmlns:a16="http://schemas.microsoft.com/office/drawing/2014/main" id="{AB2AF542-72EA-B170-B89E-3DEC6D0C9807}"/>
              </a:ext>
            </a:extLst>
          </p:cNvPr>
          <p:cNvSpPr/>
          <p:nvPr/>
        </p:nvSpPr>
        <p:spPr>
          <a:xfrm rot="16200000" flipV="1">
            <a:off x="5055164" y="3190358"/>
            <a:ext cx="576623" cy="1263477"/>
          </a:xfrm>
          <a:custGeom>
            <a:avLst/>
            <a:gdLst>
              <a:gd name="connsiteX0" fmla="*/ 0 w 576623"/>
              <a:gd name="connsiteY0" fmla="*/ 975166 h 1263477"/>
              <a:gd name="connsiteX1" fmla="*/ 144156 w 576623"/>
              <a:gd name="connsiteY1" fmla="*/ 975166 h 1263477"/>
              <a:gd name="connsiteX2" fmla="*/ 144156 w 576623"/>
              <a:gd name="connsiteY2" fmla="*/ 507086 h 1263477"/>
              <a:gd name="connsiteX3" fmla="*/ 144156 w 576623"/>
              <a:gd name="connsiteY3" fmla="*/ 0 h 1263477"/>
              <a:gd name="connsiteX4" fmla="*/ 432467 w 576623"/>
              <a:gd name="connsiteY4" fmla="*/ 0 h 1263477"/>
              <a:gd name="connsiteX5" fmla="*/ 432467 w 576623"/>
              <a:gd name="connsiteY5" fmla="*/ 477831 h 1263477"/>
              <a:gd name="connsiteX6" fmla="*/ 432467 w 576623"/>
              <a:gd name="connsiteY6" fmla="*/ 975166 h 1263477"/>
              <a:gd name="connsiteX7" fmla="*/ 576623 w 576623"/>
              <a:gd name="connsiteY7" fmla="*/ 975166 h 1263477"/>
              <a:gd name="connsiteX8" fmla="*/ 288312 w 576623"/>
              <a:gd name="connsiteY8" fmla="*/ 1263477 h 1263477"/>
              <a:gd name="connsiteX9" fmla="*/ 0 w 576623"/>
              <a:gd name="connsiteY9" fmla="*/ 975166 h 12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623" h="1263477" fill="none" extrusionOk="0">
                <a:moveTo>
                  <a:pt x="0" y="975166"/>
                </a:moveTo>
                <a:cubicBezTo>
                  <a:pt x="46259" y="964147"/>
                  <a:pt x="114762" y="984579"/>
                  <a:pt x="144156" y="975166"/>
                </a:cubicBezTo>
                <a:cubicBezTo>
                  <a:pt x="136164" y="847106"/>
                  <a:pt x="184154" y="607069"/>
                  <a:pt x="144156" y="507086"/>
                </a:cubicBezTo>
                <a:cubicBezTo>
                  <a:pt x="104158" y="407103"/>
                  <a:pt x="148147" y="131572"/>
                  <a:pt x="144156" y="0"/>
                </a:cubicBezTo>
                <a:cubicBezTo>
                  <a:pt x="205690" y="-10035"/>
                  <a:pt x="374387" y="30471"/>
                  <a:pt x="432467" y="0"/>
                </a:cubicBezTo>
                <a:cubicBezTo>
                  <a:pt x="485706" y="103107"/>
                  <a:pt x="400177" y="331530"/>
                  <a:pt x="432467" y="477831"/>
                </a:cubicBezTo>
                <a:cubicBezTo>
                  <a:pt x="464757" y="624132"/>
                  <a:pt x="399568" y="802615"/>
                  <a:pt x="432467" y="975166"/>
                </a:cubicBezTo>
                <a:cubicBezTo>
                  <a:pt x="497225" y="972051"/>
                  <a:pt x="521527" y="978084"/>
                  <a:pt x="576623" y="975166"/>
                </a:cubicBezTo>
                <a:cubicBezTo>
                  <a:pt x="476248" y="1100588"/>
                  <a:pt x="388282" y="1122321"/>
                  <a:pt x="288312" y="1263477"/>
                </a:cubicBezTo>
                <a:cubicBezTo>
                  <a:pt x="194021" y="1215645"/>
                  <a:pt x="125279" y="1043553"/>
                  <a:pt x="0" y="975166"/>
                </a:cubicBezTo>
                <a:close/>
              </a:path>
              <a:path w="576623" h="1263477" stroke="0" extrusionOk="0">
                <a:moveTo>
                  <a:pt x="0" y="975166"/>
                </a:moveTo>
                <a:cubicBezTo>
                  <a:pt x="50331" y="975007"/>
                  <a:pt x="87401" y="976144"/>
                  <a:pt x="144156" y="975166"/>
                </a:cubicBezTo>
                <a:cubicBezTo>
                  <a:pt x="141957" y="752610"/>
                  <a:pt x="184983" y="646771"/>
                  <a:pt x="144156" y="477831"/>
                </a:cubicBezTo>
                <a:cubicBezTo>
                  <a:pt x="103329" y="308892"/>
                  <a:pt x="150387" y="102510"/>
                  <a:pt x="144156" y="0"/>
                </a:cubicBezTo>
                <a:cubicBezTo>
                  <a:pt x="260222" y="-7886"/>
                  <a:pt x="330596" y="24597"/>
                  <a:pt x="432467" y="0"/>
                </a:cubicBezTo>
                <a:cubicBezTo>
                  <a:pt x="441299" y="159961"/>
                  <a:pt x="407726" y="320880"/>
                  <a:pt x="432467" y="497335"/>
                </a:cubicBezTo>
                <a:cubicBezTo>
                  <a:pt x="457208" y="673791"/>
                  <a:pt x="387734" y="798737"/>
                  <a:pt x="432467" y="975166"/>
                </a:cubicBezTo>
                <a:cubicBezTo>
                  <a:pt x="472786" y="971136"/>
                  <a:pt x="544246" y="976649"/>
                  <a:pt x="576623" y="975166"/>
                </a:cubicBezTo>
                <a:cubicBezTo>
                  <a:pt x="514053" y="1084960"/>
                  <a:pt x="420161" y="1125698"/>
                  <a:pt x="288312" y="1263477"/>
                </a:cubicBezTo>
                <a:cubicBezTo>
                  <a:pt x="158271" y="1181895"/>
                  <a:pt x="124235" y="1048335"/>
                  <a:pt x="0" y="975166"/>
                </a:cubicBezTo>
                <a:close/>
              </a:path>
            </a:pathLst>
          </a:custGeom>
          <a:solidFill>
            <a:srgbClr val="E5F4FF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0440091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458AE21-CCFE-A878-BF43-2E38F1F76B14}"/>
              </a:ext>
            </a:extLst>
          </p:cNvPr>
          <p:cNvSpPr/>
          <p:nvPr/>
        </p:nvSpPr>
        <p:spPr>
          <a:xfrm>
            <a:off x="160654" y="1389343"/>
            <a:ext cx="2471793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サインに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気付き</a:t>
            </a:r>
          </a:p>
        </p:txBody>
      </p:sp>
      <p:sp>
        <p:nvSpPr>
          <p:cNvPr id="90" name="吹き出し: 円形 89">
            <a:extLst>
              <a:ext uri="{FF2B5EF4-FFF2-40B4-BE49-F238E27FC236}">
                <a16:creationId xmlns:a16="http://schemas.microsoft.com/office/drawing/2014/main" id="{287DB2E5-C6BD-F5BC-F6E1-79B9745AC639}"/>
              </a:ext>
            </a:extLst>
          </p:cNvPr>
          <p:cNvSpPr/>
          <p:nvPr/>
        </p:nvSpPr>
        <p:spPr>
          <a:xfrm>
            <a:off x="2865002" y="1480163"/>
            <a:ext cx="2493271" cy="1217170"/>
          </a:xfrm>
          <a:prstGeom prst="wedgeEllipseCallout">
            <a:avLst>
              <a:gd name="adj1" fmla="val -35176"/>
              <a:gd name="adj2" fmla="val 957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C2A894D4-190D-A5FD-5504-E1BE1F1B0ED9}"/>
              </a:ext>
            </a:extLst>
          </p:cNvPr>
          <p:cNvSpPr/>
          <p:nvPr/>
        </p:nvSpPr>
        <p:spPr>
          <a:xfrm>
            <a:off x="2734074" y="1426205"/>
            <a:ext cx="2804605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寄りそい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2" name="吹き出し: 円形 91">
            <a:extLst>
              <a:ext uri="{FF2B5EF4-FFF2-40B4-BE49-F238E27FC236}">
                <a16:creationId xmlns:a16="http://schemas.microsoft.com/office/drawing/2014/main" id="{F16E7208-D241-E61F-5074-BECD497F9447}"/>
              </a:ext>
            </a:extLst>
          </p:cNvPr>
          <p:cNvSpPr/>
          <p:nvPr/>
        </p:nvSpPr>
        <p:spPr>
          <a:xfrm>
            <a:off x="934814" y="5205537"/>
            <a:ext cx="2488079" cy="1486250"/>
          </a:xfrm>
          <a:prstGeom prst="wedgeEllipseCallout">
            <a:avLst>
              <a:gd name="adj1" fmla="val 63390"/>
              <a:gd name="adj2" fmla="val -767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C9E33C9-5A15-ED98-5C33-E20997D334AC}"/>
              </a:ext>
            </a:extLst>
          </p:cNvPr>
          <p:cNvSpPr/>
          <p:nvPr/>
        </p:nvSpPr>
        <p:spPr>
          <a:xfrm>
            <a:off x="810249" y="5274752"/>
            <a:ext cx="2804605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支援に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つなぐ</a:t>
            </a:r>
            <a:endParaRPr kumimoji="1"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8ABEC3D1-ADC1-5FB9-6061-D9060B9928C7}"/>
              </a:ext>
            </a:extLst>
          </p:cNvPr>
          <p:cNvSpPr/>
          <p:nvPr/>
        </p:nvSpPr>
        <p:spPr>
          <a:xfrm>
            <a:off x="2466233" y="6088975"/>
            <a:ext cx="2804605" cy="75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≠支援する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B434F35-E76C-E5DE-5F05-E73EC1309355}"/>
              </a:ext>
            </a:extLst>
          </p:cNvPr>
          <p:cNvSpPr/>
          <p:nvPr/>
        </p:nvSpPr>
        <p:spPr>
          <a:xfrm>
            <a:off x="5536151" y="2853030"/>
            <a:ext cx="3142845" cy="2998587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4061E6B-6F0A-1D4B-F96B-75C2CF15CD96}"/>
              </a:ext>
            </a:extLst>
          </p:cNvPr>
          <p:cNvSpPr/>
          <p:nvPr/>
        </p:nvSpPr>
        <p:spPr>
          <a:xfrm>
            <a:off x="5550270" y="5903278"/>
            <a:ext cx="3142845" cy="75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《</a:t>
            </a:r>
            <a:r>
              <a:rPr lang="ja-JP" altLang="en-US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チームビルド</a:t>
            </a:r>
            <a:r>
              <a:rPr lang="en-US" altLang="ja-JP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》</a:t>
            </a:r>
            <a:endParaRPr kumimoji="1" lang="en-US" altLang="ja-JP" sz="2400" b="1" dirty="0">
              <a:solidFill>
                <a:srgbClr val="C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B28F846-B923-CB78-B0B6-8AA036DFDE69}"/>
              </a:ext>
            </a:extLst>
          </p:cNvPr>
          <p:cNvSpPr/>
          <p:nvPr/>
        </p:nvSpPr>
        <p:spPr>
          <a:xfrm>
            <a:off x="5600899" y="1039160"/>
            <a:ext cx="3364517" cy="1733356"/>
          </a:xfrm>
          <a:prstGeom prst="roundRect">
            <a:avLst>
              <a:gd name="adj" fmla="val 9943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4799662-C639-23F1-8429-2B6575EAAEB9}"/>
              </a:ext>
            </a:extLst>
          </p:cNvPr>
          <p:cNvSpPr/>
          <p:nvPr/>
        </p:nvSpPr>
        <p:spPr>
          <a:xfrm>
            <a:off x="6291065" y="965901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外部機関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64AE04-9FFB-D01D-9968-CE1E3F1E22D7}"/>
              </a:ext>
            </a:extLst>
          </p:cNvPr>
          <p:cNvSpPr/>
          <p:nvPr/>
        </p:nvSpPr>
        <p:spPr>
          <a:xfrm>
            <a:off x="5660643" y="1409090"/>
            <a:ext cx="3236996" cy="126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教育委員会、要対協、保健所、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生活困窮担当、少年センター、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精神保健福祉センター、他</a:t>
            </a:r>
          </a:p>
        </p:txBody>
      </p:sp>
    </p:spTree>
    <p:extLst>
      <p:ext uri="{BB962C8B-B14F-4D97-AF65-F5344CB8AC3E}">
        <p14:creationId xmlns:p14="http://schemas.microsoft.com/office/powerpoint/2010/main" val="7032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07B452E-EF39-41B6-A769-23CF4FF64104}"/>
              </a:ext>
            </a:extLst>
          </p:cNvPr>
          <p:cNvSpPr/>
          <p:nvPr/>
        </p:nvSpPr>
        <p:spPr>
          <a:xfrm>
            <a:off x="899592" y="4005065"/>
            <a:ext cx="266429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3C85EA9-EB55-369B-B454-0D648F840B6E}"/>
              </a:ext>
            </a:extLst>
          </p:cNvPr>
          <p:cNvSpPr/>
          <p:nvPr/>
        </p:nvSpPr>
        <p:spPr>
          <a:xfrm>
            <a:off x="5796136" y="1196752"/>
            <a:ext cx="2592288" cy="2592288"/>
          </a:xfrm>
          <a:prstGeom prst="ellipse">
            <a:avLst/>
          </a:prstGeom>
          <a:noFill/>
          <a:ln>
            <a:solidFill>
              <a:srgbClr val="A9C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971600" y="1700808"/>
            <a:ext cx="78488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Ｄさん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中学２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年生　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エピソード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学校アンケート：問題がなさすぎる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9AF023-FB37-CD4B-FBB3-80197D7B1936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6332D906-BEF5-2902-2A7D-437CECA6377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36DCA1-21D0-49AC-065E-ED3776535FA2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pic>
        <p:nvPicPr>
          <p:cNvPr id="10" name="図 9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5429B6D4-5775-F7E0-1187-65D5B3A43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046427" y="1512995"/>
            <a:ext cx="2163713" cy="18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9AF023-FB37-CD4B-FBB3-80197D7B1936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6332D906-BEF5-2902-2A7D-437CECA6377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36DCA1-21D0-49AC-065E-ED3776535FA2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0FBFE4-1F9D-0915-B4C0-83D4AEC903AD}"/>
              </a:ext>
            </a:extLst>
          </p:cNvPr>
          <p:cNvSpPr/>
          <p:nvPr/>
        </p:nvSpPr>
        <p:spPr>
          <a:xfrm>
            <a:off x="467544" y="908720"/>
            <a:ext cx="8136904" cy="5400600"/>
          </a:xfrm>
          <a:custGeom>
            <a:avLst/>
            <a:gdLst>
              <a:gd name="connsiteX0" fmla="*/ 0 w 8136904"/>
              <a:gd name="connsiteY0" fmla="*/ 0 h 5400600"/>
              <a:gd name="connsiteX1" fmla="*/ 433968 w 8136904"/>
              <a:gd name="connsiteY1" fmla="*/ 0 h 5400600"/>
              <a:gd name="connsiteX2" fmla="*/ 949305 w 8136904"/>
              <a:gd name="connsiteY2" fmla="*/ 0 h 5400600"/>
              <a:gd name="connsiteX3" fmla="*/ 1790119 w 8136904"/>
              <a:gd name="connsiteY3" fmla="*/ 0 h 5400600"/>
              <a:gd name="connsiteX4" fmla="*/ 2468194 w 8136904"/>
              <a:gd name="connsiteY4" fmla="*/ 0 h 5400600"/>
              <a:gd name="connsiteX5" fmla="*/ 3146270 w 8136904"/>
              <a:gd name="connsiteY5" fmla="*/ 0 h 5400600"/>
              <a:gd name="connsiteX6" fmla="*/ 3661607 w 8136904"/>
              <a:gd name="connsiteY6" fmla="*/ 0 h 5400600"/>
              <a:gd name="connsiteX7" fmla="*/ 4095575 w 8136904"/>
              <a:gd name="connsiteY7" fmla="*/ 0 h 5400600"/>
              <a:gd name="connsiteX8" fmla="*/ 4610912 w 8136904"/>
              <a:gd name="connsiteY8" fmla="*/ 0 h 5400600"/>
              <a:gd name="connsiteX9" fmla="*/ 5126250 w 8136904"/>
              <a:gd name="connsiteY9" fmla="*/ 0 h 5400600"/>
              <a:gd name="connsiteX10" fmla="*/ 5722956 w 8136904"/>
              <a:gd name="connsiteY10" fmla="*/ 0 h 5400600"/>
              <a:gd name="connsiteX11" fmla="*/ 6401031 w 8136904"/>
              <a:gd name="connsiteY11" fmla="*/ 0 h 5400600"/>
              <a:gd name="connsiteX12" fmla="*/ 7241845 w 8136904"/>
              <a:gd name="connsiteY12" fmla="*/ 0 h 5400600"/>
              <a:gd name="connsiteX13" fmla="*/ 8136904 w 8136904"/>
              <a:gd name="connsiteY13" fmla="*/ 0 h 5400600"/>
              <a:gd name="connsiteX14" fmla="*/ 8136904 w 8136904"/>
              <a:gd name="connsiteY14" fmla="*/ 783087 h 5400600"/>
              <a:gd name="connsiteX15" fmla="*/ 8136904 w 8136904"/>
              <a:gd name="connsiteY15" fmla="*/ 1512168 h 5400600"/>
              <a:gd name="connsiteX16" fmla="*/ 8136904 w 8136904"/>
              <a:gd name="connsiteY16" fmla="*/ 2295255 h 5400600"/>
              <a:gd name="connsiteX17" fmla="*/ 8136904 w 8136904"/>
              <a:gd name="connsiteY17" fmla="*/ 2970330 h 5400600"/>
              <a:gd name="connsiteX18" fmla="*/ 8136904 w 8136904"/>
              <a:gd name="connsiteY18" fmla="*/ 3645405 h 5400600"/>
              <a:gd name="connsiteX19" fmla="*/ 8136904 w 8136904"/>
              <a:gd name="connsiteY19" fmla="*/ 4320480 h 5400600"/>
              <a:gd name="connsiteX20" fmla="*/ 8136904 w 8136904"/>
              <a:gd name="connsiteY20" fmla="*/ 5400600 h 5400600"/>
              <a:gd name="connsiteX21" fmla="*/ 7296091 w 8136904"/>
              <a:gd name="connsiteY21" fmla="*/ 5400600 h 5400600"/>
              <a:gd name="connsiteX22" fmla="*/ 6536646 w 8136904"/>
              <a:gd name="connsiteY22" fmla="*/ 5400600 h 5400600"/>
              <a:gd name="connsiteX23" fmla="*/ 5939940 w 8136904"/>
              <a:gd name="connsiteY23" fmla="*/ 5400600 h 5400600"/>
              <a:gd name="connsiteX24" fmla="*/ 5343234 w 8136904"/>
              <a:gd name="connsiteY24" fmla="*/ 5400600 h 5400600"/>
              <a:gd name="connsiteX25" fmla="*/ 4746527 w 8136904"/>
              <a:gd name="connsiteY25" fmla="*/ 5400600 h 5400600"/>
              <a:gd name="connsiteX26" fmla="*/ 4231190 w 8136904"/>
              <a:gd name="connsiteY26" fmla="*/ 5400600 h 5400600"/>
              <a:gd name="connsiteX27" fmla="*/ 3390377 w 8136904"/>
              <a:gd name="connsiteY27" fmla="*/ 5400600 h 5400600"/>
              <a:gd name="connsiteX28" fmla="*/ 2630932 w 8136904"/>
              <a:gd name="connsiteY28" fmla="*/ 5400600 h 5400600"/>
              <a:gd name="connsiteX29" fmla="*/ 2034226 w 8136904"/>
              <a:gd name="connsiteY29" fmla="*/ 5400600 h 5400600"/>
              <a:gd name="connsiteX30" fmla="*/ 1437520 w 8136904"/>
              <a:gd name="connsiteY30" fmla="*/ 5400600 h 5400600"/>
              <a:gd name="connsiteX31" fmla="*/ 759444 w 8136904"/>
              <a:gd name="connsiteY31" fmla="*/ 5400600 h 5400600"/>
              <a:gd name="connsiteX32" fmla="*/ 0 w 8136904"/>
              <a:gd name="connsiteY32" fmla="*/ 5400600 h 5400600"/>
              <a:gd name="connsiteX33" fmla="*/ 0 w 8136904"/>
              <a:gd name="connsiteY33" fmla="*/ 4833537 h 5400600"/>
              <a:gd name="connsiteX34" fmla="*/ 0 w 8136904"/>
              <a:gd name="connsiteY34" fmla="*/ 4212468 h 5400600"/>
              <a:gd name="connsiteX35" fmla="*/ 0 w 8136904"/>
              <a:gd name="connsiteY35" fmla="*/ 3591399 h 5400600"/>
              <a:gd name="connsiteX36" fmla="*/ 0 w 8136904"/>
              <a:gd name="connsiteY36" fmla="*/ 3024336 h 5400600"/>
              <a:gd name="connsiteX37" fmla="*/ 0 w 8136904"/>
              <a:gd name="connsiteY37" fmla="*/ 2295255 h 5400600"/>
              <a:gd name="connsiteX38" fmla="*/ 0 w 8136904"/>
              <a:gd name="connsiteY38" fmla="*/ 1566174 h 5400600"/>
              <a:gd name="connsiteX39" fmla="*/ 0 w 8136904"/>
              <a:gd name="connsiteY39" fmla="*/ 945105 h 5400600"/>
              <a:gd name="connsiteX40" fmla="*/ 0 w 8136904"/>
              <a:gd name="connsiteY40" fmla="*/ 0 h 54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36904" h="5400600" extrusionOk="0">
                <a:moveTo>
                  <a:pt x="0" y="0"/>
                </a:moveTo>
                <a:cubicBezTo>
                  <a:pt x="105242" y="-5470"/>
                  <a:pt x="249385" y="4389"/>
                  <a:pt x="433968" y="0"/>
                </a:cubicBezTo>
                <a:cubicBezTo>
                  <a:pt x="618551" y="-4389"/>
                  <a:pt x="724360" y="6521"/>
                  <a:pt x="949305" y="0"/>
                </a:cubicBezTo>
                <a:cubicBezTo>
                  <a:pt x="1174250" y="-6521"/>
                  <a:pt x="1378087" y="22012"/>
                  <a:pt x="1790119" y="0"/>
                </a:cubicBezTo>
                <a:cubicBezTo>
                  <a:pt x="2202151" y="-22012"/>
                  <a:pt x="2316216" y="25939"/>
                  <a:pt x="2468194" y="0"/>
                </a:cubicBezTo>
                <a:cubicBezTo>
                  <a:pt x="2620172" y="-25939"/>
                  <a:pt x="2840399" y="10888"/>
                  <a:pt x="3146270" y="0"/>
                </a:cubicBezTo>
                <a:cubicBezTo>
                  <a:pt x="3452141" y="-10888"/>
                  <a:pt x="3522655" y="-7320"/>
                  <a:pt x="3661607" y="0"/>
                </a:cubicBezTo>
                <a:cubicBezTo>
                  <a:pt x="3800559" y="7320"/>
                  <a:pt x="3889886" y="8338"/>
                  <a:pt x="4095575" y="0"/>
                </a:cubicBezTo>
                <a:cubicBezTo>
                  <a:pt x="4301264" y="-8338"/>
                  <a:pt x="4477021" y="-21860"/>
                  <a:pt x="4610912" y="0"/>
                </a:cubicBezTo>
                <a:cubicBezTo>
                  <a:pt x="4744803" y="21860"/>
                  <a:pt x="4997647" y="-18795"/>
                  <a:pt x="5126250" y="0"/>
                </a:cubicBezTo>
                <a:cubicBezTo>
                  <a:pt x="5254853" y="18795"/>
                  <a:pt x="5515790" y="6604"/>
                  <a:pt x="5722956" y="0"/>
                </a:cubicBezTo>
                <a:cubicBezTo>
                  <a:pt x="5930122" y="-6604"/>
                  <a:pt x="6251409" y="-7328"/>
                  <a:pt x="6401031" y="0"/>
                </a:cubicBezTo>
                <a:cubicBezTo>
                  <a:pt x="6550654" y="7328"/>
                  <a:pt x="6972725" y="-14002"/>
                  <a:pt x="7241845" y="0"/>
                </a:cubicBezTo>
                <a:cubicBezTo>
                  <a:pt x="7510965" y="14002"/>
                  <a:pt x="7849117" y="-17900"/>
                  <a:pt x="8136904" y="0"/>
                </a:cubicBezTo>
                <a:cubicBezTo>
                  <a:pt x="8172861" y="326826"/>
                  <a:pt x="8156069" y="449853"/>
                  <a:pt x="8136904" y="783087"/>
                </a:cubicBezTo>
                <a:cubicBezTo>
                  <a:pt x="8117739" y="1116321"/>
                  <a:pt x="8134519" y="1188567"/>
                  <a:pt x="8136904" y="1512168"/>
                </a:cubicBezTo>
                <a:cubicBezTo>
                  <a:pt x="8139289" y="1835769"/>
                  <a:pt x="8120970" y="2045532"/>
                  <a:pt x="8136904" y="2295255"/>
                </a:cubicBezTo>
                <a:cubicBezTo>
                  <a:pt x="8152838" y="2544978"/>
                  <a:pt x="8164214" y="2823321"/>
                  <a:pt x="8136904" y="2970330"/>
                </a:cubicBezTo>
                <a:cubicBezTo>
                  <a:pt x="8109594" y="3117339"/>
                  <a:pt x="8104615" y="3404047"/>
                  <a:pt x="8136904" y="3645405"/>
                </a:cubicBezTo>
                <a:cubicBezTo>
                  <a:pt x="8169193" y="3886763"/>
                  <a:pt x="8164111" y="4115225"/>
                  <a:pt x="8136904" y="4320480"/>
                </a:cubicBezTo>
                <a:cubicBezTo>
                  <a:pt x="8109697" y="4525735"/>
                  <a:pt x="8163734" y="4871805"/>
                  <a:pt x="8136904" y="5400600"/>
                </a:cubicBezTo>
                <a:cubicBezTo>
                  <a:pt x="7819114" y="5437944"/>
                  <a:pt x="7575851" y="5396879"/>
                  <a:pt x="7296091" y="5400600"/>
                </a:cubicBezTo>
                <a:cubicBezTo>
                  <a:pt x="7016331" y="5404321"/>
                  <a:pt x="6790075" y="5376730"/>
                  <a:pt x="6536646" y="5400600"/>
                </a:cubicBezTo>
                <a:cubicBezTo>
                  <a:pt x="6283218" y="5424470"/>
                  <a:pt x="6111351" y="5415555"/>
                  <a:pt x="5939940" y="5400600"/>
                </a:cubicBezTo>
                <a:cubicBezTo>
                  <a:pt x="5768529" y="5385645"/>
                  <a:pt x="5496631" y="5407684"/>
                  <a:pt x="5343234" y="5400600"/>
                </a:cubicBezTo>
                <a:cubicBezTo>
                  <a:pt x="5189837" y="5393516"/>
                  <a:pt x="4886665" y="5373085"/>
                  <a:pt x="4746527" y="5400600"/>
                </a:cubicBezTo>
                <a:cubicBezTo>
                  <a:pt x="4606389" y="5428115"/>
                  <a:pt x="4487810" y="5378975"/>
                  <a:pt x="4231190" y="5400600"/>
                </a:cubicBezTo>
                <a:cubicBezTo>
                  <a:pt x="3974570" y="5422225"/>
                  <a:pt x="3632495" y="5408481"/>
                  <a:pt x="3390377" y="5400600"/>
                </a:cubicBezTo>
                <a:cubicBezTo>
                  <a:pt x="3148259" y="5392719"/>
                  <a:pt x="2955767" y="5387153"/>
                  <a:pt x="2630932" y="5400600"/>
                </a:cubicBezTo>
                <a:cubicBezTo>
                  <a:pt x="2306098" y="5414047"/>
                  <a:pt x="2161745" y="5406035"/>
                  <a:pt x="2034226" y="5400600"/>
                </a:cubicBezTo>
                <a:cubicBezTo>
                  <a:pt x="1906707" y="5395165"/>
                  <a:pt x="1733419" y="5409479"/>
                  <a:pt x="1437520" y="5400600"/>
                </a:cubicBezTo>
                <a:cubicBezTo>
                  <a:pt x="1141621" y="5391721"/>
                  <a:pt x="918721" y="5403363"/>
                  <a:pt x="759444" y="5400600"/>
                </a:cubicBezTo>
                <a:cubicBezTo>
                  <a:pt x="600167" y="5397837"/>
                  <a:pt x="335101" y="5411132"/>
                  <a:pt x="0" y="5400600"/>
                </a:cubicBezTo>
                <a:cubicBezTo>
                  <a:pt x="-18414" y="5207698"/>
                  <a:pt x="18732" y="4973104"/>
                  <a:pt x="0" y="4833537"/>
                </a:cubicBezTo>
                <a:cubicBezTo>
                  <a:pt x="-18732" y="4693970"/>
                  <a:pt x="18185" y="4420409"/>
                  <a:pt x="0" y="4212468"/>
                </a:cubicBezTo>
                <a:cubicBezTo>
                  <a:pt x="-18185" y="4004527"/>
                  <a:pt x="-19558" y="3869596"/>
                  <a:pt x="0" y="3591399"/>
                </a:cubicBezTo>
                <a:cubicBezTo>
                  <a:pt x="19558" y="3313202"/>
                  <a:pt x="-14644" y="3186442"/>
                  <a:pt x="0" y="3024336"/>
                </a:cubicBezTo>
                <a:cubicBezTo>
                  <a:pt x="14644" y="2862230"/>
                  <a:pt x="32460" y="2541308"/>
                  <a:pt x="0" y="2295255"/>
                </a:cubicBezTo>
                <a:cubicBezTo>
                  <a:pt x="-32460" y="2049202"/>
                  <a:pt x="9646" y="1929469"/>
                  <a:pt x="0" y="1566174"/>
                </a:cubicBezTo>
                <a:cubicBezTo>
                  <a:pt x="-9646" y="1202879"/>
                  <a:pt x="-10556" y="1154758"/>
                  <a:pt x="0" y="945105"/>
                </a:cubicBezTo>
                <a:cubicBezTo>
                  <a:pt x="10556" y="735452"/>
                  <a:pt x="36182" y="425271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016EC6-B0C6-F1BE-F733-C8DD8CDC42ED}"/>
              </a:ext>
            </a:extLst>
          </p:cNvPr>
          <p:cNvSpPr/>
          <p:nvPr/>
        </p:nvSpPr>
        <p:spPr>
          <a:xfrm>
            <a:off x="926468" y="1232756"/>
            <a:ext cx="7317940" cy="493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1.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学校生活で、何か悩んでいること・困っていることはありますか？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・ある　（　　　　　　　　　　　　　　　　　　　　　　　　　　）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・特にない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 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最近の心とからだのようすについて教えてください。</a:t>
            </a:r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7B0764E6-E7FC-19CF-A026-71D6836A841E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3795869"/>
          <a:ext cx="6936430" cy="1954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43407705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6639196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7889217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7675428"/>
                    </a:ext>
                  </a:extLst>
                </a:gridCol>
                <a:gridCol w="743742">
                  <a:extLst>
                    <a:ext uri="{9D8B030D-6E8A-4147-A177-3AD203B41FA5}">
                      <a16:colId xmlns:a16="http://schemas.microsoft.com/office/drawing/2014/main" val="42782394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この一週間に、次のことがどれくらいありましたか？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あてはまるところに〇をつけてください。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全く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すこし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かなり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73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なかなか、眠ることができない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7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何かをしようとしても、集中できない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96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むしゃくしゃや、いらいら、かっとしたりする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94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</a:t>
                      </a:r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…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40561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05F6BB0-F66C-342C-5586-9C2BF5BF6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084168" y="4362571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E43CEE1-2B08-EDFB-62B6-68EE99A5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100322" y="4715153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8932496-F15E-BB8F-207C-3A6F18D99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076359" y="5094011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5ABFE88-00E9-73A9-9C64-AE13AFD14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1763688" y="2250342"/>
            <a:ext cx="432048" cy="3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9A57B2-3ABC-C35B-99AE-5CFC7E688A3D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C30807-CBBD-191F-7929-393C96DEEA33}"/>
              </a:ext>
            </a:extLst>
          </p:cNvPr>
          <p:cNvSpPr/>
          <p:nvPr/>
        </p:nvSpPr>
        <p:spPr>
          <a:xfrm>
            <a:off x="1043608" y="2348880"/>
            <a:ext cx="705678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リスクの高い子どもほど、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援助希求能力が乏しく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を出せない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安心して人に頼れないこと自体が、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とても深刻な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のサインである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1C96F9-B1C8-4F3D-9A7F-5FF08979EBDB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ＳＯＳを出</a:t>
            </a:r>
            <a:r>
              <a:rPr kumimoji="1" lang="ja-JP" altLang="en-US" sz="40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せ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5575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3E78A-C3D2-A386-5860-69D488E4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955C1CC-BB14-334C-DE83-EAD2CA51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78246"/>
            <a:ext cx="8851392" cy="634082"/>
          </a:xfrm>
        </p:spPr>
        <p:txBody>
          <a:bodyPr/>
          <a:lstStyle/>
          <a:p>
            <a:pPr algn="ctr"/>
            <a:r>
              <a:rPr lang="ja-JP" altLang="en-US" sz="2800" dirty="0"/>
              <a:t>日本財団　</a:t>
            </a:r>
            <a:r>
              <a:rPr lang="zh-TW" altLang="en-US" sz="2800" dirty="0"/>
              <a:t>第</a:t>
            </a:r>
            <a:r>
              <a:rPr lang="en-US" altLang="zh-TW" sz="2800" dirty="0"/>
              <a:t>5</a:t>
            </a:r>
            <a:r>
              <a:rPr lang="zh-TW" altLang="en-US" sz="2800" dirty="0"/>
              <a:t>回自殺意識全国調査 調査結果</a:t>
            </a:r>
            <a:r>
              <a:rPr lang="ja-JP" altLang="en-US" sz="2800" dirty="0"/>
              <a:t>　より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E1027C-F4D7-CEA9-3EAA-8FA8EF1E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842"/>
            <a:ext cx="8229600" cy="514544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/>
              <a:t>第</a:t>
            </a:r>
            <a:r>
              <a:rPr lang="en-US" altLang="ja-JP" sz="2800" dirty="0"/>
              <a:t>5</a:t>
            </a:r>
            <a:r>
              <a:rPr lang="ja-JP" altLang="en-US" sz="2800" dirty="0"/>
              <a:t>回自殺意識調査 結果概要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若年層の希死念慮（回答者数</a:t>
            </a:r>
            <a:r>
              <a:rPr lang="en-US" altLang="ja-JP" sz="2800" dirty="0"/>
              <a:t>14,555</a:t>
            </a:r>
            <a:r>
              <a:rPr lang="ja-JP" altLang="en-US" sz="2800" dirty="0"/>
              <a:t>人）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rgbClr val="C00000"/>
                </a:solidFill>
              </a:rPr>
              <a:t>希死念慮経験あり </a:t>
            </a:r>
            <a:r>
              <a:rPr lang="en-US" altLang="ja-JP" sz="2800" dirty="0">
                <a:solidFill>
                  <a:srgbClr val="C00000"/>
                </a:solidFill>
              </a:rPr>
              <a:t>44.8%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/>
              <a:t>希死念慮経験なし </a:t>
            </a:r>
            <a:r>
              <a:rPr lang="en-US" altLang="ja-JP" sz="2800" dirty="0"/>
              <a:t>55.2%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希死念慮の相談経験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rgbClr val="C00000"/>
                </a:solidFill>
              </a:rPr>
              <a:t>希死念慮：誰にも相談しなかった　</a:t>
            </a:r>
            <a:r>
              <a:rPr lang="en-US" altLang="ja-JP" sz="2800" dirty="0">
                <a:solidFill>
                  <a:srgbClr val="C00000"/>
                </a:solidFill>
              </a:rPr>
              <a:t>56.6%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公的サービスの認知度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/>
              <a:t>希死念慮経験あり（回答者数</a:t>
            </a:r>
            <a:r>
              <a:rPr lang="en-US" altLang="ja-JP" sz="2800" dirty="0"/>
              <a:t>6,474</a:t>
            </a:r>
            <a:r>
              <a:rPr lang="ja-JP" altLang="en-US" sz="2800" dirty="0"/>
              <a:t>人）：支援サービスを耳にしたことがない　</a:t>
            </a:r>
            <a:r>
              <a:rPr lang="en-US" altLang="ja-JP" sz="2800" dirty="0"/>
              <a:t>42.2%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E0A6F-2AE6-1E5E-66A9-342CDD02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低い精度で自動的に生成された説明">
            <a:extLst>
              <a:ext uri="{FF2B5EF4-FFF2-40B4-BE49-F238E27FC236}">
                <a16:creationId xmlns:a16="http://schemas.microsoft.com/office/drawing/2014/main" id="{3A955BFC-B095-0139-930F-373CA7526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433447"/>
            <a:ext cx="3088310" cy="1845265"/>
          </a:xfrm>
          <a:prstGeom prst="rect">
            <a:avLst/>
          </a:prstGeom>
        </p:spPr>
      </p:pic>
      <p:pic>
        <p:nvPicPr>
          <p:cNvPr id="12" name="図 1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2ED4103-72E3-A8EA-8476-579077082F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00" y="1321255"/>
            <a:ext cx="3456384" cy="2065189"/>
          </a:xfrm>
          <a:prstGeom prst="rect">
            <a:avLst/>
          </a:prstGeom>
        </p:spPr>
      </p:pic>
      <p:pic>
        <p:nvPicPr>
          <p:cNvPr id="5" name="図 4" descr="アイコン&#10;&#10;低い精度で自動的に生成された説明">
            <a:extLst>
              <a:ext uri="{FF2B5EF4-FFF2-40B4-BE49-F238E27FC236}">
                <a16:creationId xmlns:a16="http://schemas.microsoft.com/office/drawing/2014/main" id="{CC13E812-D404-31CD-5B76-09834CE93D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12401"/>
            <a:ext cx="5073352" cy="2964871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アンケートでの着目点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6EB0F8-DC73-114A-F79C-128095439A93}"/>
              </a:ext>
            </a:extLst>
          </p:cNvPr>
          <p:cNvSpPr/>
          <p:nvPr/>
        </p:nvSpPr>
        <p:spPr>
          <a:xfrm>
            <a:off x="2955032" y="3638751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全部「問題がない」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回答になっている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5C383A-63D9-544B-F415-104544657403}"/>
              </a:ext>
            </a:extLst>
          </p:cNvPr>
          <p:cNvSpPr/>
          <p:nvPr/>
        </p:nvSpPr>
        <p:spPr>
          <a:xfrm>
            <a:off x="585192" y="1766543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回答時間が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短すぎる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405864-D35C-43F1-49A1-96AE8A278519}"/>
              </a:ext>
            </a:extLst>
          </p:cNvPr>
          <p:cNvSpPr/>
          <p:nvPr/>
        </p:nvSpPr>
        <p:spPr>
          <a:xfrm>
            <a:off x="4918389" y="1825081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回答時間が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長い割に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…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9365D3-BC78-5101-23E9-D5B0291B9C21}"/>
              </a:ext>
            </a:extLst>
          </p:cNvPr>
          <p:cNvSpPr/>
          <p:nvPr/>
        </p:nvSpPr>
        <p:spPr>
          <a:xfrm>
            <a:off x="906418" y="5783028"/>
            <a:ext cx="7331163" cy="693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マルの大きさや筆圧などに不自然さがあることも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5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197315-D422-C9E4-CCB7-278B7602A795}"/>
              </a:ext>
            </a:extLst>
          </p:cNvPr>
          <p:cNvSpPr/>
          <p:nvPr/>
        </p:nvSpPr>
        <p:spPr>
          <a:xfrm>
            <a:off x="97160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Ｄさん（高２）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問題がなさすぎる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出席状況良好、成績優秀→最近やや低下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最近所属グループが変わったようだ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グループ内では笑顔多く楽しそうにしている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授業中ボーっとしていることが増えたかも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身だしなみは整っている</a:t>
            </a:r>
            <a:endParaRPr kumimoji="1" lang="en-US" altLang="ja-JP" sz="3200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8522AFF-ED38-8404-2983-9910D4118B57}"/>
              </a:ext>
            </a:extLst>
          </p:cNvPr>
          <p:cNvCxnSpPr>
            <a:cxnSpLocks/>
          </p:cNvCxnSpPr>
          <p:nvPr/>
        </p:nvCxnSpPr>
        <p:spPr>
          <a:xfrm>
            <a:off x="611560" y="2708920"/>
            <a:ext cx="7998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4EF1EB-9E62-7DBC-0469-A11F5E7AAAFC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37836415-FCA7-875A-2929-5E9222CC27F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07ABD0-51FF-FDA9-88CF-98C5DBBEEFD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  <p:pic>
        <p:nvPicPr>
          <p:cNvPr id="6" name="図 5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D618031E-8A62-021F-E1A8-E05907F8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197315-D422-C9E4-CCB7-278B7602A795}"/>
              </a:ext>
            </a:extLst>
          </p:cNvPr>
          <p:cNvSpPr/>
          <p:nvPr/>
        </p:nvSpPr>
        <p:spPr>
          <a:xfrm>
            <a:off x="97160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Ｄさん（高２）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問題がなさすぎる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アンケート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出席状況良好、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成績優秀→最近やや低下</a:t>
            </a:r>
            <a:endParaRPr lang="en-US" altLang="ja-JP" sz="2800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最近所属グループが変わった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ようだ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グループ内では笑顔多く楽しそうにしている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授業中ボーっとしていることが増えた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身だしなみは整っている</a:t>
            </a:r>
            <a:endParaRPr kumimoji="1" lang="en-US" altLang="ja-JP" sz="32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8522AFF-ED38-8404-2983-9910D4118B57}"/>
              </a:ext>
            </a:extLst>
          </p:cNvPr>
          <p:cNvCxnSpPr>
            <a:cxnSpLocks/>
          </p:cNvCxnSpPr>
          <p:nvPr/>
        </p:nvCxnSpPr>
        <p:spPr>
          <a:xfrm>
            <a:off x="611560" y="2708920"/>
            <a:ext cx="7998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4EF1EB-9E62-7DBC-0469-A11F5E7AAAFC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37836415-FCA7-875A-2929-5E9222CC27F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07ABD0-51FF-FDA9-88CF-98C5DBBEEFD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pic>
        <p:nvPicPr>
          <p:cNvPr id="6" name="図 5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2918B8D8-8675-1C7D-FC89-8C76669C8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あなたは、放課後にＤさんと話をする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機会を作ることに成功しました。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" name="図 3" descr="家具の置いてあるテーブル&#10;&#10;低い精度で自動的に生成された説明">
            <a:extLst>
              <a:ext uri="{FF2B5EF4-FFF2-40B4-BE49-F238E27FC236}">
                <a16:creationId xmlns:a16="http://schemas.microsoft.com/office/drawing/2014/main" id="{B1F1BA57-F2F8-05D2-7E2E-DCF7E4037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68" y="4423397"/>
            <a:ext cx="2513856" cy="2029939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4BFFCD-DCD3-0AF0-5573-8EDB7B826362}"/>
              </a:ext>
            </a:extLst>
          </p:cNvPr>
          <p:cNvGrpSpPr/>
          <p:nvPr/>
        </p:nvGrpSpPr>
        <p:grpSpPr>
          <a:xfrm>
            <a:off x="3391643" y="3836818"/>
            <a:ext cx="648657" cy="1573597"/>
            <a:chOff x="7589912" y="3799461"/>
            <a:chExt cx="648657" cy="157359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F62CCA7-628D-B9B9-FCC9-6F1C41D39FF6}"/>
                </a:ext>
              </a:extLst>
            </p:cNvPr>
            <p:cNvSpPr/>
            <p:nvPr/>
          </p:nvSpPr>
          <p:spPr>
            <a:xfrm>
              <a:off x="7590591" y="3799461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1DA1737-8719-98A7-B357-49FB80A1EC7D}"/>
                </a:ext>
              </a:extLst>
            </p:cNvPr>
            <p:cNvSpPr/>
            <p:nvPr/>
          </p:nvSpPr>
          <p:spPr>
            <a:xfrm>
              <a:off x="7590591" y="4441389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BCC80B-48BA-9927-46FA-9F93A68E1F46}"/>
                </a:ext>
              </a:extLst>
            </p:cNvPr>
            <p:cNvSpPr/>
            <p:nvPr/>
          </p:nvSpPr>
          <p:spPr>
            <a:xfrm>
              <a:off x="7589912" y="4725144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D6BB2B73-85FD-A190-ADDB-56DDFAC470A7}"/>
              </a:ext>
            </a:extLst>
          </p:cNvPr>
          <p:cNvSpPr/>
          <p:nvPr/>
        </p:nvSpPr>
        <p:spPr>
          <a:xfrm>
            <a:off x="5002721" y="3237217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C457281-31C5-80D0-5C6F-D3505ED05746}"/>
              </a:ext>
            </a:extLst>
          </p:cNvPr>
          <p:cNvSpPr/>
          <p:nvPr/>
        </p:nvSpPr>
        <p:spPr>
          <a:xfrm>
            <a:off x="5002721" y="3879145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57B25C-466E-2F12-6DEF-4E15FD2E68C6}"/>
              </a:ext>
            </a:extLst>
          </p:cNvPr>
          <p:cNvSpPr/>
          <p:nvPr/>
        </p:nvSpPr>
        <p:spPr>
          <a:xfrm>
            <a:off x="5002042" y="4162900"/>
            <a:ext cx="647978" cy="364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F6B1EE-C357-0ACE-741F-08358CEB1DB5}"/>
              </a:ext>
            </a:extLst>
          </p:cNvPr>
          <p:cNvSpPr/>
          <p:nvPr/>
        </p:nvSpPr>
        <p:spPr>
          <a:xfrm>
            <a:off x="1697783" y="4747333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94F5FD-2F14-B61D-D16F-4D77FD2FEF40}"/>
              </a:ext>
            </a:extLst>
          </p:cNvPr>
          <p:cNvSpPr/>
          <p:nvPr/>
        </p:nvSpPr>
        <p:spPr>
          <a:xfrm>
            <a:off x="5292080" y="3892871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Ｄさん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3A7466D-72E3-FC52-08D6-60DCDB12184D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四角形: 1 つの角を切り取る 7">
            <a:extLst>
              <a:ext uri="{FF2B5EF4-FFF2-40B4-BE49-F238E27FC236}">
                <a16:creationId xmlns:a16="http://schemas.microsoft.com/office/drawing/2014/main" id="{C79E7B6B-96F8-FDD5-AF64-B183E0E6547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6E2A2D-DBD6-8B53-D8F9-4D0070B1461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</p:spTree>
    <p:extLst>
      <p:ext uri="{BB962C8B-B14F-4D97-AF65-F5344CB8AC3E}">
        <p14:creationId xmlns:p14="http://schemas.microsoft.com/office/powerpoint/2010/main" val="307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theme/theme1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5" ma:contentTypeDescription="新しいドキュメントを作成します。" ma:contentTypeScope="" ma:versionID="dad4f7558bd6b89fa59cf7a4ce045cd6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cc619e52ef4474fce08608a81e4120c8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EE857-99A5-4FE7-B50A-13F9858119D1}">
  <ds:schemaRefs>
    <ds:schemaRef ds:uri="b0f6aca0-8502-4a3a-97fa-3152c680809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4934748-d9c1-43e7-873a-8dadb8d582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193F9-ABF6-42AF-B017-0AA35867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1972</Words>
  <Application>Microsoft Office PowerPoint</Application>
  <PresentationFormat>画面に合わせる (4:3)</PresentationFormat>
  <Paragraphs>208</Paragraphs>
  <Slides>17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Meiryo UI</vt:lpstr>
      <vt:lpstr>UD デジタル 教科書体 NK-R</vt:lpstr>
      <vt:lpstr>UD デジタル 教科書体 NP-R</vt:lpstr>
      <vt:lpstr>UD デジタル 教科書体 N-R</vt:lpstr>
      <vt:lpstr>メイリオ</vt:lpstr>
      <vt:lpstr>游ゴシック</vt:lpstr>
      <vt:lpstr>Arial</vt:lpstr>
      <vt:lpstr>Wingdings</vt:lpstr>
      <vt:lpstr>2_JSCPテンプレート</vt:lpstr>
      <vt:lpstr>1_JSCPテンプレート</vt:lpstr>
      <vt:lpstr>JSCPテンプレート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日本財団　第5回自殺意識全国調査 調査結果　より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122</cp:revision>
  <cp:lastPrinted>2024-04-12T02:24:58Z</cp:lastPrinted>
  <dcterms:created xsi:type="dcterms:W3CDTF">2023-02-14T01:53:36Z</dcterms:created>
  <dcterms:modified xsi:type="dcterms:W3CDTF">2025-07-23T06:19:59Z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