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6" r:id="rId4"/>
    <p:sldMasterId id="2147483724" r:id="rId5"/>
    <p:sldMasterId id="2147483721" r:id="rId6"/>
  </p:sldMasterIdLst>
  <p:notesMasterIdLst>
    <p:notesMasterId r:id="rId24"/>
  </p:notesMasterIdLst>
  <p:handoutMasterIdLst>
    <p:handoutMasterId r:id="rId25"/>
  </p:handoutMasterIdLst>
  <p:sldIdLst>
    <p:sldId id="966" r:id="rId7"/>
    <p:sldId id="1037" r:id="rId8"/>
    <p:sldId id="1041" r:id="rId9"/>
    <p:sldId id="1045" r:id="rId10"/>
    <p:sldId id="2147480198" r:id="rId11"/>
    <p:sldId id="1051" r:id="rId12"/>
    <p:sldId id="1052" r:id="rId13"/>
    <p:sldId id="1050" r:id="rId14"/>
    <p:sldId id="1039" r:id="rId15"/>
    <p:sldId id="1040" r:id="rId16"/>
    <p:sldId id="1054" r:id="rId17"/>
    <p:sldId id="1057" r:id="rId18"/>
    <p:sldId id="1058" r:id="rId19"/>
    <p:sldId id="1106" r:id="rId20"/>
    <p:sldId id="1060" r:id="rId21"/>
    <p:sldId id="965" r:id="rId22"/>
    <p:sldId id="908" r:id="rId23"/>
  </p:sldIdLst>
  <p:sldSz cx="9144000" cy="6858000" type="screen4x3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55BC09-4313-2038-EF1F-590064EBA8F1}" name="菅沼 舞" initials="菅沼" userId="S::suganuma@jscp.or.jp::babd8382-b282-410a-ab4f-dd9e9b0dec05" providerId="AD"/>
  <p188:author id="{86F8AEE2-CD90-BFD8-E778-771D24773458}" name="松田 芳明" initials="芳松" userId="S::matsuda.yoshiaki@jscp.or.jp::9969eb2e-458a-4832-a876-7bf944cac8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FFCC"/>
    <a:srgbClr val="FF9933"/>
    <a:srgbClr val="00CC99"/>
    <a:srgbClr val="33CCFF"/>
    <a:srgbClr val="00FFFF"/>
    <a:srgbClr val="FFCC99"/>
    <a:srgbClr val="39E77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5026" autoAdjust="0"/>
  </p:normalViewPr>
  <p:slideViewPr>
    <p:cSldViewPr snapToGrid="0">
      <p:cViewPr varScale="1">
        <p:scale>
          <a:sx n="79" d="100"/>
          <a:sy n="79" d="100"/>
        </p:scale>
        <p:origin x="120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2212"/>
    </p:cViewPr>
  </p:sorterViewPr>
  <p:notesViewPr>
    <p:cSldViewPr snapToGrid="0" showGuides="1">
      <p:cViewPr varScale="1">
        <p:scale>
          <a:sx n="73" d="100"/>
          <a:sy n="73" d="100"/>
        </p:scale>
        <p:origin x="401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CE1C326-349F-71B4-1728-B6D4B5A6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F09944-2FC8-DAB8-8971-F6C95E1E9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2692-4D1C-477A-81AC-2EE7ED9ECEBC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85D6C3-6866-B789-F998-FC7A868F2C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8146A9-E015-4123-0E3D-B41A9463C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F1D7A-B948-4F38-A16D-561A9572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12393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A12FC802-A218-4FB3-9B1D-ED8101AF4219}" type="datetimeFigureOut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06119" y="639447"/>
            <a:ext cx="4289288" cy="321696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088674"/>
            <a:ext cx="5681980" cy="5408023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9E238EE-05F2-40C0-9BD7-93123F299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51998">
              <a:defRPr/>
            </a:pPr>
            <a:r>
              <a:rPr kumimoji="1" lang="ja-JP" altLang="en-US" dirty="0"/>
              <a:t>ここまでは、心の負担が　うかがわれるような　エピソードがある　ケースを紹介してきました。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４つめのケースは、ともすると　気づきにくい、ある意味　難易度の高いケース　を紹介させていただきます。</a:t>
            </a:r>
          </a:p>
        </p:txBody>
      </p:sp>
    </p:spTree>
    <p:extLst>
      <p:ext uri="{BB962C8B-B14F-4D97-AF65-F5344CB8AC3E}">
        <p14:creationId xmlns:p14="http://schemas.microsoft.com/office/powerpoint/2010/main" val="386245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「最近　授業に　集中しづらいように　見えるから、どうしたのかな　と思って　心配しているよ」　といった感じで　声をかけました。</a:t>
            </a:r>
            <a:endParaRPr kumimoji="1" lang="en-US" altLang="ja-JP" dirty="0"/>
          </a:p>
          <a:p>
            <a:r>
              <a:rPr kumimoji="1" lang="en-US" altLang="ja-JP" dirty="0"/>
              <a:t>D</a:t>
            </a:r>
            <a:r>
              <a:rPr kumimoji="1" lang="ja-JP" altLang="en-US" dirty="0"/>
              <a:t>さんは、少し　びっくりした様子　でしたが、「大丈夫です」　と言っています。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2772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生徒と　話をしていて、会話が　途切れてしまうこと　はあると思います。</a:t>
            </a:r>
            <a:endParaRPr kumimoji="1" lang="en-US" altLang="ja-JP" dirty="0"/>
          </a:p>
          <a:p>
            <a:r>
              <a:rPr kumimoji="1" lang="ja-JP" altLang="en-US" dirty="0"/>
              <a:t>本当に　大丈夫そうだな　と感じるときも、本当は　大丈夫では　なさそうだなと感じるときも、ぜひ　伝えていただきたいことが　いくつかあります。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まず、「私は　あなたのことを　気にかけているよ」　ということを、言葉でも、言葉以外の態度　などでも、しっかり伝えましょう。</a:t>
            </a:r>
            <a:endParaRPr kumimoji="1" lang="en-US" altLang="ja-JP" dirty="0"/>
          </a:p>
          <a:p>
            <a:r>
              <a:rPr kumimoji="1" lang="ja-JP" altLang="en-US" dirty="0"/>
              <a:t>そして、心配をかけてもいいんだよ、いつでも　話を聞けるよ、ということを　伝えましょう。</a:t>
            </a:r>
            <a:endParaRPr kumimoji="1" lang="en-US" altLang="ja-JP" dirty="0"/>
          </a:p>
          <a:p>
            <a:r>
              <a:rPr kumimoji="1" lang="ja-JP" altLang="en-US" dirty="0"/>
              <a:t>また、眠れない、家や学校で　嫌なことをされている、やる気が出ない、自分や周りを傷つけたい　と思う、など、こんなことがあったら　教えてほしい　というポイントを具体的に伝えましょう。</a:t>
            </a:r>
            <a:endParaRPr kumimoji="1" lang="en-US" altLang="ja-JP" dirty="0"/>
          </a:p>
          <a:p>
            <a:r>
              <a:rPr kumimoji="1" lang="ja-JP" altLang="en-US" dirty="0"/>
              <a:t>オープンに「困ったら　なんでも　相談してね」　というのも　良いのですが、それだけでは　なかなか　相談しづらい　子も多いので、こちらに示した　ポイントを　ぜひ　覚えておいて　いただけると　幸いです。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33775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それから、身近な人には相談しにくい　こともありますので、そんなときに　頼れるところ　を伝えておく、できれば　一緒に　考えてみることも　有用です。</a:t>
            </a:r>
            <a:endParaRPr kumimoji="1" lang="en-US" altLang="ja-JP" dirty="0"/>
          </a:p>
          <a:p>
            <a:r>
              <a:rPr kumimoji="1" lang="ja-JP" altLang="en-US" dirty="0"/>
              <a:t>しんどくなる前に　連絡してもいい、ということを　伝えるのも　良いでしょう。</a:t>
            </a:r>
          </a:p>
        </p:txBody>
      </p:sp>
    </p:spTree>
    <p:extLst>
      <p:ext uri="{BB962C8B-B14F-4D97-AF65-F5344CB8AC3E}">
        <p14:creationId xmlns:p14="http://schemas.microsoft.com/office/powerpoint/2010/main" val="2788800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51998">
              <a:defRPr/>
            </a:pPr>
            <a:r>
              <a:rPr kumimoji="1" lang="ja-JP" altLang="en-US" dirty="0"/>
              <a:t>このケースでは、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さんの様子に　違和感を感じるものの、今回の　面談の中では　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さんから　悩みを聞き出すことは　できませんでした。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先ほどお話したような、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・気にかけているよ　というメッセージ、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・心配かけていいんだよ、いつでも　話しに来ていいんだよ　というメッセージ、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・こんなことがあったら　声をかけてほしい　ということ、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・もし　身近で相談しづらかったら　お守りの相談先も　あるということ、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ja-JP" altLang="en-US" dirty="0"/>
              <a:t>などを伝えて、今日の面談は　一旦終えることにしました。</a:t>
            </a:r>
            <a:endParaRPr kumimoji="1" lang="en-US" altLang="ja-JP" dirty="0"/>
          </a:p>
          <a:p>
            <a:pPr defTabSz="651998">
              <a:defRPr/>
            </a:pPr>
            <a:r>
              <a:rPr kumimoji="1" lang="en-US" altLang="ja-JP" dirty="0"/>
              <a:t>D</a:t>
            </a:r>
            <a:r>
              <a:rPr kumimoji="1" lang="ja-JP" altLang="en-US" dirty="0"/>
              <a:t>さんへの対応は　これで終わりではありません。これまで以上に注意して　様子を観察しながら、折に触れて　声をかけていく、フォローしていくことになるでしょう。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1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あなたが感じた「違和感」、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さんが　何か　心の負担を抱えているのではないか　という印象は、ぜひ　他の先生方と共有してください。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さんについて　プラスアルファの情報　が得られるかもしれませんし、違和感を　共有しておくことで　ほかの先生方も　アンテナを立てて　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さんの様子に　注意を向けることが　できます。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5254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このケースでは、問題がなさすぎるアンケート　をきっかけに、</a:t>
            </a:r>
            <a:r>
              <a:rPr kumimoji="1" lang="en-US" altLang="ja-JP" dirty="0"/>
              <a:t>SOS</a:t>
            </a:r>
            <a:r>
              <a:rPr kumimoji="1" lang="ja-JP" altLang="en-US" dirty="0"/>
              <a:t>を出せない生徒　のサインに気づきました。</a:t>
            </a:r>
            <a:endParaRPr kumimoji="1" lang="en-US" altLang="ja-JP" dirty="0"/>
          </a:p>
          <a:p>
            <a:r>
              <a:rPr kumimoji="1" lang="ja-JP" altLang="en-US" dirty="0"/>
              <a:t>「大丈夫」　と言われてしまったときに　伝えるべきことを、しっかり伝えることができました。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＊目安＊開始～</a:t>
            </a:r>
            <a:r>
              <a:rPr kumimoji="1" lang="en-US" altLang="ja-JP" dirty="0"/>
              <a:t>80</a:t>
            </a:r>
            <a:r>
              <a:rPr kumimoji="1" lang="ja-JP" altLang="en-US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3032565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学校というチームで　どのように　役割分担をして　対応していくか、といったことも重要ですが、今回の　「個人スキル編」では　割愛させていただきました。</a:t>
            </a:r>
            <a:endParaRPr kumimoji="1" lang="en-US" altLang="ja-JP" dirty="0"/>
          </a:p>
          <a:p>
            <a:r>
              <a:rPr kumimoji="1" lang="ja-JP" altLang="en-US" dirty="0"/>
              <a:t>当センターでは、引き続き「チームビルド編」として、リスクのある生徒や　その保護者に対して、チームで　どのように対応していくか　を学べるプログラムも準備中です。</a:t>
            </a:r>
            <a:endParaRPr kumimoji="1" lang="en-US" altLang="ja-JP" dirty="0"/>
          </a:p>
          <a:p>
            <a:r>
              <a:rPr kumimoji="1" lang="ja-JP" altLang="en-US" dirty="0"/>
              <a:t>もし　機会がありましたら、こちらの受講もぜひご検討ください。</a:t>
            </a:r>
            <a:endParaRPr kumimoji="1" lang="en-US" altLang="ja-JP" dirty="0"/>
          </a:p>
          <a:p>
            <a:r>
              <a:rPr kumimoji="1" lang="ja-JP" altLang="en-US" dirty="0"/>
              <a:t>（不幸にして自殺が起きてしまったときの対応についても学べます。）</a:t>
            </a:r>
          </a:p>
        </p:txBody>
      </p:sp>
    </p:spTree>
    <p:extLst>
      <p:ext uri="{BB962C8B-B14F-4D97-AF65-F5344CB8AC3E}">
        <p14:creationId xmlns:p14="http://schemas.microsoft.com/office/powerpoint/2010/main" val="4087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高校２年生の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さん。</a:t>
            </a:r>
            <a:endParaRPr kumimoji="1" lang="en-US" altLang="ja-JP" dirty="0"/>
          </a:p>
          <a:p>
            <a:r>
              <a:rPr kumimoji="1" lang="ja-JP" altLang="en-US" dirty="0"/>
              <a:t>学校で　定期的に行っている、心の負担などに関するアンケート　の回答で、全く問題がありませんでした。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9145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アンケートは　こんな感じです。</a:t>
            </a:r>
            <a:endParaRPr kumimoji="1" lang="en-US" altLang="ja-JP" dirty="0"/>
          </a:p>
          <a:p>
            <a:r>
              <a:rPr kumimoji="1" lang="ja-JP" altLang="en-US" dirty="0"/>
              <a:t>学校生活で、悩んでいること、困っていることは　特になし。</a:t>
            </a:r>
            <a:endParaRPr kumimoji="1" lang="en-US" altLang="ja-JP" dirty="0"/>
          </a:p>
          <a:p>
            <a:r>
              <a:rPr kumimoji="1" lang="ja-JP" altLang="en-US" dirty="0"/>
              <a:t>最近の　心とからだの様子について　の質問では、色々な項目について　３段階で尋ねていますが、すべて　「全くない」　と回答しています。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461161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実は、一般に、リスクが高い子ども、本来であれば　</a:t>
            </a:r>
            <a:r>
              <a:rPr kumimoji="1" lang="en-US" altLang="ja-JP" dirty="0"/>
              <a:t>SOS</a:t>
            </a:r>
            <a:r>
              <a:rPr kumimoji="1" lang="ja-JP" altLang="en-US" dirty="0"/>
              <a:t>を出してほしい　子どもほど、</a:t>
            </a:r>
            <a:r>
              <a:rPr kumimoji="1" lang="en-US" altLang="ja-JP" dirty="0"/>
              <a:t>SOS</a:t>
            </a:r>
            <a:r>
              <a:rPr kumimoji="1" lang="ja-JP" altLang="en-US" dirty="0"/>
              <a:t>を出せない　ということが、調査研究から　分かっています。</a:t>
            </a:r>
            <a:endParaRPr kumimoji="1" lang="en-US" altLang="ja-JP" dirty="0"/>
          </a:p>
          <a:p>
            <a:r>
              <a:rPr kumimoji="1" lang="ja-JP" altLang="en-US" dirty="0"/>
              <a:t>裏を返すと、安心して　人に頼れない　こと自体が、とても　深刻な</a:t>
            </a:r>
            <a:r>
              <a:rPr kumimoji="1" lang="en-US" altLang="ja-JP" dirty="0"/>
              <a:t>SOS</a:t>
            </a:r>
            <a:r>
              <a:rPr kumimoji="1" lang="ja-JP" altLang="en-US" dirty="0"/>
              <a:t>のサイン　ですので、私たち大人が　それに気付くことが　とても大切です。</a:t>
            </a:r>
          </a:p>
        </p:txBody>
      </p:sp>
    </p:spTree>
    <p:extLst>
      <p:ext uri="{BB962C8B-B14F-4D97-AF65-F5344CB8AC3E}">
        <p14:creationId xmlns:p14="http://schemas.microsoft.com/office/powerpoint/2010/main" val="246142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学校でのアンケート　であれば、こんな場合に　要注意です。</a:t>
            </a:r>
            <a:endParaRPr kumimoji="1" lang="en-US" altLang="ja-JP" dirty="0"/>
          </a:p>
          <a:p>
            <a:r>
              <a:rPr kumimoji="1" lang="ja-JP" altLang="en-US" dirty="0"/>
              <a:t>・アンケートを配ったときに、あまりに　短い時間で　回答を終えてしまっている、</a:t>
            </a:r>
            <a:endParaRPr kumimoji="1" lang="en-US" altLang="ja-JP" dirty="0"/>
          </a:p>
          <a:p>
            <a:r>
              <a:rPr kumimoji="1" lang="ja-JP" altLang="en-US" dirty="0"/>
              <a:t>・あるいは　反対に、回答に　長い時間をかけている割に、</a:t>
            </a:r>
            <a:endParaRPr kumimoji="1" lang="en-US" altLang="ja-JP" dirty="0"/>
          </a:p>
          <a:p>
            <a:r>
              <a:rPr kumimoji="1" lang="ja-JP" altLang="en-US" dirty="0"/>
              <a:t>回答は　全部　「問題がない」　という　ものになっているような　場合です。</a:t>
            </a:r>
            <a:endParaRPr kumimoji="1" lang="en-US" altLang="ja-JP" dirty="0"/>
          </a:p>
          <a:p>
            <a:r>
              <a:rPr kumimoji="1" lang="ja-JP" altLang="en-US" dirty="0"/>
              <a:t>アンケートに　回答する　マルの大きさや　筆圧　などに　不自然さがある　こともあります。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こんなときには、回答内容が　本当の　その生徒の内面を　反映していない　可能性があります。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314494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アンケートで　問題が　なさすぎる回答　をしていた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さん。</a:t>
            </a:r>
            <a:endParaRPr kumimoji="1" lang="en-US" altLang="ja-JP" dirty="0"/>
          </a:p>
          <a:p>
            <a:r>
              <a:rPr kumimoji="1" lang="ja-JP" altLang="en-US" dirty="0"/>
              <a:t>・出席状況は　良好ですが、成績が　やや　下がってきて　います。</a:t>
            </a:r>
            <a:endParaRPr kumimoji="1" lang="en-US" altLang="ja-JP" dirty="0"/>
          </a:p>
          <a:p>
            <a:r>
              <a:rPr kumimoji="1" lang="ja-JP" altLang="en-US" dirty="0"/>
              <a:t>・最近、一緒にいる女子たちの　グループが　変わったようです。</a:t>
            </a:r>
            <a:endParaRPr kumimoji="1" lang="en-US" altLang="ja-JP" dirty="0"/>
          </a:p>
          <a:p>
            <a:r>
              <a:rPr kumimoji="1" lang="ja-JP" altLang="en-US" dirty="0"/>
              <a:t>・グループで　友人と一緒にいるときは、よく笑い、楽しそうに　しています。</a:t>
            </a:r>
            <a:endParaRPr kumimoji="1" lang="en-US" altLang="ja-JP" dirty="0"/>
          </a:p>
          <a:p>
            <a:r>
              <a:rPr kumimoji="1" lang="ja-JP" altLang="en-US" dirty="0"/>
              <a:t>・ただ、授業中には　ボーっ　としていることが　増えたのが　気になります。</a:t>
            </a:r>
          </a:p>
          <a:p>
            <a:r>
              <a:rPr kumimoji="1" lang="ja-JP" altLang="en-US" dirty="0"/>
              <a:t>・身だしなみは　整っています。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58485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アンケートでは　悩みも　問題も　何もない　と回答していた　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さんですが、</a:t>
            </a:r>
            <a:endParaRPr kumimoji="1" lang="en-US" altLang="ja-JP" dirty="0"/>
          </a:p>
          <a:p>
            <a:r>
              <a:rPr kumimoji="1" lang="ja-JP" altLang="en-US" dirty="0"/>
              <a:t>こうしてみると、いくつか　気になる様子の変化が　ありそうです。</a:t>
            </a:r>
          </a:p>
        </p:txBody>
      </p:sp>
    </p:spTree>
    <p:extLst>
      <p:ext uri="{BB962C8B-B14F-4D97-AF65-F5344CB8AC3E}">
        <p14:creationId xmlns:p14="http://schemas.microsoft.com/office/powerpoint/2010/main" val="155648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アンケートの内容が　むしろ　何かのサインなのかもしれない　と感じとった　あなたは、放課後に　</a:t>
            </a:r>
            <a:r>
              <a:rPr kumimoji="1" lang="en-US" altLang="ja-JP" dirty="0"/>
              <a:t>D</a:t>
            </a:r>
            <a:r>
              <a:rPr kumimoji="1" lang="ja-JP" altLang="en-US" dirty="0"/>
              <a:t>さんと　話をする機会を　作ることに　成功しました。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079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今までのケースを参考に、</a:t>
            </a:r>
            <a:endParaRPr kumimoji="1" lang="en-US" altLang="ja-JP" dirty="0"/>
          </a:p>
          <a:p>
            <a:r>
              <a:rPr kumimoji="1" lang="ja-JP" altLang="en-US" dirty="0"/>
              <a:t>・少し　雑談をして　緊張をほぐし、</a:t>
            </a:r>
            <a:endParaRPr kumimoji="1" lang="en-US" altLang="ja-JP" dirty="0"/>
          </a:p>
          <a:p>
            <a:r>
              <a:rPr kumimoji="1" lang="ja-JP" altLang="en-US" dirty="0"/>
              <a:t>・気になる　言動について、客観的・具体的に　話をし、</a:t>
            </a:r>
            <a:endParaRPr kumimoji="1" lang="en-US" altLang="ja-JP" dirty="0"/>
          </a:p>
          <a:p>
            <a:r>
              <a:rPr kumimoji="1" lang="ja-JP" altLang="en-US" dirty="0"/>
              <a:t>・私が　心配している、という 　</a:t>
            </a:r>
            <a:r>
              <a:rPr kumimoji="1" lang="en-US" altLang="ja-JP" dirty="0"/>
              <a:t>I message </a:t>
            </a:r>
            <a:r>
              <a:rPr kumimoji="1" lang="ja-JP" altLang="en-US" dirty="0"/>
              <a:t>　を伝えていきましょう。</a:t>
            </a:r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75814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C632-5231-444B-9981-B4056F8A94FB}" type="datetime1">
              <a:rPr kumimoji="1" lang="ja-JP" altLang="en-US" smtClean="0"/>
              <a:t>2025/7/24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2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C237073-DB9E-B9D0-4447-D20FD7B42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73" y="156220"/>
            <a:ext cx="3463316" cy="496888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23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61787D0-C875-2854-C817-D35532F55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40531"/>
            <a:ext cx="9143998" cy="17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©2024 JSCP</a:t>
            </a:r>
            <a:endParaRPr kumimoji="0" lang="ja-JP" altLang="ja-JP" sz="5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2DDB-4BF4-B406-D7D1-2888EF59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156220"/>
            <a:ext cx="3463316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2025/7/24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4" r:id="rId2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2025/7/24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2025/7/24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5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yoiku.metro.tokyo.lg.jp/school/content/files/sos_sing/r4-3_soudan.pdf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DAA112-D376-2610-C01A-06ED73864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8203" t="7203" r="6740" b="20776"/>
          <a:stretch/>
        </p:blipFill>
        <p:spPr>
          <a:xfrm rot="20421033">
            <a:off x="400279" y="457281"/>
            <a:ext cx="4907722" cy="473264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92F7B9-1827-47BF-B25B-2349878D5B5E}"/>
              </a:ext>
            </a:extLst>
          </p:cNvPr>
          <p:cNvSpPr txBox="1"/>
          <p:nvPr/>
        </p:nvSpPr>
        <p:spPr>
          <a:xfrm>
            <a:off x="2272" y="2321004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ケース４</a:t>
            </a:r>
          </a:p>
          <a:p>
            <a:pPr algn="ctr">
              <a:lnSpc>
                <a:spcPct val="150000"/>
              </a:lnSpc>
            </a:pPr>
            <a:r>
              <a:rPr lang="ja-JP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アンケートの罠</a:t>
            </a:r>
          </a:p>
        </p:txBody>
      </p:sp>
    </p:spTree>
    <p:extLst>
      <p:ext uri="{BB962C8B-B14F-4D97-AF65-F5344CB8AC3E}">
        <p14:creationId xmlns:p14="http://schemas.microsoft.com/office/powerpoint/2010/main" val="230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D071FE2-1AFB-9B4E-BFA7-147DF7CFC792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四角形: 1 つの角を切り取る 5">
            <a:extLst>
              <a:ext uri="{FF2B5EF4-FFF2-40B4-BE49-F238E27FC236}">
                <a16:creationId xmlns:a16="http://schemas.microsoft.com/office/drawing/2014/main" id="{2F0C7F31-3A13-424F-D323-253030409A30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2B64E75-0C37-F6F6-7649-E6304B1505D0}"/>
              </a:ext>
            </a:extLst>
          </p:cNvPr>
          <p:cNvSpPr/>
          <p:nvPr/>
        </p:nvSpPr>
        <p:spPr>
          <a:xfrm>
            <a:off x="5310336" y="134635"/>
            <a:ext cx="36358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ケース４：アンケートの罠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F6F16F1-BAD0-29CB-4611-62A676774C83}"/>
              </a:ext>
            </a:extLst>
          </p:cNvPr>
          <p:cNvSpPr/>
          <p:nvPr/>
        </p:nvSpPr>
        <p:spPr>
          <a:xfrm>
            <a:off x="611560" y="1628800"/>
            <a:ext cx="7848872" cy="4824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（ケース３を参考に・・・）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✓ 少し雑談をして緊張をほぐし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✓ 気になる言動について客観的・具体的に話し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✓ 「私（＝先生であるあなた）が」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 　心配している、ということを伝えます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77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E645E33-1241-994D-51E5-8D508AB9F76B}"/>
              </a:ext>
            </a:extLst>
          </p:cNvPr>
          <p:cNvSpPr/>
          <p:nvPr/>
        </p:nvSpPr>
        <p:spPr>
          <a:xfrm>
            <a:off x="611560" y="897080"/>
            <a:ext cx="7740860" cy="1848873"/>
          </a:xfrm>
          <a:prstGeom prst="wedgeRoundRectCallout">
            <a:avLst>
              <a:gd name="adj1" fmla="val -26619"/>
              <a:gd name="adj2" fmla="val 108752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5233F902-08DD-5BA2-80E6-8363EEEF768E}"/>
              </a:ext>
            </a:extLst>
          </p:cNvPr>
          <p:cNvSpPr/>
          <p:nvPr/>
        </p:nvSpPr>
        <p:spPr>
          <a:xfrm>
            <a:off x="5291153" y="3764334"/>
            <a:ext cx="3061267" cy="2040930"/>
          </a:xfrm>
          <a:prstGeom prst="wedgeRoundRectCallout">
            <a:avLst>
              <a:gd name="adj1" fmla="val -77245"/>
              <a:gd name="adj2" fmla="val -4566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D685F27-74C6-9174-28BA-9A552A9DFFC2}"/>
              </a:ext>
            </a:extLst>
          </p:cNvPr>
          <p:cNvSpPr/>
          <p:nvPr/>
        </p:nvSpPr>
        <p:spPr>
          <a:xfrm>
            <a:off x="5617114" y="3764334"/>
            <a:ext cx="2735625" cy="2040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すみません、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大丈夫です。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がんばります。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20950B0-0DCA-644D-5CB4-B7D8FC36E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76" y="3429000"/>
            <a:ext cx="3200677" cy="321896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2EA5B6-80DE-7775-FD4C-2D5E2E0DE904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12D6BF3F-F034-6D05-39B0-69B2AE205459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A01245-4D7D-EA5C-21D9-F0F9ECF7CE8E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ケース４：アンケートの罠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FD47CBD-C575-DDF5-7183-228F226DC71F}"/>
              </a:ext>
            </a:extLst>
          </p:cNvPr>
          <p:cNvSpPr/>
          <p:nvPr/>
        </p:nvSpPr>
        <p:spPr>
          <a:xfrm>
            <a:off x="971600" y="1135528"/>
            <a:ext cx="7740860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最近授業に集中しづらいように見えるから、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どうしたのかなと心配しているよ。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174FD37-8B0F-0A64-F1F8-ACA5982F8D37}"/>
              </a:ext>
            </a:extLst>
          </p:cNvPr>
          <p:cNvSpPr/>
          <p:nvPr/>
        </p:nvSpPr>
        <p:spPr>
          <a:xfrm>
            <a:off x="4211960" y="2947392"/>
            <a:ext cx="1645156" cy="6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どきっ！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8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97351"/>
            <a:ext cx="9143999" cy="7273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会話が途切れてしまったら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881241-FCD2-F521-CE02-C3F3414157C3}"/>
              </a:ext>
            </a:extLst>
          </p:cNvPr>
          <p:cNvSpPr/>
          <p:nvPr/>
        </p:nvSpPr>
        <p:spPr>
          <a:xfrm>
            <a:off x="503548" y="1628800"/>
            <a:ext cx="8136904" cy="4680520"/>
          </a:xfrm>
          <a:custGeom>
            <a:avLst/>
            <a:gdLst>
              <a:gd name="connsiteX0" fmla="*/ 0 w 8136904"/>
              <a:gd name="connsiteY0" fmla="*/ 0 h 4680520"/>
              <a:gd name="connsiteX1" fmla="*/ 840813 w 8136904"/>
              <a:gd name="connsiteY1" fmla="*/ 0 h 4680520"/>
              <a:gd name="connsiteX2" fmla="*/ 1600258 w 8136904"/>
              <a:gd name="connsiteY2" fmla="*/ 0 h 4680520"/>
              <a:gd name="connsiteX3" fmla="*/ 2034226 w 8136904"/>
              <a:gd name="connsiteY3" fmla="*/ 0 h 4680520"/>
              <a:gd name="connsiteX4" fmla="*/ 2875039 w 8136904"/>
              <a:gd name="connsiteY4" fmla="*/ 0 h 4680520"/>
              <a:gd name="connsiteX5" fmla="*/ 3471746 w 8136904"/>
              <a:gd name="connsiteY5" fmla="*/ 0 h 4680520"/>
              <a:gd name="connsiteX6" fmla="*/ 3905714 w 8136904"/>
              <a:gd name="connsiteY6" fmla="*/ 0 h 4680520"/>
              <a:gd name="connsiteX7" fmla="*/ 4339682 w 8136904"/>
              <a:gd name="connsiteY7" fmla="*/ 0 h 4680520"/>
              <a:gd name="connsiteX8" fmla="*/ 5180496 w 8136904"/>
              <a:gd name="connsiteY8" fmla="*/ 0 h 4680520"/>
              <a:gd name="connsiteX9" fmla="*/ 5939940 w 8136904"/>
              <a:gd name="connsiteY9" fmla="*/ 0 h 4680520"/>
              <a:gd name="connsiteX10" fmla="*/ 6699384 w 8136904"/>
              <a:gd name="connsiteY10" fmla="*/ 0 h 4680520"/>
              <a:gd name="connsiteX11" fmla="*/ 7458829 w 8136904"/>
              <a:gd name="connsiteY11" fmla="*/ 0 h 4680520"/>
              <a:gd name="connsiteX12" fmla="*/ 8136904 w 8136904"/>
              <a:gd name="connsiteY12" fmla="*/ 0 h 4680520"/>
              <a:gd name="connsiteX13" fmla="*/ 8136904 w 8136904"/>
              <a:gd name="connsiteY13" fmla="*/ 715451 h 4680520"/>
              <a:gd name="connsiteX14" fmla="*/ 8136904 w 8136904"/>
              <a:gd name="connsiteY14" fmla="*/ 1477707 h 4680520"/>
              <a:gd name="connsiteX15" fmla="*/ 8136904 w 8136904"/>
              <a:gd name="connsiteY15" fmla="*/ 2099548 h 4680520"/>
              <a:gd name="connsiteX16" fmla="*/ 8136904 w 8136904"/>
              <a:gd name="connsiteY16" fmla="*/ 2861804 h 4680520"/>
              <a:gd name="connsiteX17" fmla="*/ 8136904 w 8136904"/>
              <a:gd name="connsiteY17" fmla="*/ 3577255 h 4680520"/>
              <a:gd name="connsiteX18" fmla="*/ 8136904 w 8136904"/>
              <a:gd name="connsiteY18" fmla="*/ 4680520 h 4680520"/>
              <a:gd name="connsiteX19" fmla="*/ 7458829 w 8136904"/>
              <a:gd name="connsiteY19" fmla="*/ 4680520 h 4680520"/>
              <a:gd name="connsiteX20" fmla="*/ 6943491 w 8136904"/>
              <a:gd name="connsiteY20" fmla="*/ 4680520 h 4680520"/>
              <a:gd name="connsiteX21" fmla="*/ 6102678 w 8136904"/>
              <a:gd name="connsiteY21" fmla="*/ 4680520 h 4680520"/>
              <a:gd name="connsiteX22" fmla="*/ 5587341 w 8136904"/>
              <a:gd name="connsiteY22" fmla="*/ 4680520 h 4680520"/>
              <a:gd name="connsiteX23" fmla="*/ 4990634 w 8136904"/>
              <a:gd name="connsiteY23" fmla="*/ 4680520 h 4680520"/>
              <a:gd name="connsiteX24" fmla="*/ 4231190 w 8136904"/>
              <a:gd name="connsiteY24" fmla="*/ 4680520 h 4680520"/>
              <a:gd name="connsiteX25" fmla="*/ 3797222 w 8136904"/>
              <a:gd name="connsiteY25" fmla="*/ 4680520 h 4680520"/>
              <a:gd name="connsiteX26" fmla="*/ 3200516 w 8136904"/>
              <a:gd name="connsiteY26" fmla="*/ 4680520 h 4680520"/>
              <a:gd name="connsiteX27" fmla="*/ 2766547 w 8136904"/>
              <a:gd name="connsiteY27" fmla="*/ 4680520 h 4680520"/>
              <a:gd name="connsiteX28" fmla="*/ 2088472 w 8136904"/>
              <a:gd name="connsiteY28" fmla="*/ 4680520 h 4680520"/>
              <a:gd name="connsiteX29" fmla="*/ 1573135 w 8136904"/>
              <a:gd name="connsiteY29" fmla="*/ 4680520 h 4680520"/>
              <a:gd name="connsiteX30" fmla="*/ 1057798 w 8136904"/>
              <a:gd name="connsiteY30" fmla="*/ 4680520 h 4680520"/>
              <a:gd name="connsiteX31" fmla="*/ 0 w 8136904"/>
              <a:gd name="connsiteY31" fmla="*/ 4680520 h 4680520"/>
              <a:gd name="connsiteX32" fmla="*/ 0 w 8136904"/>
              <a:gd name="connsiteY32" fmla="*/ 4105485 h 4680520"/>
              <a:gd name="connsiteX33" fmla="*/ 0 w 8136904"/>
              <a:gd name="connsiteY33" fmla="*/ 3390034 h 4680520"/>
              <a:gd name="connsiteX34" fmla="*/ 0 w 8136904"/>
              <a:gd name="connsiteY34" fmla="*/ 2861804 h 4680520"/>
              <a:gd name="connsiteX35" fmla="*/ 0 w 8136904"/>
              <a:gd name="connsiteY35" fmla="*/ 2239963 h 4680520"/>
              <a:gd name="connsiteX36" fmla="*/ 0 w 8136904"/>
              <a:gd name="connsiteY36" fmla="*/ 1711733 h 4680520"/>
              <a:gd name="connsiteX37" fmla="*/ 0 w 8136904"/>
              <a:gd name="connsiteY37" fmla="*/ 949477 h 4680520"/>
              <a:gd name="connsiteX38" fmla="*/ 0 w 8136904"/>
              <a:gd name="connsiteY38" fmla="*/ 0 h 46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36904" h="4680520" fill="none" extrusionOk="0">
                <a:moveTo>
                  <a:pt x="0" y="0"/>
                </a:moveTo>
                <a:cubicBezTo>
                  <a:pt x="207838" y="11284"/>
                  <a:pt x="505982" y="-4264"/>
                  <a:pt x="840813" y="0"/>
                </a:cubicBezTo>
                <a:cubicBezTo>
                  <a:pt x="1175644" y="4264"/>
                  <a:pt x="1420010" y="-5767"/>
                  <a:pt x="1600258" y="0"/>
                </a:cubicBezTo>
                <a:cubicBezTo>
                  <a:pt x="1780506" y="5767"/>
                  <a:pt x="1892274" y="-6989"/>
                  <a:pt x="2034226" y="0"/>
                </a:cubicBezTo>
                <a:cubicBezTo>
                  <a:pt x="2176178" y="6989"/>
                  <a:pt x="2554347" y="20934"/>
                  <a:pt x="2875039" y="0"/>
                </a:cubicBezTo>
                <a:cubicBezTo>
                  <a:pt x="3195731" y="-20934"/>
                  <a:pt x="3347109" y="-28131"/>
                  <a:pt x="3471746" y="0"/>
                </a:cubicBezTo>
                <a:cubicBezTo>
                  <a:pt x="3596383" y="28131"/>
                  <a:pt x="3728642" y="-392"/>
                  <a:pt x="3905714" y="0"/>
                </a:cubicBezTo>
                <a:cubicBezTo>
                  <a:pt x="4082786" y="392"/>
                  <a:pt x="4194210" y="-19193"/>
                  <a:pt x="4339682" y="0"/>
                </a:cubicBezTo>
                <a:cubicBezTo>
                  <a:pt x="4485154" y="19193"/>
                  <a:pt x="4905749" y="-23089"/>
                  <a:pt x="5180496" y="0"/>
                </a:cubicBezTo>
                <a:cubicBezTo>
                  <a:pt x="5455243" y="23089"/>
                  <a:pt x="5665715" y="854"/>
                  <a:pt x="5939940" y="0"/>
                </a:cubicBezTo>
                <a:cubicBezTo>
                  <a:pt x="6214165" y="-854"/>
                  <a:pt x="6369535" y="-34636"/>
                  <a:pt x="6699384" y="0"/>
                </a:cubicBezTo>
                <a:cubicBezTo>
                  <a:pt x="7029233" y="34636"/>
                  <a:pt x="7082249" y="-17113"/>
                  <a:pt x="7458829" y="0"/>
                </a:cubicBezTo>
                <a:cubicBezTo>
                  <a:pt x="7835409" y="17113"/>
                  <a:pt x="7844000" y="11392"/>
                  <a:pt x="8136904" y="0"/>
                </a:cubicBezTo>
                <a:cubicBezTo>
                  <a:pt x="8161517" y="229820"/>
                  <a:pt x="8129653" y="431999"/>
                  <a:pt x="8136904" y="715451"/>
                </a:cubicBezTo>
                <a:cubicBezTo>
                  <a:pt x="8144155" y="998903"/>
                  <a:pt x="8157809" y="1283630"/>
                  <a:pt x="8136904" y="1477707"/>
                </a:cubicBezTo>
                <a:cubicBezTo>
                  <a:pt x="8115999" y="1671784"/>
                  <a:pt x="8120284" y="1910141"/>
                  <a:pt x="8136904" y="2099548"/>
                </a:cubicBezTo>
                <a:cubicBezTo>
                  <a:pt x="8153524" y="2288955"/>
                  <a:pt x="8172495" y="2678641"/>
                  <a:pt x="8136904" y="2861804"/>
                </a:cubicBezTo>
                <a:cubicBezTo>
                  <a:pt x="8101313" y="3044967"/>
                  <a:pt x="8144871" y="3266291"/>
                  <a:pt x="8136904" y="3577255"/>
                </a:cubicBezTo>
                <a:cubicBezTo>
                  <a:pt x="8128937" y="3888219"/>
                  <a:pt x="8192039" y="4378897"/>
                  <a:pt x="8136904" y="4680520"/>
                </a:cubicBezTo>
                <a:cubicBezTo>
                  <a:pt x="7882872" y="4661647"/>
                  <a:pt x="7781777" y="4683590"/>
                  <a:pt x="7458829" y="4680520"/>
                </a:cubicBezTo>
                <a:cubicBezTo>
                  <a:pt x="7135881" y="4677450"/>
                  <a:pt x="7160099" y="4700550"/>
                  <a:pt x="6943491" y="4680520"/>
                </a:cubicBezTo>
                <a:cubicBezTo>
                  <a:pt x="6726883" y="4660490"/>
                  <a:pt x="6435063" y="4678365"/>
                  <a:pt x="6102678" y="4680520"/>
                </a:cubicBezTo>
                <a:cubicBezTo>
                  <a:pt x="5770293" y="4682675"/>
                  <a:pt x="5732429" y="4661834"/>
                  <a:pt x="5587341" y="4680520"/>
                </a:cubicBezTo>
                <a:cubicBezTo>
                  <a:pt x="5442253" y="4699206"/>
                  <a:pt x="5136379" y="4703585"/>
                  <a:pt x="4990634" y="4680520"/>
                </a:cubicBezTo>
                <a:cubicBezTo>
                  <a:pt x="4844889" y="4657455"/>
                  <a:pt x="4527637" y="4684873"/>
                  <a:pt x="4231190" y="4680520"/>
                </a:cubicBezTo>
                <a:cubicBezTo>
                  <a:pt x="3934743" y="4676167"/>
                  <a:pt x="3919092" y="4681999"/>
                  <a:pt x="3797222" y="4680520"/>
                </a:cubicBezTo>
                <a:cubicBezTo>
                  <a:pt x="3675352" y="4679041"/>
                  <a:pt x="3397684" y="4708451"/>
                  <a:pt x="3200516" y="4680520"/>
                </a:cubicBezTo>
                <a:cubicBezTo>
                  <a:pt x="3003348" y="4652589"/>
                  <a:pt x="2879537" y="4673506"/>
                  <a:pt x="2766547" y="4680520"/>
                </a:cubicBezTo>
                <a:cubicBezTo>
                  <a:pt x="2653557" y="4687534"/>
                  <a:pt x="2256570" y="4704936"/>
                  <a:pt x="2088472" y="4680520"/>
                </a:cubicBezTo>
                <a:cubicBezTo>
                  <a:pt x="1920375" y="4656104"/>
                  <a:pt x="1776373" y="4692850"/>
                  <a:pt x="1573135" y="4680520"/>
                </a:cubicBezTo>
                <a:cubicBezTo>
                  <a:pt x="1369897" y="4668190"/>
                  <a:pt x="1191693" y="4701250"/>
                  <a:pt x="1057798" y="4680520"/>
                </a:cubicBezTo>
                <a:cubicBezTo>
                  <a:pt x="923903" y="4659790"/>
                  <a:pt x="296453" y="4724532"/>
                  <a:pt x="0" y="4680520"/>
                </a:cubicBezTo>
                <a:cubicBezTo>
                  <a:pt x="-8917" y="4538699"/>
                  <a:pt x="3849" y="4303698"/>
                  <a:pt x="0" y="4105485"/>
                </a:cubicBezTo>
                <a:cubicBezTo>
                  <a:pt x="-3849" y="3907273"/>
                  <a:pt x="25333" y="3624955"/>
                  <a:pt x="0" y="3390034"/>
                </a:cubicBezTo>
                <a:cubicBezTo>
                  <a:pt x="-25333" y="3155113"/>
                  <a:pt x="-10923" y="3012128"/>
                  <a:pt x="0" y="2861804"/>
                </a:cubicBezTo>
                <a:cubicBezTo>
                  <a:pt x="10923" y="2711480"/>
                  <a:pt x="-12619" y="2368146"/>
                  <a:pt x="0" y="2239963"/>
                </a:cubicBezTo>
                <a:cubicBezTo>
                  <a:pt x="12619" y="2111780"/>
                  <a:pt x="-8345" y="1886500"/>
                  <a:pt x="0" y="1711733"/>
                </a:cubicBezTo>
                <a:cubicBezTo>
                  <a:pt x="8345" y="1536966"/>
                  <a:pt x="-24036" y="1124771"/>
                  <a:pt x="0" y="949477"/>
                </a:cubicBezTo>
                <a:cubicBezTo>
                  <a:pt x="24036" y="774183"/>
                  <a:pt x="-25700" y="360137"/>
                  <a:pt x="0" y="0"/>
                </a:cubicBezTo>
                <a:close/>
              </a:path>
              <a:path w="8136904" h="4680520" stroke="0" extrusionOk="0">
                <a:moveTo>
                  <a:pt x="0" y="0"/>
                </a:moveTo>
                <a:cubicBezTo>
                  <a:pt x="181302" y="2733"/>
                  <a:pt x="228093" y="4880"/>
                  <a:pt x="433968" y="0"/>
                </a:cubicBezTo>
                <a:cubicBezTo>
                  <a:pt x="639843" y="-4880"/>
                  <a:pt x="779844" y="3466"/>
                  <a:pt x="867936" y="0"/>
                </a:cubicBezTo>
                <a:cubicBezTo>
                  <a:pt x="956028" y="-3466"/>
                  <a:pt x="1177019" y="-14727"/>
                  <a:pt x="1301905" y="0"/>
                </a:cubicBezTo>
                <a:cubicBezTo>
                  <a:pt x="1426791" y="14727"/>
                  <a:pt x="1718861" y="2027"/>
                  <a:pt x="1979980" y="0"/>
                </a:cubicBezTo>
                <a:cubicBezTo>
                  <a:pt x="2241100" y="-2027"/>
                  <a:pt x="2603260" y="23003"/>
                  <a:pt x="2820793" y="0"/>
                </a:cubicBezTo>
                <a:cubicBezTo>
                  <a:pt x="3038326" y="-23003"/>
                  <a:pt x="3126883" y="13774"/>
                  <a:pt x="3254762" y="0"/>
                </a:cubicBezTo>
                <a:cubicBezTo>
                  <a:pt x="3382641" y="-13774"/>
                  <a:pt x="3569040" y="14880"/>
                  <a:pt x="3688730" y="0"/>
                </a:cubicBezTo>
                <a:cubicBezTo>
                  <a:pt x="3808420" y="-14880"/>
                  <a:pt x="4106297" y="9821"/>
                  <a:pt x="4285436" y="0"/>
                </a:cubicBezTo>
                <a:cubicBezTo>
                  <a:pt x="4464575" y="-9821"/>
                  <a:pt x="4814873" y="26455"/>
                  <a:pt x="4963511" y="0"/>
                </a:cubicBezTo>
                <a:cubicBezTo>
                  <a:pt x="5112150" y="-26455"/>
                  <a:pt x="5309484" y="-1719"/>
                  <a:pt x="5397480" y="0"/>
                </a:cubicBezTo>
                <a:cubicBezTo>
                  <a:pt x="5485476" y="1719"/>
                  <a:pt x="5667715" y="-9230"/>
                  <a:pt x="5912817" y="0"/>
                </a:cubicBezTo>
                <a:cubicBezTo>
                  <a:pt x="6157919" y="9230"/>
                  <a:pt x="6302295" y="-21397"/>
                  <a:pt x="6428154" y="0"/>
                </a:cubicBezTo>
                <a:cubicBezTo>
                  <a:pt x="6554013" y="21397"/>
                  <a:pt x="6963782" y="-8882"/>
                  <a:pt x="7268968" y="0"/>
                </a:cubicBezTo>
                <a:cubicBezTo>
                  <a:pt x="7574154" y="8882"/>
                  <a:pt x="7749080" y="40396"/>
                  <a:pt x="8136904" y="0"/>
                </a:cubicBezTo>
                <a:cubicBezTo>
                  <a:pt x="8142476" y="286854"/>
                  <a:pt x="8147586" y="323411"/>
                  <a:pt x="8136904" y="575035"/>
                </a:cubicBezTo>
                <a:cubicBezTo>
                  <a:pt x="8126222" y="826659"/>
                  <a:pt x="8111375" y="989697"/>
                  <a:pt x="8136904" y="1243681"/>
                </a:cubicBezTo>
                <a:cubicBezTo>
                  <a:pt x="8162433" y="1497665"/>
                  <a:pt x="8136806" y="1761805"/>
                  <a:pt x="8136904" y="2005937"/>
                </a:cubicBezTo>
                <a:cubicBezTo>
                  <a:pt x="8137002" y="2250069"/>
                  <a:pt x="8165982" y="2492435"/>
                  <a:pt x="8136904" y="2627778"/>
                </a:cubicBezTo>
                <a:cubicBezTo>
                  <a:pt x="8107826" y="2763121"/>
                  <a:pt x="8121194" y="3056399"/>
                  <a:pt x="8136904" y="3249618"/>
                </a:cubicBezTo>
                <a:cubicBezTo>
                  <a:pt x="8152614" y="3442837"/>
                  <a:pt x="8112410" y="3589619"/>
                  <a:pt x="8136904" y="3918264"/>
                </a:cubicBezTo>
                <a:cubicBezTo>
                  <a:pt x="8161398" y="4246909"/>
                  <a:pt x="8153935" y="4396391"/>
                  <a:pt x="8136904" y="4680520"/>
                </a:cubicBezTo>
                <a:cubicBezTo>
                  <a:pt x="7893786" y="4664278"/>
                  <a:pt x="7805348" y="4692553"/>
                  <a:pt x="7621567" y="4680520"/>
                </a:cubicBezTo>
                <a:cubicBezTo>
                  <a:pt x="7437786" y="4668487"/>
                  <a:pt x="7108309" y="4673667"/>
                  <a:pt x="6943491" y="4680520"/>
                </a:cubicBezTo>
                <a:cubicBezTo>
                  <a:pt x="6778673" y="4687373"/>
                  <a:pt x="6655250" y="4675626"/>
                  <a:pt x="6509523" y="4680520"/>
                </a:cubicBezTo>
                <a:cubicBezTo>
                  <a:pt x="6363796" y="4685414"/>
                  <a:pt x="6037040" y="4682002"/>
                  <a:pt x="5912817" y="4680520"/>
                </a:cubicBezTo>
                <a:cubicBezTo>
                  <a:pt x="5788594" y="4679038"/>
                  <a:pt x="5300867" y="4674057"/>
                  <a:pt x="5072003" y="4680520"/>
                </a:cubicBezTo>
                <a:cubicBezTo>
                  <a:pt x="4843139" y="4686983"/>
                  <a:pt x="4670799" y="4697815"/>
                  <a:pt x="4475297" y="4680520"/>
                </a:cubicBezTo>
                <a:cubicBezTo>
                  <a:pt x="4279795" y="4663225"/>
                  <a:pt x="4009280" y="4695095"/>
                  <a:pt x="3634484" y="4680520"/>
                </a:cubicBezTo>
                <a:cubicBezTo>
                  <a:pt x="3259688" y="4665945"/>
                  <a:pt x="3291846" y="4655031"/>
                  <a:pt x="2956408" y="4680520"/>
                </a:cubicBezTo>
                <a:cubicBezTo>
                  <a:pt x="2620970" y="4706009"/>
                  <a:pt x="2644949" y="4687586"/>
                  <a:pt x="2522440" y="4680520"/>
                </a:cubicBezTo>
                <a:cubicBezTo>
                  <a:pt x="2399931" y="4673454"/>
                  <a:pt x="2098847" y="4661574"/>
                  <a:pt x="1681627" y="4680520"/>
                </a:cubicBezTo>
                <a:cubicBezTo>
                  <a:pt x="1264407" y="4699466"/>
                  <a:pt x="1199556" y="4705833"/>
                  <a:pt x="1003551" y="4680520"/>
                </a:cubicBezTo>
                <a:cubicBezTo>
                  <a:pt x="807546" y="4655207"/>
                  <a:pt x="311904" y="4674756"/>
                  <a:pt x="0" y="4680520"/>
                </a:cubicBezTo>
                <a:cubicBezTo>
                  <a:pt x="-3245" y="4478535"/>
                  <a:pt x="-7901" y="4245255"/>
                  <a:pt x="0" y="4105485"/>
                </a:cubicBezTo>
                <a:cubicBezTo>
                  <a:pt x="7901" y="3965716"/>
                  <a:pt x="-22393" y="3641175"/>
                  <a:pt x="0" y="3436839"/>
                </a:cubicBezTo>
                <a:cubicBezTo>
                  <a:pt x="22393" y="3232503"/>
                  <a:pt x="21682" y="3093437"/>
                  <a:pt x="0" y="2861804"/>
                </a:cubicBezTo>
                <a:cubicBezTo>
                  <a:pt x="-21682" y="2630171"/>
                  <a:pt x="27574" y="2571930"/>
                  <a:pt x="0" y="2286768"/>
                </a:cubicBezTo>
                <a:cubicBezTo>
                  <a:pt x="-27574" y="2001606"/>
                  <a:pt x="-2322" y="2005626"/>
                  <a:pt x="0" y="1758538"/>
                </a:cubicBezTo>
                <a:cubicBezTo>
                  <a:pt x="2322" y="1511450"/>
                  <a:pt x="4020" y="1302988"/>
                  <a:pt x="0" y="1136698"/>
                </a:cubicBezTo>
                <a:cubicBezTo>
                  <a:pt x="-4020" y="970408"/>
                  <a:pt x="7973" y="823850"/>
                  <a:pt x="0" y="608468"/>
                </a:cubicBezTo>
                <a:cubicBezTo>
                  <a:pt x="-7973" y="393086"/>
                  <a:pt x="-7456" y="233367"/>
                  <a:pt x="0" y="0"/>
                </a:cubicBezTo>
                <a:close/>
              </a:path>
            </a:pathLst>
          </a:custGeom>
          <a:solidFill>
            <a:srgbClr val="FFFFCC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217900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FCE74A-42A4-19BF-D826-1346C362E91A}"/>
              </a:ext>
            </a:extLst>
          </p:cNvPr>
          <p:cNvSpPr/>
          <p:nvPr/>
        </p:nvSpPr>
        <p:spPr>
          <a:xfrm>
            <a:off x="971600" y="1988840"/>
            <a:ext cx="7272808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✓ 「気にかけている」ということを伝える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✓ 心配をかけていいこと、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いつでも話を聞けることを伝える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✓ 教えてほしいポイントを具体的に伝える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眠れない、家や学校で嫌なことをされている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やる気が出ない、自分や周りを傷つけたいと思う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大かっこ 3">
            <a:extLst>
              <a:ext uri="{FF2B5EF4-FFF2-40B4-BE49-F238E27FC236}">
                <a16:creationId xmlns:a16="http://schemas.microsoft.com/office/drawing/2014/main" id="{A9485A30-128D-6BBE-50A9-AB0542BAAE78}"/>
              </a:ext>
            </a:extLst>
          </p:cNvPr>
          <p:cNvSpPr/>
          <p:nvPr/>
        </p:nvSpPr>
        <p:spPr>
          <a:xfrm>
            <a:off x="1691680" y="5013176"/>
            <a:ext cx="6264696" cy="720080"/>
          </a:xfrm>
          <a:prstGeom prst="bracketPair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9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お守りの相談先も伝える</a:t>
            </a:r>
          </a:p>
        </p:txBody>
      </p:sp>
      <p:pic>
        <p:nvPicPr>
          <p:cNvPr id="6" name="図 5" descr="カレンダー&#10;&#10;自動的に生成された説明">
            <a:extLst>
              <a:ext uri="{FF2B5EF4-FFF2-40B4-BE49-F238E27FC236}">
                <a16:creationId xmlns:a16="http://schemas.microsoft.com/office/drawing/2014/main" id="{8C5665AA-F98E-56D6-E4AB-64CBF40E2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84984"/>
            <a:ext cx="4104456" cy="290242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69BD5A-BEBD-B692-F941-E7D084836FE8}"/>
              </a:ext>
            </a:extLst>
          </p:cNvPr>
          <p:cNvSpPr/>
          <p:nvPr/>
        </p:nvSpPr>
        <p:spPr>
          <a:xfrm>
            <a:off x="539552" y="1628800"/>
            <a:ext cx="727280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身近な人には相談しにくいことも・・・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そんなときに頼れるところを伝えておく。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一緒に考えてみる。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1" name="図 10" descr="ケーブル が含まれている画像&#10;&#10;自動的に生成された説明">
            <a:extLst>
              <a:ext uri="{FF2B5EF4-FFF2-40B4-BE49-F238E27FC236}">
                <a16:creationId xmlns:a16="http://schemas.microsoft.com/office/drawing/2014/main" id="{9166E9B4-F221-F7B3-0E26-DFECC9350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0" y="3960440"/>
            <a:ext cx="4083319" cy="263691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AD00A39-9F87-27AC-F310-53461839398E}"/>
              </a:ext>
            </a:extLst>
          </p:cNvPr>
          <p:cNvSpPr/>
          <p:nvPr/>
        </p:nvSpPr>
        <p:spPr>
          <a:xfrm>
            <a:off x="1258658" y="4834638"/>
            <a:ext cx="2916324" cy="1070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しんどくなる前に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連絡してもいいんだよ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5CAD2BA-A023-EA6F-05F5-6BABAD30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378" y="6502249"/>
            <a:ext cx="5508102" cy="23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844083"/>
            <a:r>
              <a:rPr kumimoji="0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東京都教育委員会</a:t>
            </a:r>
            <a:r>
              <a:rPr kumimoji="0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「相談窓口連絡先一覧」</a:t>
            </a:r>
            <a:r>
              <a:rPr kumimoji="0"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より</a:t>
            </a:r>
            <a:endParaRPr kumimoji="0" lang="ja-JP" altLang="ja-JP" sz="1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9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AE645E33-1241-994D-51E5-8D508AB9F76B}"/>
              </a:ext>
            </a:extLst>
          </p:cNvPr>
          <p:cNvSpPr/>
          <p:nvPr/>
        </p:nvSpPr>
        <p:spPr>
          <a:xfrm>
            <a:off x="611560" y="897080"/>
            <a:ext cx="7740860" cy="1848873"/>
          </a:xfrm>
          <a:prstGeom prst="wedgeRoundRectCallout">
            <a:avLst>
              <a:gd name="adj1" fmla="val -26619"/>
              <a:gd name="adj2" fmla="val 108752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5233F902-08DD-5BA2-80E6-8363EEEF768E}"/>
              </a:ext>
            </a:extLst>
          </p:cNvPr>
          <p:cNvSpPr/>
          <p:nvPr/>
        </p:nvSpPr>
        <p:spPr>
          <a:xfrm>
            <a:off x="5291153" y="3764334"/>
            <a:ext cx="3061267" cy="2040930"/>
          </a:xfrm>
          <a:prstGeom prst="wedgeRoundRectCallout">
            <a:avLst>
              <a:gd name="adj1" fmla="val -77245"/>
              <a:gd name="adj2" fmla="val -45661"/>
              <a:gd name="adj3" fmla="val 1666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D685F27-74C6-9174-28BA-9A552A9DFFC2}"/>
              </a:ext>
            </a:extLst>
          </p:cNvPr>
          <p:cNvSpPr/>
          <p:nvPr/>
        </p:nvSpPr>
        <p:spPr>
          <a:xfrm>
            <a:off x="5617114" y="3764334"/>
            <a:ext cx="2735625" cy="2040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すみません、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大丈夫です。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がんばります。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820950B0-0DCA-644D-5CB4-B7D8FC36E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476" y="3429000"/>
            <a:ext cx="3200677" cy="321896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2EA5B6-80DE-7775-FD4C-2D5E2E0DE904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12D6BF3F-F034-6D05-39B0-69B2AE205459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A01245-4D7D-EA5C-21D9-F0F9ECF7CE8E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ケース４：アンケートの罠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FD47CBD-C575-DDF5-7183-228F226DC71F}"/>
              </a:ext>
            </a:extLst>
          </p:cNvPr>
          <p:cNvSpPr/>
          <p:nvPr/>
        </p:nvSpPr>
        <p:spPr>
          <a:xfrm>
            <a:off x="971600" y="1135528"/>
            <a:ext cx="7740860" cy="1392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最近授業に集中しづらいように見えるから、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どうしたのかなと心配しているよ。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174FD37-8B0F-0A64-F1F8-ACA5982F8D37}"/>
              </a:ext>
            </a:extLst>
          </p:cNvPr>
          <p:cNvSpPr/>
          <p:nvPr/>
        </p:nvSpPr>
        <p:spPr>
          <a:xfrm>
            <a:off x="4211960" y="2947392"/>
            <a:ext cx="1645156" cy="6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どきっ！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5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「違和感」の共有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6A12A11-F9FA-D320-28BF-4A04F029D21C}"/>
              </a:ext>
            </a:extLst>
          </p:cNvPr>
          <p:cNvGrpSpPr/>
          <p:nvPr/>
        </p:nvGrpSpPr>
        <p:grpSpPr>
          <a:xfrm>
            <a:off x="2051767" y="3484416"/>
            <a:ext cx="648657" cy="1573597"/>
            <a:chOff x="2110749" y="3430588"/>
            <a:chExt cx="648657" cy="1573597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EE570F16-1F79-B963-19E5-585F91591B3C}"/>
                </a:ext>
              </a:extLst>
            </p:cNvPr>
            <p:cNvSpPr/>
            <p:nvPr/>
          </p:nvSpPr>
          <p:spPr>
            <a:xfrm>
              <a:off x="2111428" y="3430588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BF9BC316-0847-5BF5-5F40-57609897A572}"/>
                </a:ext>
              </a:extLst>
            </p:cNvPr>
            <p:cNvSpPr/>
            <p:nvPr/>
          </p:nvSpPr>
          <p:spPr>
            <a:xfrm>
              <a:off x="2111428" y="4072516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29F27AD-F1EA-605E-B5A1-40132B8CCD8D}"/>
                </a:ext>
              </a:extLst>
            </p:cNvPr>
            <p:cNvSpPr/>
            <p:nvPr/>
          </p:nvSpPr>
          <p:spPr>
            <a:xfrm>
              <a:off x="2110749" y="4356271"/>
              <a:ext cx="647978" cy="6479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D4428F7E-A404-732A-39BE-AEE990EF86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5543525" y="2816791"/>
            <a:ext cx="1944216" cy="290884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074C776-A928-4990-2C6B-ED0CC3A4637F}"/>
              </a:ext>
            </a:extLst>
          </p:cNvPr>
          <p:cNvSpPr/>
          <p:nvPr/>
        </p:nvSpPr>
        <p:spPr>
          <a:xfrm>
            <a:off x="5165737" y="3852859"/>
            <a:ext cx="2699792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チーム</a:t>
            </a:r>
            <a:endParaRPr kumimoji="1"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AECA23-D660-1C6B-CC05-6FA6B63CC8E3}"/>
              </a:ext>
            </a:extLst>
          </p:cNvPr>
          <p:cNvSpPr/>
          <p:nvPr/>
        </p:nvSpPr>
        <p:spPr>
          <a:xfrm>
            <a:off x="1331640" y="2780928"/>
            <a:ext cx="2088232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あなた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39FCC434-EC34-B6F7-30DC-42DECE5147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84416"/>
            <a:ext cx="2513856" cy="1677999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C5069B4-6C55-5AAA-8B5F-01F843149670}"/>
              </a:ext>
            </a:extLst>
          </p:cNvPr>
          <p:cNvSpPr/>
          <p:nvPr/>
        </p:nvSpPr>
        <p:spPr>
          <a:xfrm>
            <a:off x="1259632" y="1628800"/>
            <a:ext cx="727280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職員室に戻ったら・・・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35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3CE021F-E2E7-55AC-EEEA-7DFB2A75B9A5}"/>
              </a:ext>
            </a:extLst>
          </p:cNvPr>
          <p:cNvSpPr/>
          <p:nvPr/>
        </p:nvSpPr>
        <p:spPr>
          <a:xfrm>
            <a:off x="494822" y="934121"/>
            <a:ext cx="3230016" cy="6480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CAC93B-6800-06A8-3A8D-D59123FCA1F8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四角形: 1 つの角を切り取る 11">
            <a:extLst>
              <a:ext uri="{FF2B5EF4-FFF2-40B4-BE49-F238E27FC236}">
                <a16:creationId xmlns:a16="http://schemas.microsoft.com/office/drawing/2014/main" id="{0DABD3FB-CD7C-27A2-5921-FA53A77C240F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2C8795-BB30-F78D-EAA1-3008EF00BE41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ケース４：アンケートの罠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ケースのまとめ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</a:t>
            </a:r>
            <a:r>
              <a:rPr lang="ja-JP" altLang="en-US" sz="32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問題がなさすぎるアンケート</a:t>
            </a:r>
            <a:endParaRPr lang="en-US" altLang="ja-JP" sz="1600" b="1" dirty="0">
              <a:solidFill>
                <a:srgbClr val="C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lang="en-US" altLang="ja-JP" sz="1600" b="1" dirty="0">
              <a:solidFill>
                <a:srgbClr val="C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① 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SOS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を出せない生徒のサインに気づいた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② 「大丈夫」と言われても、声をかけた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2" name="図 1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11700AE1-A1BA-D64C-CFFC-4FDEDC6A6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5"/>
          <a:stretch/>
        </p:blipFill>
        <p:spPr>
          <a:xfrm>
            <a:off x="6910162" y="918360"/>
            <a:ext cx="1910310" cy="16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12E813B-2D08-FC7D-5B94-4A6525B0CFC9}"/>
              </a:ext>
            </a:extLst>
          </p:cNvPr>
          <p:cNvSpPr/>
          <p:nvPr/>
        </p:nvSpPr>
        <p:spPr>
          <a:xfrm>
            <a:off x="5398165" y="965902"/>
            <a:ext cx="3656188" cy="5725886"/>
          </a:xfrm>
          <a:prstGeom prst="rect">
            <a:avLst/>
          </a:prstGeom>
          <a:solidFill>
            <a:srgbClr val="FFFF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kumimoji="1" lang="ja-JP" altLang="en-US" sz="2000" dirty="0">
              <a:solidFill>
                <a:srgbClr val="50B8C0"/>
              </a:solidFill>
              <a:latin typeface="+mn-ea"/>
            </a:endParaRPr>
          </a:p>
        </p:txBody>
      </p:sp>
      <p:sp>
        <p:nvSpPr>
          <p:cNvPr id="61" name="吹き出し: 円形 60">
            <a:extLst>
              <a:ext uri="{FF2B5EF4-FFF2-40B4-BE49-F238E27FC236}">
                <a16:creationId xmlns:a16="http://schemas.microsoft.com/office/drawing/2014/main" id="{7153B2C1-6194-5B8B-F0C4-7A749BCCDBA3}"/>
              </a:ext>
            </a:extLst>
          </p:cNvPr>
          <p:cNvSpPr/>
          <p:nvPr/>
        </p:nvSpPr>
        <p:spPr>
          <a:xfrm>
            <a:off x="160653" y="1314180"/>
            <a:ext cx="2493271" cy="1530000"/>
          </a:xfrm>
          <a:prstGeom prst="wedgeEllipseCallout">
            <a:avLst>
              <a:gd name="adj1" fmla="val -10848"/>
              <a:gd name="adj2" fmla="val 7763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4047" y="0"/>
            <a:ext cx="9143999" cy="98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72008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本</a:t>
            </a: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研修後の到達地点</a:t>
            </a:r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1D75D34E-7807-FD5B-E90E-F7E6D0E52186}"/>
              </a:ext>
            </a:extLst>
          </p:cNvPr>
          <p:cNvGrpSpPr/>
          <p:nvPr/>
        </p:nvGrpSpPr>
        <p:grpSpPr>
          <a:xfrm>
            <a:off x="641130" y="2853030"/>
            <a:ext cx="7919357" cy="3235945"/>
            <a:chOff x="683568" y="3633873"/>
            <a:chExt cx="7919357" cy="3235945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B3695A32-15BC-A4F0-69E6-319922212311}"/>
                </a:ext>
              </a:extLst>
            </p:cNvPr>
            <p:cNvGrpSpPr/>
            <p:nvPr/>
          </p:nvGrpSpPr>
          <p:grpSpPr>
            <a:xfrm>
              <a:off x="3888619" y="4211366"/>
              <a:ext cx="648657" cy="1573661"/>
              <a:chOff x="2843280" y="1916832"/>
              <a:chExt cx="504584" cy="1224136"/>
            </a:xfrm>
            <a:solidFill>
              <a:schemeClr val="accent1"/>
            </a:solidFill>
          </p:grpSpPr>
          <p:sp>
            <p:nvSpPr>
              <p:cNvPr id="83" name="楕円 82">
                <a:extLst>
                  <a:ext uri="{FF2B5EF4-FFF2-40B4-BE49-F238E27FC236}">
                    <a16:creationId xmlns:a16="http://schemas.microsoft.com/office/drawing/2014/main" id="{DBF3F490-DFA9-6BA7-5E58-EB7AF22A8938}"/>
                  </a:ext>
                </a:extLst>
              </p:cNvPr>
              <p:cNvSpPr/>
              <p:nvPr/>
            </p:nvSpPr>
            <p:spPr>
              <a:xfrm>
                <a:off x="2843808" y="191683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D869D6CB-34A2-E793-5815-91A24348906D}"/>
                  </a:ext>
                </a:extLst>
              </p:cNvPr>
              <p:cNvSpPr/>
              <p:nvPr/>
            </p:nvSpPr>
            <p:spPr>
              <a:xfrm>
                <a:off x="2843808" y="241618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CAF0C893-42E4-05D8-8D2D-D6533779A909}"/>
                  </a:ext>
                </a:extLst>
              </p:cNvPr>
              <p:cNvSpPr/>
              <p:nvPr/>
            </p:nvSpPr>
            <p:spPr>
              <a:xfrm>
                <a:off x="2843280" y="2636912"/>
                <a:ext cx="504056" cy="5040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270688C5-6537-9EF9-993B-BFBA10D71843}"/>
                </a:ext>
              </a:extLst>
            </p:cNvPr>
            <p:cNvGrpSpPr/>
            <p:nvPr/>
          </p:nvGrpSpPr>
          <p:grpSpPr>
            <a:xfrm>
              <a:off x="1893202" y="4211431"/>
              <a:ext cx="648657" cy="1573597"/>
              <a:chOff x="2843280" y="1916832"/>
              <a:chExt cx="504584" cy="1224086"/>
            </a:xfrm>
            <a:solidFill>
              <a:schemeClr val="accent3"/>
            </a:solidFill>
          </p:grpSpPr>
          <p:sp>
            <p:nvSpPr>
              <p:cNvPr id="80" name="楕円 79">
                <a:extLst>
                  <a:ext uri="{FF2B5EF4-FFF2-40B4-BE49-F238E27FC236}">
                    <a16:creationId xmlns:a16="http://schemas.microsoft.com/office/drawing/2014/main" id="{E6FA8BCC-62AC-6C8F-7872-C8705C2ABB70}"/>
                  </a:ext>
                </a:extLst>
              </p:cNvPr>
              <p:cNvSpPr/>
              <p:nvPr/>
            </p:nvSpPr>
            <p:spPr>
              <a:xfrm>
                <a:off x="2843808" y="191683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  <p:sp>
            <p:nvSpPr>
              <p:cNvPr id="81" name="楕円 80">
                <a:extLst>
                  <a:ext uri="{FF2B5EF4-FFF2-40B4-BE49-F238E27FC236}">
                    <a16:creationId xmlns:a16="http://schemas.microsoft.com/office/drawing/2014/main" id="{7EC92FE0-3735-7ACA-F5BB-7C1A0BC92D25}"/>
                  </a:ext>
                </a:extLst>
              </p:cNvPr>
              <p:cNvSpPr/>
              <p:nvPr/>
            </p:nvSpPr>
            <p:spPr>
              <a:xfrm>
                <a:off x="2843808" y="241618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C0FD81BD-9F0E-E970-3F9D-5442216C3418}"/>
                  </a:ext>
                </a:extLst>
              </p:cNvPr>
              <p:cNvSpPr/>
              <p:nvPr/>
            </p:nvSpPr>
            <p:spPr>
              <a:xfrm>
                <a:off x="2843280" y="2636912"/>
                <a:ext cx="504056" cy="50400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l"/>
                <a:endParaRPr kumimoji="1" lang="ja-JP" altLang="en-US" sz="1600" dirty="0">
                  <a:solidFill>
                    <a:schemeClr val="tx1"/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p:txBody>
          </p:sp>
        </p:grpSp>
        <p:sp>
          <p:nvSpPr>
            <p:cNvPr id="65" name="二等辺三角形 64">
              <a:extLst>
                <a:ext uri="{FF2B5EF4-FFF2-40B4-BE49-F238E27FC236}">
                  <a16:creationId xmlns:a16="http://schemas.microsoft.com/office/drawing/2014/main" id="{8BB41D44-AF5F-E374-3A02-30567E3E5709}"/>
                </a:ext>
              </a:extLst>
            </p:cNvPr>
            <p:cNvSpPr/>
            <p:nvPr/>
          </p:nvSpPr>
          <p:spPr>
            <a:xfrm rot="7414760">
              <a:off x="1636468" y="4150696"/>
              <a:ext cx="190636" cy="315069"/>
            </a:xfrm>
            <a:custGeom>
              <a:avLst/>
              <a:gdLst>
                <a:gd name="connsiteX0" fmla="*/ 0 w 190636"/>
                <a:gd name="connsiteY0" fmla="*/ 315069 h 315069"/>
                <a:gd name="connsiteX1" fmla="*/ 95318 w 190636"/>
                <a:gd name="connsiteY1" fmla="*/ 0 h 315069"/>
                <a:gd name="connsiteX2" fmla="*/ 190636 w 190636"/>
                <a:gd name="connsiteY2" fmla="*/ 315069 h 315069"/>
                <a:gd name="connsiteX3" fmla="*/ 0 w 190636"/>
                <a:gd name="connsiteY3" fmla="*/ 315069 h 3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36" h="315069" fill="none" extrusionOk="0">
                  <a:moveTo>
                    <a:pt x="0" y="315069"/>
                  </a:moveTo>
                  <a:cubicBezTo>
                    <a:pt x="31430" y="198795"/>
                    <a:pt x="77011" y="90913"/>
                    <a:pt x="95318" y="0"/>
                  </a:cubicBezTo>
                  <a:cubicBezTo>
                    <a:pt x="174175" y="130046"/>
                    <a:pt x="144323" y="215884"/>
                    <a:pt x="190636" y="315069"/>
                  </a:cubicBezTo>
                  <a:cubicBezTo>
                    <a:pt x="105105" y="332863"/>
                    <a:pt x="53504" y="298163"/>
                    <a:pt x="0" y="315069"/>
                  </a:cubicBezTo>
                  <a:close/>
                </a:path>
                <a:path w="190636" h="315069" stroke="0" extrusionOk="0">
                  <a:moveTo>
                    <a:pt x="0" y="315069"/>
                  </a:moveTo>
                  <a:cubicBezTo>
                    <a:pt x="-4582" y="205757"/>
                    <a:pt x="80371" y="68725"/>
                    <a:pt x="95318" y="0"/>
                  </a:cubicBezTo>
                  <a:cubicBezTo>
                    <a:pt x="125418" y="62788"/>
                    <a:pt x="150480" y="239047"/>
                    <a:pt x="190636" y="315069"/>
                  </a:cubicBezTo>
                  <a:cubicBezTo>
                    <a:pt x="113230" y="335991"/>
                    <a:pt x="64150" y="300131"/>
                    <a:pt x="0" y="3150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507211462">
                    <a:prstGeom prst="triangl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66" name="二等辺三角形 65">
              <a:extLst>
                <a:ext uri="{FF2B5EF4-FFF2-40B4-BE49-F238E27FC236}">
                  <a16:creationId xmlns:a16="http://schemas.microsoft.com/office/drawing/2014/main" id="{1E46D9B5-BED6-79F1-4C30-5792EA244298}"/>
                </a:ext>
              </a:extLst>
            </p:cNvPr>
            <p:cNvSpPr/>
            <p:nvPr/>
          </p:nvSpPr>
          <p:spPr>
            <a:xfrm rot="5257621">
              <a:off x="1590078" y="4346000"/>
              <a:ext cx="190636" cy="315069"/>
            </a:xfrm>
            <a:custGeom>
              <a:avLst/>
              <a:gdLst>
                <a:gd name="connsiteX0" fmla="*/ 0 w 190636"/>
                <a:gd name="connsiteY0" fmla="*/ 315069 h 315069"/>
                <a:gd name="connsiteX1" fmla="*/ 95318 w 190636"/>
                <a:gd name="connsiteY1" fmla="*/ 0 h 315069"/>
                <a:gd name="connsiteX2" fmla="*/ 190636 w 190636"/>
                <a:gd name="connsiteY2" fmla="*/ 315069 h 315069"/>
                <a:gd name="connsiteX3" fmla="*/ 0 w 190636"/>
                <a:gd name="connsiteY3" fmla="*/ 315069 h 31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636" h="315069" fill="none" extrusionOk="0">
                  <a:moveTo>
                    <a:pt x="0" y="315069"/>
                  </a:moveTo>
                  <a:cubicBezTo>
                    <a:pt x="39766" y="160989"/>
                    <a:pt x="100250" y="114277"/>
                    <a:pt x="95318" y="0"/>
                  </a:cubicBezTo>
                  <a:cubicBezTo>
                    <a:pt x="142720" y="69848"/>
                    <a:pt x="132771" y="248267"/>
                    <a:pt x="190636" y="315069"/>
                  </a:cubicBezTo>
                  <a:cubicBezTo>
                    <a:pt x="119639" y="319692"/>
                    <a:pt x="88673" y="292288"/>
                    <a:pt x="0" y="315069"/>
                  </a:cubicBezTo>
                  <a:close/>
                </a:path>
                <a:path w="190636" h="315069" stroke="0" extrusionOk="0">
                  <a:moveTo>
                    <a:pt x="0" y="315069"/>
                  </a:moveTo>
                  <a:cubicBezTo>
                    <a:pt x="6577" y="156960"/>
                    <a:pt x="70344" y="115910"/>
                    <a:pt x="95318" y="0"/>
                  </a:cubicBezTo>
                  <a:cubicBezTo>
                    <a:pt x="143359" y="109526"/>
                    <a:pt x="150961" y="214717"/>
                    <a:pt x="190636" y="315069"/>
                  </a:cubicBezTo>
                  <a:cubicBezTo>
                    <a:pt x="133135" y="329639"/>
                    <a:pt x="75561" y="308133"/>
                    <a:pt x="0" y="3150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168902809">
                    <a:prstGeom prst="triangl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C04B3264-9177-DC50-7B14-64A4437862FF}"/>
                </a:ext>
              </a:extLst>
            </p:cNvPr>
            <p:cNvSpPr/>
            <p:nvPr/>
          </p:nvSpPr>
          <p:spPr>
            <a:xfrm>
              <a:off x="683568" y="3920674"/>
              <a:ext cx="631996" cy="703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ja-JP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①</a:t>
              </a:r>
              <a:endParaRPr kumimoji="1" lang="en-US" altLang="ja-JP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68" name="矢印: 下 67">
              <a:extLst>
                <a:ext uri="{FF2B5EF4-FFF2-40B4-BE49-F238E27FC236}">
                  <a16:creationId xmlns:a16="http://schemas.microsoft.com/office/drawing/2014/main" id="{A1D57982-9E02-BA33-310A-46EB4F74938A}"/>
                </a:ext>
              </a:extLst>
            </p:cNvPr>
            <p:cNvSpPr/>
            <p:nvPr/>
          </p:nvSpPr>
          <p:spPr>
            <a:xfrm rot="16200000">
              <a:off x="2926249" y="4502627"/>
              <a:ext cx="576623" cy="1079350"/>
            </a:xfrm>
            <a:custGeom>
              <a:avLst/>
              <a:gdLst>
                <a:gd name="connsiteX0" fmla="*/ 0 w 576623"/>
                <a:gd name="connsiteY0" fmla="*/ 791039 h 1079350"/>
                <a:gd name="connsiteX1" fmla="*/ 144156 w 576623"/>
                <a:gd name="connsiteY1" fmla="*/ 791039 h 1079350"/>
                <a:gd name="connsiteX2" fmla="*/ 144156 w 576623"/>
                <a:gd name="connsiteY2" fmla="*/ 411340 h 1079350"/>
                <a:gd name="connsiteX3" fmla="*/ 144156 w 576623"/>
                <a:gd name="connsiteY3" fmla="*/ 0 h 1079350"/>
                <a:gd name="connsiteX4" fmla="*/ 432467 w 576623"/>
                <a:gd name="connsiteY4" fmla="*/ 0 h 1079350"/>
                <a:gd name="connsiteX5" fmla="*/ 432467 w 576623"/>
                <a:gd name="connsiteY5" fmla="*/ 387609 h 1079350"/>
                <a:gd name="connsiteX6" fmla="*/ 432467 w 576623"/>
                <a:gd name="connsiteY6" fmla="*/ 791039 h 1079350"/>
                <a:gd name="connsiteX7" fmla="*/ 576623 w 576623"/>
                <a:gd name="connsiteY7" fmla="*/ 791039 h 1079350"/>
                <a:gd name="connsiteX8" fmla="*/ 288312 w 576623"/>
                <a:gd name="connsiteY8" fmla="*/ 1079350 h 1079350"/>
                <a:gd name="connsiteX9" fmla="*/ 0 w 576623"/>
                <a:gd name="connsiteY9" fmla="*/ 791039 h 107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6623" h="1079350" fill="none" extrusionOk="0">
                  <a:moveTo>
                    <a:pt x="0" y="791039"/>
                  </a:moveTo>
                  <a:cubicBezTo>
                    <a:pt x="46259" y="780020"/>
                    <a:pt x="114762" y="800452"/>
                    <a:pt x="144156" y="791039"/>
                  </a:cubicBezTo>
                  <a:cubicBezTo>
                    <a:pt x="102052" y="684998"/>
                    <a:pt x="175441" y="585902"/>
                    <a:pt x="144156" y="411340"/>
                  </a:cubicBezTo>
                  <a:cubicBezTo>
                    <a:pt x="112871" y="236778"/>
                    <a:pt x="163097" y="85320"/>
                    <a:pt x="144156" y="0"/>
                  </a:cubicBezTo>
                  <a:cubicBezTo>
                    <a:pt x="205690" y="-10035"/>
                    <a:pt x="374387" y="30471"/>
                    <a:pt x="432467" y="0"/>
                  </a:cubicBezTo>
                  <a:cubicBezTo>
                    <a:pt x="438716" y="152797"/>
                    <a:pt x="414643" y="197526"/>
                    <a:pt x="432467" y="387609"/>
                  </a:cubicBezTo>
                  <a:cubicBezTo>
                    <a:pt x="450291" y="577692"/>
                    <a:pt x="415537" y="694221"/>
                    <a:pt x="432467" y="791039"/>
                  </a:cubicBezTo>
                  <a:cubicBezTo>
                    <a:pt x="497225" y="787924"/>
                    <a:pt x="521527" y="793957"/>
                    <a:pt x="576623" y="791039"/>
                  </a:cubicBezTo>
                  <a:cubicBezTo>
                    <a:pt x="476248" y="916461"/>
                    <a:pt x="388282" y="938194"/>
                    <a:pt x="288312" y="1079350"/>
                  </a:cubicBezTo>
                  <a:cubicBezTo>
                    <a:pt x="194021" y="1031518"/>
                    <a:pt x="125279" y="859426"/>
                    <a:pt x="0" y="791039"/>
                  </a:cubicBezTo>
                  <a:close/>
                </a:path>
                <a:path w="576623" h="1079350" stroke="0" extrusionOk="0">
                  <a:moveTo>
                    <a:pt x="0" y="791039"/>
                  </a:moveTo>
                  <a:cubicBezTo>
                    <a:pt x="50331" y="790880"/>
                    <a:pt x="87401" y="792017"/>
                    <a:pt x="144156" y="791039"/>
                  </a:cubicBezTo>
                  <a:cubicBezTo>
                    <a:pt x="96446" y="632855"/>
                    <a:pt x="167410" y="573240"/>
                    <a:pt x="144156" y="387609"/>
                  </a:cubicBezTo>
                  <a:cubicBezTo>
                    <a:pt x="120902" y="201978"/>
                    <a:pt x="172379" y="132432"/>
                    <a:pt x="144156" y="0"/>
                  </a:cubicBezTo>
                  <a:cubicBezTo>
                    <a:pt x="260222" y="-7886"/>
                    <a:pt x="330596" y="24597"/>
                    <a:pt x="432467" y="0"/>
                  </a:cubicBezTo>
                  <a:cubicBezTo>
                    <a:pt x="460048" y="135947"/>
                    <a:pt x="428808" y="246767"/>
                    <a:pt x="432467" y="403430"/>
                  </a:cubicBezTo>
                  <a:cubicBezTo>
                    <a:pt x="436126" y="560093"/>
                    <a:pt x="414821" y="622514"/>
                    <a:pt x="432467" y="791039"/>
                  </a:cubicBezTo>
                  <a:cubicBezTo>
                    <a:pt x="472786" y="787009"/>
                    <a:pt x="544246" y="792522"/>
                    <a:pt x="576623" y="791039"/>
                  </a:cubicBezTo>
                  <a:cubicBezTo>
                    <a:pt x="514053" y="900833"/>
                    <a:pt x="420161" y="941571"/>
                    <a:pt x="288312" y="1079350"/>
                  </a:cubicBezTo>
                  <a:cubicBezTo>
                    <a:pt x="158271" y="997768"/>
                    <a:pt x="124235" y="864208"/>
                    <a:pt x="0" y="79103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>
                  <a:lumMod val="75000"/>
                  <a:lumOff val="2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04400912">
                    <a:prstGeom prst="downArrow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A0CF4361-5B59-B597-F4A9-65AA7798E062}"/>
                </a:ext>
              </a:extLst>
            </p:cNvPr>
            <p:cNvSpPr/>
            <p:nvPr/>
          </p:nvSpPr>
          <p:spPr>
            <a:xfrm>
              <a:off x="2840332" y="3953817"/>
              <a:ext cx="631996" cy="703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kumimoji="1" lang="ja-JP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②</a:t>
              </a:r>
              <a:endParaRPr kumimoji="1" lang="en-US" altLang="ja-JP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894B7FD9-1103-33CF-987B-5B623E855803}"/>
                </a:ext>
              </a:extLst>
            </p:cNvPr>
            <p:cNvSpPr/>
            <p:nvPr/>
          </p:nvSpPr>
          <p:spPr>
            <a:xfrm>
              <a:off x="3784619" y="6166616"/>
              <a:ext cx="631996" cy="7032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ja-JP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③</a:t>
              </a:r>
              <a:endParaRPr kumimoji="1" lang="en-US" altLang="ja-JP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52E9ACFB-1DED-C16F-1512-B0F9AC6D731D}"/>
                </a:ext>
              </a:extLst>
            </p:cNvPr>
            <p:cNvSpPr/>
            <p:nvPr/>
          </p:nvSpPr>
          <p:spPr>
            <a:xfrm>
              <a:off x="1175682" y="3633873"/>
              <a:ext cx="2088232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教員</a:t>
              </a: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DD8B34AB-12F8-E5EA-944B-E8B2EB3CCBF1}"/>
                </a:ext>
              </a:extLst>
            </p:cNvPr>
            <p:cNvSpPr/>
            <p:nvPr/>
          </p:nvSpPr>
          <p:spPr>
            <a:xfrm>
              <a:off x="3168492" y="3633873"/>
              <a:ext cx="2088232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生徒</a:t>
              </a:r>
              <a:endPara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70E11635-34C6-761A-5A87-E6E98E7DC0B9}"/>
                </a:ext>
              </a:extLst>
            </p:cNvPr>
            <p:cNvSpPr/>
            <p:nvPr/>
          </p:nvSpPr>
          <p:spPr>
            <a:xfrm>
              <a:off x="6073927" y="3633873"/>
              <a:ext cx="2088232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チーム</a:t>
              </a:r>
            </a:p>
          </p:txBody>
        </p:sp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8A7F8D78-4625-F58F-5846-33C127B1E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>
              <a:off x="6446890" y="4179284"/>
              <a:ext cx="1342307" cy="2008299"/>
            </a:xfrm>
            <a:prstGeom prst="rect">
              <a:avLst/>
            </a:prstGeom>
          </p:spPr>
        </p:pic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BF3B4A5C-219D-6B6D-2932-6772569927E1}"/>
                </a:ext>
              </a:extLst>
            </p:cNvPr>
            <p:cNvSpPr/>
            <p:nvPr/>
          </p:nvSpPr>
          <p:spPr>
            <a:xfrm>
              <a:off x="6547099" y="4920493"/>
              <a:ext cx="1141887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校長</a:t>
              </a: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9D993205-9E98-64D5-67D4-08DE307FD162}"/>
                </a:ext>
              </a:extLst>
            </p:cNvPr>
            <p:cNvSpPr/>
            <p:nvPr/>
          </p:nvSpPr>
          <p:spPr>
            <a:xfrm>
              <a:off x="6017653" y="5722105"/>
              <a:ext cx="1438794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スクール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カウンセラー</a:t>
              </a:r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03148511-D89F-9BB8-4DAB-6212D442425E}"/>
                </a:ext>
              </a:extLst>
            </p:cNvPr>
            <p:cNvSpPr/>
            <p:nvPr/>
          </p:nvSpPr>
          <p:spPr>
            <a:xfrm>
              <a:off x="7164131" y="4414004"/>
              <a:ext cx="1438794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生活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指導主任</a:t>
              </a: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8CC4A2EF-98CC-A953-5A57-A4D570036DF5}"/>
                </a:ext>
              </a:extLst>
            </p:cNvPr>
            <p:cNvSpPr/>
            <p:nvPr/>
          </p:nvSpPr>
          <p:spPr>
            <a:xfrm>
              <a:off x="7312584" y="5641590"/>
              <a:ext cx="1141887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養護教諭</a:t>
              </a:r>
              <a:endPara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00FA22BD-E2EF-AF57-0F35-75B10A6756CA}"/>
                </a:ext>
              </a:extLst>
            </p:cNvPr>
            <p:cNvSpPr/>
            <p:nvPr/>
          </p:nvSpPr>
          <p:spPr>
            <a:xfrm>
              <a:off x="5806197" y="4412290"/>
              <a:ext cx="1438794" cy="6479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学年</a:t>
              </a:r>
              <a:endPara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  <a:p>
              <a:pPr algn="ctr"/>
              <a:r>
                <a: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主任</a:t>
              </a:r>
            </a:p>
          </p:txBody>
        </p:sp>
      </p:grpSp>
      <p:sp>
        <p:nvSpPr>
          <p:cNvPr id="86" name="矢印: 下 85">
            <a:extLst>
              <a:ext uri="{FF2B5EF4-FFF2-40B4-BE49-F238E27FC236}">
                <a16:creationId xmlns:a16="http://schemas.microsoft.com/office/drawing/2014/main" id="{425B08C9-BF40-F41D-DF60-F01C3F385326}"/>
              </a:ext>
            </a:extLst>
          </p:cNvPr>
          <p:cNvSpPr/>
          <p:nvPr/>
        </p:nvSpPr>
        <p:spPr>
          <a:xfrm rot="16200000">
            <a:off x="3912701" y="3876347"/>
            <a:ext cx="576623" cy="2849161"/>
          </a:xfrm>
          <a:custGeom>
            <a:avLst/>
            <a:gdLst>
              <a:gd name="connsiteX0" fmla="*/ 0 w 576623"/>
              <a:gd name="connsiteY0" fmla="*/ 2560850 h 2849161"/>
              <a:gd name="connsiteX1" fmla="*/ 144156 w 576623"/>
              <a:gd name="connsiteY1" fmla="*/ 2560850 h 2849161"/>
              <a:gd name="connsiteX2" fmla="*/ 144156 w 576623"/>
              <a:gd name="connsiteY2" fmla="*/ 2074289 h 2849161"/>
              <a:gd name="connsiteX3" fmla="*/ 144156 w 576623"/>
              <a:gd name="connsiteY3" fmla="*/ 1510902 h 2849161"/>
              <a:gd name="connsiteX4" fmla="*/ 144156 w 576623"/>
              <a:gd name="connsiteY4" fmla="*/ 947515 h 2849161"/>
              <a:gd name="connsiteX5" fmla="*/ 144156 w 576623"/>
              <a:gd name="connsiteY5" fmla="*/ 0 h 2849161"/>
              <a:gd name="connsiteX6" fmla="*/ 432467 w 576623"/>
              <a:gd name="connsiteY6" fmla="*/ 0 h 2849161"/>
              <a:gd name="connsiteX7" fmla="*/ 432467 w 576623"/>
              <a:gd name="connsiteY7" fmla="*/ 486562 h 2849161"/>
              <a:gd name="connsiteX8" fmla="*/ 432467 w 576623"/>
              <a:gd name="connsiteY8" fmla="*/ 921906 h 2849161"/>
              <a:gd name="connsiteX9" fmla="*/ 432467 w 576623"/>
              <a:gd name="connsiteY9" fmla="*/ 1459685 h 2849161"/>
              <a:gd name="connsiteX10" fmla="*/ 432467 w 576623"/>
              <a:gd name="connsiteY10" fmla="*/ 1971855 h 2849161"/>
              <a:gd name="connsiteX11" fmla="*/ 432467 w 576623"/>
              <a:gd name="connsiteY11" fmla="*/ 2560850 h 2849161"/>
              <a:gd name="connsiteX12" fmla="*/ 576623 w 576623"/>
              <a:gd name="connsiteY12" fmla="*/ 2560850 h 2849161"/>
              <a:gd name="connsiteX13" fmla="*/ 288312 w 576623"/>
              <a:gd name="connsiteY13" fmla="*/ 2849161 h 2849161"/>
              <a:gd name="connsiteX14" fmla="*/ 0 w 576623"/>
              <a:gd name="connsiteY14" fmla="*/ 2560850 h 284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623" h="2849161" fill="none" extrusionOk="0">
                <a:moveTo>
                  <a:pt x="0" y="2560850"/>
                </a:moveTo>
                <a:cubicBezTo>
                  <a:pt x="63197" y="2547744"/>
                  <a:pt x="94979" y="2565912"/>
                  <a:pt x="144156" y="2560850"/>
                </a:cubicBezTo>
                <a:cubicBezTo>
                  <a:pt x="142502" y="2429593"/>
                  <a:pt x="152717" y="2291241"/>
                  <a:pt x="144156" y="2074289"/>
                </a:cubicBezTo>
                <a:cubicBezTo>
                  <a:pt x="135595" y="1857337"/>
                  <a:pt x="176551" y="1637425"/>
                  <a:pt x="144156" y="1510902"/>
                </a:cubicBezTo>
                <a:cubicBezTo>
                  <a:pt x="111761" y="1384379"/>
                  <a:pt x="202485" y="1118125"/>
                  <a:pt x="144156" y="947515"/>
                </a:cubicBezTo>
                <a:cubicBezTo>
                  <a:pt x="85827" y="776905"/>
                  <a:pt x="248263" y="310830"/>
                  <a:pt x="144156" y="0"/>
                </a:cubicBezTo>
                <a:cubicBezTo>
                  <a:pt x="269027" y="-517"/>
                  <a:pt x="308799" y="818"/>
                  <a:pt x="432467" y="0"/>
                </a:cubicBezTo>
                <a:cubicBezTo>
                  <a:pt x="448061" y="202011"/>
                  <a:pt x="397010" y="298021"/>
                  <a:pt x="432467" y="486562"/>
                </a:cubicBezTo>
                <a:cubicBezTo>
                  <a:pt x="467924" y="675103"/>
                  <a:pt x="431862" y="797562"/>
                  <a:pt x="432467" y="921906"/>
                </a:cubicBezTo>
                <a:cubicBezTo>
                  <a:pt x="433072" y="1046250"/>
                  <a:pt x="395655" y="1334896"/>
                  <a:pt x="432467" y="1459685"/>
                </a:cubicBezTo>
                <a:cubicBezTo>
                  <a:pt x="469279" y="1584474"/>
                  <a:pt x="427923" y="1819805"/>
                  <a:pt x="432467" y="1971855"/>
                </a:cubicBezTo>
                <a:cubicBezTo>
                  <a:pt x="437011" y="2123905"/>
                  <a:pt x="416112" y="2336375"/>
                  <a:pt x="432467" y="2560850"/>
                </a:cubicBezTo>
                <a:cubicBezTo>
                  <a:pt x="466945" y="2555280"/>
                  <a:pt x="545010" y="2575752"/>
                  <a:pt x="576623" y="2560850"/>
                </a:cubicBezTo>
                <a:cubicBezTo>
                  <a:pt x="441989" y="2696474"/>
                  <a:pt x="336507" y="2757904"/>
                  <a:pt x="288312" y="2849161"/>
                </a:cubicBezTo>
                <a:cubicBezTo>
                  <a:pt x="191581" y="2769899"/>
                  <a:pt x="103175" y="2653508"/>
                  <a:pt x="0" y="2560850"/>
                </a:cubicBezTo>
                <a:close/>
              </a:path>
              <a:path w="576623" h="2849161" stroke="0" extrusionOk="0">
                <a:moveTo>
                  <a:pt x="0" y="2560850"/>
                </a:moveTo>
                <a:cubicBezTo>
                  <a:pt x="50331" y="2560691"/>
                  <a:pt x="87401" y="2561828"/>
                  <a:pt x="144156" y="2560850"/>
                </a:cubicBezTo>
                <a:cubicBezTo>
                  <a:pt x="82289" y="2406048"/>
                  <a:pt x="180616" y="2241213"/>
                  <a:pt x="144156" y="2023072"/>
                </a:cubicBezTo>
                <a:cubicBezTo>
                  <a:pt x="107696" y="1804931"/>
                  <a:pt x="206680" y="1574376"/>
                  <a:pt x="144156" y="1459684"/>
                </a:cubicBezTo>
                <a:cubicBezTo>
                  <a:pt x="81632" y="1344992"/>
                  <a:pt x="144669" y="1032373"/>
                  <a:pt x="144156" y="896298"/>
                </a:cubicBezTo>
                <a:cubicBezTo>
                  <a:pt x="143643" y="760223"/>
                  <a:pt x="168102" y="647947"/>
                  <a:pt x="144156" y="460953"/>
                </a:cubicBezTo>
                <a:cubicBezTo>
                  <a:pt x="120210" y="273960"/>
                  <a:pt x="166745" y="201304"/>
                  <a:pt x="144156" y="0"/>
                </a:cubicBezTo>
                <a:cubicBezTo>
                  <a:pt x="274912" y="-33948"/>
                  <a:pt x="318820" y="22967"/>
                  <a:pt x="432467" y="0"/>
                </a:cubicBezTo>
                <a:cubicBezTo>
                  <a:pt x="433008" y="160906"/>
                  <a:pt x="421901" y="355929"/>
                  <a:pt x="432467" y="563387"/>
                </a:cubicBezTo>
                <a:cubicBezTo>
                  <a:pt x="443033" y="770845"/>
                  <a:pt x="366883" y="892416"/>
                  <a:pt x="432467" y="1126774"/>
                </a:cubicBezTo>
                <a:cubicBezTo>
                  <a:pt x="498051" y="1361132"/>
                  <a:pt x="422379" y="1518663"/>
                  <a:pt x="432467" y="1664553"/>
                </a:cubicBezTo>
                <a:cubicBezTo>
                  <a:pt x="442555" y="1810443"/>
                  <a:pt x="361535" y="2223835"/>
                  <a:pt x="432467" y="2560850"/>
                </a:cubicBezTo>
                <a:cubicBezTo>
                  <a:pt x="478726" y="2549831"/>
                  <a:pt x="547229" y="2570263"/>
                  <a:pt x="576623" y="2560850"/>
                </a:cubicBezTo>
                <a:cubicBezTo>
                  <a:pt x="469498" y="2728273"/>
                  <a:pt x="352789" y="2759371"/>
                  <a:pt x="288312" y="2849161"/>
                </a:cubicBezTo>
                <a:cubicBezTo>
                  <a:pt x="208748" y="2808838"/>
                  <a:pt x="152868" y="2682214"/>
                  <a:pt x="0" y="256085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0440091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7" name="矢印: 下 86">
            <a:extLst>
              <a:ext uri="{FF2B5EF4-FFF2-40B4-BE49-F238E27FC236}">
                <a16:creationId xmlns:a16="http://schemas.microsoft.com/office/drawing/2014/main" id="{AB2AF542-72EA-B170-B89E-3DEC6D0C9807}"/>
              </a:ext>
            </a:extLst>
          </p:cNvPr>
          <p:cNvSpPr/>
          <p:nvPr/>
        </p:nvSpPr>
        <p:spPr>
          <a:xfrm rot="16200000" flipV="1">
            <a:off x="5055164" y="3190358"/>
            <a:ext cx="576623" cy="1263477"/>
          </a:xfrm>
          <a:custGeom>
            <a:avLst/>
            <a:gdLst>
              <a:gd name="connsiteX0" fmla="*/ 0 w 576623"/>
              <a:gd name="connsiteY0" fmla="*/ 975166 h 1263477"/>
              <a:gd name="connsiteX1" fmla="*/ 144156 w 576623"/>
              <a:gd name="connsiteY1" fmla="*/ 975166 h 1263477"/>
              <a:gd name="connsiteX2" fmla="*/ 144156 w 576623"/>
              <a:gd name="connsiteY2" fmla="*/ 507086 h 1263477"/>
              <a:gd name="connsiteX3" fmla="*/ 144156 w 576623"/>
              <a:gd name="connsiteY3" fmla="*/ 0 h 1263477"/>
              <a:gd name="connsiteX4" fmla="*/ 432467 w 576623"/>
              <a:gd name="connsiteY4" fmla="*/ 0 h 1263477"/>
              <a:gd name="connsiteX5" fmla="*/ 432467 w 576623"/>
              <a:gd name="connsiteY5" fmla="*/ 477831 h 1263477"/>
              <a:gd name="connsiteX6" fmla="*/ 432467 w 576623"/>
              <a:gd name="connsiteY6" fmla="*/ 975166 h 1263477"/>
              <a:gd name="connsiteX7" fmla="*/ 576623 w 576623"/>
              <a:gd name="connsiteY7" fmla="*/ 975166 h 1263477"/>
              <a:gd name="connsiteX8" fmla="*/ 288312 w 576623"/>
              <a:gd name="connsiteY8" fmla="*/ 1263477 h 1263477"/>
              <a:gd name="connsiteX9" fmla="*/ 0 w 576623"/>
              <a:gd name="connsiteY9" fmla="*/ 975166 h 126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623" h="1263477" fill="none" extrusionOk="0">
                <a:moveTo>
                  <a:pt x="0" y="975166"/>
                </a:moveTo>
                <a:cubicBezTo>
                  <a:pt x="46259" y="964147"/>
                  <a:pt x="114762" y="984579"/>
                  <a:pt x="144156" y="975166"/>
                </a:cubicBezTo>
                <a:cubicBezTo>
                  <a:pt x="136164" y="847106"/>
                  <a:pt x="184154" y="607069"/>
                  <a:pt x="144156" y="507086"/>
                </a:cubicBezTo>
                <a:cubicBezTo>
                  <a:pt x="104158" y="407103"/>
                  <a:pt x="148147" y="131572"/>
                  <a:pt x="144156" y="0"/>
                </a:cubicBezTo>
                <a:cubicBezTo>
                  <a:pt x="205690" y="-10035"/>
                  <a:pt x="374387" y="30471"/>
                  <a:pt x="432467" y="0"/>
                </a:cubicBezTo>
                <a:cubicBezTo>
                  <a:pt x="485706" y="103107"/>
                  <a:pt x="400177" y="331530"/>
                  <a:pt x="432467" y="477831"/>
                </a:cubicBezTo>
                <a:cubicBezTo>
                  <a:pt x="464757" y="624132"/>
                  <a:pt x="399568" y="802615"/>
                  <a:pt x="432467" y="975166"/>
                </a:cubicBezTo>
                <a:cubicBezTo>
                  <a:pt x="497225" y="972051"/>
                  <a:pt x="521527" y="978084"/>
                  <a:pt x="576623" y="975166"/>
                </a:cubicBezTo>
                <a:cubicBezTo>
                  <a:pt x="476248" y="1100588"/>
                  <a:pt x="388282" y="1122321"/>
                  <a:pt x="288312" y="1263477"/>
                </a:cubicBezTo>
                <a:cubicBezTo>
                  <a:pt x="194021" y="1215645"/>
                  <a:pt x="125279" y="1043553"/>
                  <a:pt x="0" y="975166"/>
                </a:cubicBezTo>
                <a:close/>
              </a:path>
              <a:path w="576623" h="1263477" stroke="0" extrusionOk="0">
                <a:moveTo>
                  <a:pt x="0" y="975166"/>
                </a:moveTo>
                <a:cubicBezTo>
                  <a:pt x="50331" y="975007"/>
                  <a:pt x="87401" y="976144"/>
                  <a:pt x="144156" y="975166"/>
                </a:cubicBezTo>
                <a:cubicBezTo>
                  <a:pt x="141957" y="752610"/>
                  <a:pt x="184983" y="646771"/>
                  <a:pt x="144156" y="477831"/>
                </a:cubicBezTo>
                <a:cubicBezTo>
                  <a:pt x="103329" y="308892"/>
                  <a:pt x="150387" y="102510"/>
                  <a:pt x="144156" y="0"/>
                </a:cubicBezTo>
                <a:cubicBezTo>
                  <a:pt x="260222" y="-7886"/>
                  <a:pt x="330596" y="24597"/>
                  <a:pt x="432467" y="0"/>
                </a:cubicBezTo>
                <a:cubicBezTo>
                  <a:pt x="441299" y="159961"/>
                  <a:pt x="407726" y="320880"/>
                  <a:pt x="432467" y="497335"/>
                </a:cubicBezTo>
                <a:cubicBezTo>
                  <a:pt x="457208" y="673791"/>
                  <a:pt x="387734" y="798737"/>
                  <a:pt x="432467" y="975166"/>
                </a:cubicBezTo>
                <a:cubicBezTo>
                  <a:pt x="472786" y="971136"/>
                  <a:pt x="544246" y="976649"/>
                  <a:pt x="576623" y="975166"/>
                </a:cubicBezTo>
                <a:cubicBezTo>
                  <a:pt x="514053" y="1084960"/>
                  <a:pt x="420161" y="1125698"/>
                  <a:pt x="288312" y="1263477"/>
                </a:cubicBezTo>
                <a:cubicBezTo>
                  <a:pt x="158271" y="1181895"/>
                  <a:pt x="124235" y="1048335"/>
                  <a:pt x="0" y="975166"/>
                </a:cubicBezTo>
                <a:close/>
              </a:path>
            </a:pathLst>
          </a:custGeom>
          <a:solidFill>
            <a:srgbClr val="E5F4FF"/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1204400912">
                  <a:prstGeom prst="down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B458AE21-CCFE-A878-BF43-2E38F1F76B14}"/>
              </a:ext>
            </a:extLst>
          </p:cNvPr>
          <p:cNvSpPr/>
          <p:nvPr/>
        </p:nvSpPr>
        <p:spPr>
          <a:xfrm>
            <a:off x="160654" y="1389343"/>
            <a:ext cx="2471793" cy="1417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サインに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気付き</a:t>
            </a:r>
          </a:p>
        </p:txBody>
      </p:sp>
      <p:sp>
        <p:nvSpPr>
          <p:cNvPr id="90" name="吹き出し: 円形 89">
            <a:extLst>
              <a:ext uri="{FF2B5EF4-FFF2-40B4-BE49-F238E27FC236}">
                <a16:creationId xmlns:a16="http://schemas.microsoft.com/office/drawing/2014/main" id="{287DB2E5-C6BD-F5BC-F6E1-79B9745AC639}"/>
              </a:ext>
            </a:extLst>
          </p:cNvPr>
          <p:cNvSpPr/>
          <p:nvPr/>
        </p:nvSpPr>
        <p:spPr>
          <a:xfrm>
            <a:off x="2865002" y="1480163"/>
            <a:ext cx="2493271" cy="1217170"/>
          </a:xfrm>
          <a:prstGeom prst="wedgeEllipseCallout">
            <a:avLst>
              <a:gd name="adj1" fmla="val -35176"/>
              <a:gd name="adj2" fmla="val 957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C2A894D4-190D-A5FD-5504-E1BE1F1B0ED9}"/>
              </a:ext>
            </a:extLst>
          </p:cNvPr>
          <p:cNvSpPr/>
          <p:nvPr/>
        </p:nvSpPr>
        <p:spPr>
          <a:xfrm>
            <a:off x="2734074" y="1426205"/>
            <a:ext cx="2804605" cy="1417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寄りそい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2" name="吹き出し: 円形 91">
            <a:extLst>
              <a:ext uri="{FF2B5EF4-FFF2-40B4-BE49-F238E27FC236}">
                <a16:creationId xmlns:a16="http://schemas.microsoft.com/office/drawing/2014/main" id="{F16E7208-D241-E61F-5074-BECD497F9447}"/>
              </a:ext>
            </a:extLst>
          </p:cNvPr>
          <p:cNvSpPr/>
          <p:nvPr/>
        </p:nvSpPr>
        <p:spPr>
          <a:xfrm>
            <a:off x="934814" y="5205537"/>
            <a:ext cx="2488079" cy="1486250"/>
          </a:xfrm>
          <a:prstGeom prst="wedgeEllipseCallout">
            <a:avLst>
              <a:gd name="adj1" fmla="val 63390"/>
              <a:gd name="adj2" fmla="val -767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EC9E33C9-5A15-ED98-5C33-E20997D334AC}"/>
              </a:ext>
            </a:extLst>
          </p:cNvPr>
          <p:cNvSpPr/>
          <p:nvPr/>
        </p:nvSpPr>
        <p:spPr>
          <a:xfrm>
            <a:off x="810249" y="5274752"/>
            <a:ext cx="2804605" cy="1417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支援に</a:t>
            </a:r>
            <a:endParaRPr kumimoji="1"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つなぐ</a:t>
            </a:r>
            <a:endParaRPr kumimoji="1" lang="ja-JP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8ABEC3D1-ADC1-5FB9-6061-D9060B9928C7}"/>
              </a:ext>
            </a:extLst>
          </p:cNvPr>
          <p:cNvSpPr/>
          <p:nvPr/>
        </p:nvSpPr>
        <p:spPr>
          <a:xfrm>
            <a:off x="2466233" y="6088975"/>
            <a:ext cx="2804605" cy="757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≠支援する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BB434F35-E76C-E5DE-5F05-E73EC1309355}"/>
              </a:ext>
            </a:extLst>
          </p:cNvPr>
          <p:cNvSpPr/>
          <p:nvPr/>
        </p:nvSpPr>
        <p:spPr>
          <a:xfrm>
            <a:off x="5536151" y="2853030"/>
            <a:ext cx="3142845" cy="2998587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4061E6B-6F0A-1D4B-F96B-75C2CF15CD96}"/>
              </a:ext>
            </a:extLst>
          </p:cNvPr>
          <p:cNvSpPr/>
          <p:nvPr/>
        </p:nvSpPr>
        <p:spPr>
          <a:xfrm>
            <a:off x="5550270" y="5903278"/>
            <a:ext cx="3142845" cy="757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rgbClr val="C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《</a:t>
            </a:r>
            <a:r>
              <a:rPr lang="ja-JP" altLang="en-US" sz="2400" b="1" dirty="0">
                <a:solidFill>
                  <a:srgbClr val="C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チームビルド</a:t>
            </a:r>
            <a:r>
              <a:rPr lang="en-US" altLang="ja-JP" sz="2400" b="1" dirty="0">
                <a:solidFill>
                  <a:srgbClr val="C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》</a:t>
            </a:r>
            <a:endParaRPr kumimoji="1" lang="en-US" altLang="ja-JP" sz="2400" b="1" dirty="0">
              <a:solidFill>
                <a:srgbClr val="C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4B28F846-B923-CB78-B0B6-8AA036DFDE69}"/>
              </a:ext>
            </a:extLst>
          </p:cNvPr>
          <p:cNvSpPr/>
          <p:nvPr/>
        </p:nvSpPr>
        <p:spPr>
          <a:xfrm>
            <a:off x="5600899" y="1039160"/>
            <a:ext cx="3364517" cy="1733356"/>
          </a:xfrm>
          <a:prstGeom prst="roundRect">
            <a:avLst>
              <a:gd name="adj" fmla="val 9943"/>
            </a:avLst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kumimoji="1" lang="ja-JP" altLang="en-US" sz="2000" dirty="0">
              <a:solidFill>
                <a:srgbClr val="50B8C0"/>
              </a:solidFill>
              <a:latin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4799662-C639-23F1-8429-2B6575EAAEB9}"/>
              </a:ext>
            </a:extLst>
          </p:cNvPr>
          <p:cNvSpPr/>
          <p:nvPr/>
        </p:nvSpPr>
        <p:spPr>
          <a:xfrm>
            <a:off x="6291065" y="965901"/>
            <a:ext cx="2088232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外部機関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64AE04-9FFB-D01D-9968-CE1E3F1E22D7}"/>
              </a:ext>
            </a:extLst>
          </p:cNvPr>
          <p:cNvSpPr/>
          <p:nvPr/>
        </p:nvSpPr>
        <p:spPr>
          <a:xfrm>
            <a:off x="5660643" y="1409090"/>
            <a:ext cx="3236996" cy="1261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教育委員会、要対協、保健所、</a:t>
            </a:r>
            <a:endParaRPr kumimoji="1"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生活困窮担当、少年センター、</a:t>
            </a:r>
            <a:endParaRPr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精神保健福祉センター、他</a:t>
            </a:r>
          </a:p>
        </p:txBody>
      </p:sp>
    </p:spTree>
    <p:extLst>
      <p:ext uri="{BB962C8B-B14F-4D97-AF65-F5344CB8AC3E}">
        <p14:creationId xmlns:p14="http://schemas.microsoft.com/office/powerpoint/2010/main" val="7032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07B452E-EF39-41B6-A769-23CF4FF64104}"/>
              </a:ext>
            </a:extLst>
          </p:cNvPr>
          <p:cNvSpPr/>
          <p:nvPr/>
        </p:nvSpPr>
        <p:spPr>
          <a:xfrm>
            <a:off x="899592" y="4005065"/>
            <a:ext cx="2664296" cy="6480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3C85EA9-EB55-369B-B454-0D648F840B6E}"/>
              </a:ext>
            </a:extLst>
          </p:cNvPr>
          <p:cNvSpPr/>
          <p:nvPr/>
        </p:nvSpPr>
        <p:spPr>
          <a:xfrm>
            <a:off x="5796136" y="1196752"/>
            <a:ext cx="2592288" cy="2592288"/>
          </a:xfrm>
          <a:prstGeom prst="ellipse">
            <a:avLst/>
          </a:prstGeom>
          <a:noFill/>
          <a:ln>
            <a:solidFill>
              <a:srgbClr val="A9CF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971600" y="1700808"/>
            <a:ext cx="7848872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Ｄさん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小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学６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年生　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女</a:t>
            </a:r>
            <a:r>
              <a:rPr kumimoji="1"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</a:t>
            </a: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エピソード</a:t>
            </a:r>
            <a:endParaRPr lang="en-US" altLang="ja-JP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学校アンケート：問題がなさすぎる</a:t>
            </a:r>
            <a:endParaRPr kumimoji="1" lang="ja-JP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E9AF023-FB37-CD4B-FBB3-80197D7B1936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6332D906-BEF5-2902-2A7D-437CECA63772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36DCA1-21D0-49AC-065E-ED3776535FA2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ケース４：アンケートの罠</a:t>
            </a:r>
          </a:p>
        </p:txBody>
      </p:sp>
      <p:pic>
        <p:nvPicPr>
          <p:cNvPr id="10" name="図 9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5429B6D4-5775-F7E0-1187-65D5B3A43F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5"/>
          <a:stretch/>
        </p:blipFill>
        <p:spPr>
          <a:xfrm>
            <a:off x="6046427" y="1512995"/>
            <a:ext cx="2163713" cy="184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E9AF023-FB37-CD4B-FBB3-80197D7B1936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6332D906-BEF5-2902-2A7D-437CECA63772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36DCA1-21D0-49AC-065E-ED3776535FA2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ケース４：アンケートの罠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0FBFE4-1F9D-0915-B4C0-83D4AEC903AD}"/>
              </a:ext>
            </a:extLst>
          </p:cNvPr>
          <p:cNvSpPr/>
          <p:nvPr/>
        </p:nvSpPr>
        <p:spPr>
          <a:xfrm>
            <a:off x="467544" y="908720"/>
            <a:ext cx="8136904" cy="5400600"/>
          </a:xfrm>
          <a:custGeom>
            <a:avLst/>
            <a:gdLst>
              <a:gd name="connsiteX0" fmla="*/ 0 w 8136904"/>
              <a:gd name="connsiteY0" fmla="*/ 0 h 5400600"/>
              <a:gd name="connsiteX1" fmla="*/ 433968 w 8136904"/>
              <a:gd name="connsiteY1" fmla="*/ 0 h 5400600"/>
              <a:gd name="connsiteX2" fmla="*/ 949305 w 8136904"/>
              <a:gd name="connsiteY2" fmla="*/ 0 h 5400600"/>
              <a:gd name="connsiteX3" fmla="*/ 1790119 w 8136904"/>
              <a:gd name="connsiteY3" fmla="*/ 0 h 5400600"/>
              <a:gd name="connsiteX4" fmla="*/ 2468194 w 8136904"/>
              <a:gd name="connsiteY4" fmla="*/ 0 h 5400600"/>
              <a:gd name="connsiteX5" fmla="*/ 3146270 w 8136904"/>
              <a:gd name="connsiteY5" fmla="*/ 0 h 5400600"/>
              <a:gd name="connsiteX6" fmla="*/ 3661607 w 8136904"/>
              <a:gd name="connsiteY6" fmla="*/ 0 h 5400600"/>
              <a:gd name="connsiteX7" fmla="*/ 4095575 w 8136904"/>
              <a:gd name="connsiteY7" fmla="*/ 0 h 5400600"/>
              <a:gd name="connsiteX8" fmla="*/ 4610912 w 8136904"/>
              <a:gd name="connsiteY8" fmla="*/ 0 h 5400600"/>
              <a:gd name="connsiteX9" fmla="*/ 5126250 w 8136904"/>
              <a:gd name="connsiteY9" fmla="*/ 0 h 5400600"/>
              <a:gd name="connsiteX10" fmla="*/ 5722956 w 8136904"/>
              <a:gd name="connsiteY10" fmla="*/ 0 h 5400600"/>
              <a:gd name="connsiteX11" fmla="*/ 6401031 w 8136904"/>
              <a:gd name="connsiteY11" fmla="*/ 0 h 5400600"/>
              <a:gd name="connsiteX12" fmla="*/ 7241845 w 8136904"/>
              <a:gd name="connsiteY12" fmla="*/ 0 h 5400600"/>
              <a:gd name="connsiteX13" fmla="*/ 8136904 w 8136904"/>
              <a:gd name="connsiteY13" fmla="*/ 0 h 5400600"/>
              <a:gd name="connsiteX14" fmla="*/ 8136904 w 8136904"/>
              <a:gd name="connsiteY14" fmla="*/ 783087 h 5400600"/>
              <a:gd name="connsiteX15" fmla="*/ 8136904 w 8136904"/>
              <a:gd name="connsiteY15" fmla="*/ 1512168 h 5400600"/>
              <a:gd name="connsiteX16" fmla="*/ 8136904 w 8136904"/>
              <a:gd name="connsiteY16" fmla="*/ 2295255 h 5400600"/>
              <a:gd name="connsiteX17" fmla="*/ 8136904 w 8136904"/>
              <a:gd name="connsiteY17" fmla="*/ 2970330 h 5400600"/>
              <a:gd name="connsiteX18" fmla="*/ 8136904 w 8136904"/>
              <a:gd name="connsiteY18" fmla="*/ 3645405 h 5400600"/>
              <a:gd name="connsiteX19" fmla="*/ 8136904 w 8136904"/>
              <a:gd name="connsiteY19" fmla="*/ 4320480 h 5400600"/>
              <a:gd name="connsiteX20" fmla="*/ 8136904 w 8136904"/>
              <a:gd name="connsiteY20" fmla="*/ 5400600 h 5400600"/>
              <a:gd name="connsiteX21" fmla="*/ 7296091 w 8136904"/>
              <a:gd name="connsiteY21" fmla="*/ 5400600 h 5400600"/>
              <a:gd name="connsiteX22" fmla="*/ 6536646 w 8136904"/>
              <a:gd name="connsiteY22" fmla="*/ 5400600 h 5400600"/>
              <a:gd name="connsiteX23" fmla="*/ 5939940 w 8136904"/>
              <a:gd name="connsiteY23" fmla="*/ 5400600 h 5400600"/>
              <a:gd name="connsiteX24" fmla="*/ 5343234 w 8136904"/>
              <a:gd name="connsiteY24" fmla="*/ 5400600 h 5400600"/>
              <a:gd name="connsiteX25" fmla="*/ 4746527 w 8136904"/>
              <a:gd name="connsiteY25" fmla="*/ 5400600 h 5400600"/>
              <a:gd name="connsiteX26" fmla="*/ 4231190 w 8136904"/>
              <a:gd name="connsiteY26" fmla="*/ 5400600 h 5400600"/>
              <a:gd name="connsiteX27" fmla="*/ 3390377 w 8136904"/>
              <a:gd name="connsiteY27" fmla="*/ 5400600 h 5400600"/>
              <a:gd name="connsiteX28" fmla="*/ 2630932 w 8136904"/>
              <a:gd name="connsiteY28" fmla="*/ 5400600 h 5400600"/>
              <a:gd name="connsiteX29" fmla="*/ 2034226 w 8136904"/>
              <a:gd name="connsiteY29" fmla="*/ 5400600 h 5400600"/>
              <a:gd name="connsiteX30" fmla="*/ 1437520 w 8136904"/>
              <a:gd name="connsiteY30" fmla="*/ 5400600 h 5400600"/>
              <a:gd name="connsiteX31" fmla="*/ 759444 w 8136904"/>
              <a:gd name="connsiteY31" fmla="*/ 5400600 h 5400600"/>
              <a:gd name="connsiteX32" fmla="*/ 0 w 8136904"/>
              <a:gd name="connsiteY32" fmla="*/ 5400600 h 5400600"/>
              <a:gd name="connsiteX33" fmla="*/ 0 w 8136904"/>
              <a:gd name="connsiteY33" fmla="*/ 4833537 h 5400600"/>
              <a:gd name="connsiteX34" fmla="*/ 0 w 8136904"/>
              <a:gd name="connsiteY34" fmla="*/ 4212468 h 5400600"/>
              <a:gd name="connsiteX35" fmla="*/ 0 w 8136904"/>
              <a:gd name="connsiteY35" fmla="*/ 3591399 h 5400600"/>
              <a:gd name="connsiteX36" fmla="*/ 0 w 8136904"/>
              <a:gd name="connsiteY36" fmla="*/ 3024336 h 5400600"/>
              <a:gd name="connsiteX37" fmla="*/ 0 w 8136904"/>
              <a:gd name="connsiteY37" fmla="*/ 2295255 h 5400600"/>
              <a:gd name="connsiteX38" fmla="*/ 0 w 8136904"/>
              <a:gd name="connsiteY38" fmla="*/ 1566174 h 5400600"/>
              <a:gd name="connsiteX39" fmla="*/ 0 w 8136904"/>
              <a:gd name="connsiteY39" fmla="*/ 945105 h 5400600"/>
              <a:gd name="connsiteX40" fmla="*/ 0 w 8136904"/>
              <a:gd name="connsiteY40" fmla="*/ 0 h 54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136904" h="5400600" extrusionOk="0">
                <a:moveTo>
                  <a:pt x="0" y="0"/>
                </a:moveTo>
                <a:cubicBezTo>
                  <a:pt x="105242" y="-5470"/>
                  <a:pt x="249385" y="4389"/>
                  <a:pt x="433968" y="0"/>
                </a:cubicBezTo>
                <a:cubicBezTo>
                  <a:pt x="618551" y="-4389"/>
                  <a:pt x="724360" y="6521"/>
                  <a:pt x="949305" y="0"/>
                </a:cubicBezTo>
                <a:cubicBezTo>
                  <a:pt x="1174250" y="-6521"/>
                  <a:pt x="1378087" y="22012"/>
                  <a:pt x="1790119" y="0"/>
                </a:cubicBezTo>
                <a:cubicBezTo>
                  <a:pt x="2202151" y="-22012"/>
                  <a:pt x="2316216" y="25939"/>
                  <a:pt x="2468194" y="0"/>
                </a:cubicBezTo>
                <a:cubicBezTo>
                  <a:pt x="2620172" y="-25939"/>
                  <a:pt x="2840399" y="10888"/>
                  <a:pt x="3146270" y="0"/>
                </a:cubicBezTo>
                <a:cubicBezTo>
                  <a:pt x="3452141" y="-10888"/>
                  <a:pt x="3522655" y="-7320"/>
                  <a:pt x="3661607" y="0"/>
                </a:cubicBezTo>
                <a:cubicBezTo>
                  <a:pt x="3800559" y="7320"/>
                  <a:pt x="3889886" y="8338"/>
                  <a:pt x="4095575" y="0"/>
                </a:cubicBezTo>
                <a:cubicBezTo>
                  <a:pt x="4301264" y="-8338"/>
                  <a:pt x="4477021" y="-21860"/>
                  <a:pt x="4610912" y="0"/>
                </a:cubicBezTo>
                <a:cubicBezTo>
                  <a:pt x="4744803" y="21860"/>
                  <a:pt x="4997647" y="-18795"/>
                  <a:pt x="5126250" y="0"/>
                </a:cubicBezTo>
                <a:cubicBezTo>
                  <a:pt x="5254853" y="18795"/>
                  <a:pt x="5515790" y="6604"/>
                  <a:pt x="5722956" y="0"/>
                </a:cubicBezTo>
                <a:cubicBezTo>
                  <a:pt x="5930122" y="-6604"/>
                  <a:pt x="6251409" y="-7328"/>
                  <a:pt x="6401031" y="0"/>
                </a:cubicBezTo>
                <a:cubicBezTo>
                  <a:pt x="6550654" y="7328"/>
                  <a:pt x="6972725" y="-14002"/>
                  <a:pt x="7241845" y="0"/>
                </a:cubicBezTo>
                <a:cubicBezTo>
                  <a:pt x="7510965" y="14002"/>
                  <a:pt x="7849117" y="-17900"/>
                  <a:pt x="8136904" y="0"/>
                </a:cubicBezTo>
                <a:cubicBezTo>
                  <a:pt x="8172861" y="326826"/>
                  <a:pt x="8156069" y="449853"/>
                  <a:pt x="8136904" y="783087"/>
                </a:cubicBezTo>
                <a:cubicBezTo>
                  <a:pt x="8117739" y="1116321"/>
                  <a:pt x="8134519" y="1188567"/>
                  <a:pt x="8136904" y="1512168"/>
                </a:cubicBezTo>
                <a:cubicBezTo>
                  <a:pt x="8139289" y="1835769"/>
                  <a:pt x="8120970" y="2045532"/>
                  <a:pt x="8136904" y="2295255"/>
                </a:cubicBezTo>
                <a:cubicBezTo>
                  <a:pt x="8152838" y="2544978"/>
                  <a:pt x="8164214" y="2823321"/>
                  <a:pt x="8136904" y="2970330"/>
                </a:cubicBezTo>
                <a:cubicBezTo>
                  <a:pt x="8109594" y="3117339"/>
                  <a:pt x="8104615" y="3404047"/>
                  <a:pt x="8136904" y="3645405"/>
                </a:cubicBezTo>
                <a:cubicBezTo>
                  <a:pt x="8169193" y="3886763"/>
                  <a:pt x="8164111" y="4115225"/>
                  <a:pt x="8136904" y="4320480"/>
                </a:cubicBezTo>
                <a:cubicBezTo>
                  <a:pt x="8109697" y="4525735"/>
                  <a:pt x="8163734" y="4871805"/>
                  <a:pt x="8136904" y="5400600"/>
                </a:cubicBezTo>
                <a:cubicBezTo>
                  <a:pt x="7819114" y="5437944"/>
                  <a:pt x="7575851" y="5396879"/>
                  <a:pt x="7296091" y="5400600"/>
                </a:cubicBezTo>
                <a:cubicBezTo>
                  <a:pt x="7016331" y="5404321"/>
                  <a:pt x="6790075" y="5376730"/>
                  <a:pt x="6536646" y="5400600"/>
                </a:cubicBezTo>
                <a:cubicBezTo>
                  <a:pt x="6283218" y="5424470"/>
                  <a:pt x="6111351" y="5415555"/>
                  <a:pt x="5939940" y="5400600"/>
                </a:cubicBezTo>
                <a:cubicBezTo>
                  <a:pt x="5768529" y="5385645"/>
                  <a:pt x="5496631" y="5407684"/>
                  <a:pt x="5343234" y="5400600"/>
                </a:cubicBezTo>
                <a:cubicBezTo>
                  <a:pt x="5189837" y="5393516"/>
                  <a:pt x="4886665" y="5373085"/>
                  <a:pt x="4746527" y="5400600"/>
                </a:cubicBezTo>
                <a:cubicBezTo>
                  <a:pt x="4606389" y="5428115"/>
                  <a:pt x="4487810" y="5378975"/>
                  <a:pt x="4231190" y="5400600"/>
                </a:cubicBezTo>
                <a:cubicBezTo>
                  <a:pt x="3974570" y="5422225"/>
                  <a:pt x="3632495" y="5408481"/>
                  <a:pt x="3390377" y="5400600"/>
                </a:cubicBezTo>
                <a:cubicBezTo>
                  <a:pt x="3148259" y="5392719"/>
                  <a:pt x="2955767" y="5387153"/>
                  <a:pt x="2630932" y="5400600"/>
                </a:cubicBezTo>
                <a:cubicBezTo>
                  <a:pt x="2306098" y="5414047"/>
                  <a:pt x="2161745" y="5406035"/>
                  <a:pt x="2034226" y="5400600"/>
                </a:cubicBezTo>
                <a:cubicBezTo>
                  <a:pt x="1906707" y="5395165"/>
                  <a:pt x="1733419" y="5409479"/>
                  <a:pt x="1437520" y="5400600"/>
                </a:cubicBezTo>
                <a:cubicBezTo>
                  <a:pt x="1141621" y="5391721"/>
                  <a:pt x="918721" y="5403363"/>
                  <a:pt x="759444" y="5400600"/>
                </a:cubicBezTo>
                <a:cubicBezTo>
                  <a:pt x="600167" y="5397837"/>
                  <a:pt x="335101" y="5411132"/>
                  <a:pt x="0" y="5400600"/>
                </a:cubicBezTo>
                <a:cubicBezTo>
                  <a:pt x="-18414" y="5207698"/>
                  <a:pt x="18732" y="4973104"/>
                  <a:pt x="0" y="4833537"/>
                </a:cubicBezTo>
                <a:cubicBezTo>
                  <a:pt x="-18732" y="4693970"/>
                  <a:pt x="18185" y="4420409"/>
                  <a:pt x="0" y="4212468"/>
                </a:cubicBezTo>
                <a:cubicBezTo>
                  <a:pt x="-18185" y="4004527"/>
                  <a:pt x="-19558" y="3869596"/>
                  <a:pt x="0" y="3591399"/>
                </a:cubicBezTo>
                <a:cubicBezTo>
                  <a:pt x="19558" y="3313202"/>
                  <a:pt x="-14644" y="3186442"/>
                  <a:pt x="0" y="3024336"/>
                </a:cubicBezTo>
                <a:cubicBezTo>
                  <a:pt x="14644" y="2862230"/>
                  <a:pt x="32460" y="2541308"/>
                  <a:pt x="0" y="2295255"/>
                </a:cubicBezTo>
                <a:cubicBezTo>
                  <a:pt x="-32460" y="2049202"/>
                  <a:pt x="9646" y="1929469"/>
                  <a:pt x="0" y="1566174"/>
                </a:cubicBezTo>
                <a:cubicBezTo>
                  <a:pt x="-9646" y="1202879"/>
                  <a:pt x="-10556" y="1154758"/>
                  <a:pt x="0" y="945105"/>
                </a:cubicBezTo>
                <a:cubicBezTo>
                  <a:pt x="10556" y="735452"/>
                  <a:pt x="36182" y="425271"/>
                  <a:pt x="0" y="0"/>
                </a:cubicBezTo>
                <a:close/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4016EC6-B0C6-F1BE-F733-C8DD8CDC42ED}"/>
              </a:ext>
            </a:extLst>
          </p:cNvPr>
          <p:cNvSpPr/>
          <p:nvPr/>
        </p:nvSpPr>
        <p:spPr>
          <a:xfrm>
            <a:off x="926468" y="1232756"/>
            <a:ext cx="7317940" cy="493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1.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学校生活で、何か悩んでいること・困っていることはありますか？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・ある　（　　　　　　　　　　　　　　　　　　　　　　　　　　）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	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・特にない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2. 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最近の心とからだのようすについて教えてください。</a:t>
            </a:r>
            <a:endParaRPr kumimoji="1" lang="en-US" altLang="ja-JP" sz="20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11" name="表 11">
            <a:extLst>
              <a:ext uri="{FF2B5EF4-FFF2-40B4-BE49-F238E27FC236}">
                <a16:creationId xmlns:a16="http://schemas.microsoft.com/office/drawing/2014/main" id="{7B0764E6-E7FC-19CF-A026-71D6836A841E}"/>
              </a:ext>
            </a:extLst>
          </p:cNvPr>
          <p:cNvGraphicFramePr>
            <a:graphicFrameLocks noGrp="1"/>
          </p:cNvGraphicFramePr>
          <p:nvPr/>
        </p:nvGraphicFramePr>
        <p:xfrm>
          <a:off x="1187624" y="3795869"/>
          <a:ext cx="6936430" cy="1954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1434077052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66391967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7889217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17675428"/>
                    </a:ext>
                  </a:extLst>
                </a:gridCol>
                <a:gridCol w="743742">
                  <a:extLst>
                    <a:ext uri="{9D8B030D-6E8A-4147-A177-3AD203B41FA5}">
                      <a16:colId xmlns:a16="http://schemas.microsoft.com/office/drawing/2014/main" val="42782394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この一週間に、次のことがどれくらいありましたか？</a:t>
                      </a:r>
                      <a:endParaRPr kumimoji="1" lang="en-US" altLang="ja-JP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あてはまるところに〇をつけてください。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全く</a:t>
                      </a:r>
                      <a:endParaRPr kumimoji="1" lang="en-US" altLang="ja-JP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ない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すこし</a:t>
                      </a:r>
                      <a:endParaRPr kumimoji="1" lang="en-US" altLang="ja-JP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ある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かなり</a:t>
                      </a:r>
                      <a:endParaRPr kumimoji="1" lang="en-US" altLang="ja-JP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ある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73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なかなか、眠ることができない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37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何かをしようとしても、集中できない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96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3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むしゃくしゃや、いらいら、かっとしたりする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794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</a:t>
                      </a:r>
                      <a:r>
                        <a:rPr kumimoji="1" lang="en-US" altLang="ja-JP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…</a:t>
                      </a:r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40561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905F6BB0-F66C-342C-5586-9C2BF5BF6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" t="71168" r="73940" b="3129"/>
          <a:stretch/>
        </p:blipFill>
        <p:spPr bwMode="auto">
          <a:xfrm>
            <a:off x="6084168" y="4362571"/>
            <a:ext cx="216024" cy="1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E43CEE1-2B08-EDFB-62B6-68EE99A51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" t="71168" r="73940" b="3129"/>
          <a:stretch/>
        </p:blipFill>
        <p:spPr bwMode="auto">
          <a:xfrm>
            <a:off x="6100322" y="4715153"/>
            <a:ext cx="216024" cy="1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8932496-F15E-BB8F-207C-3A6F18D99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" t="71168" r="73940" b="3129"/>
          <a:stretch/>
        </p:blipFill>
        <p:spPr bwMode="auto">
          <a:xfrm>
            <a:off x="6076359" y="5094011"/>
            <a:ext cx="216024" cy="1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5ABFE88-00E9-73A9-9C64-AE13AFD14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0" t="71168" r="73940" b="3129"/>
          <a:stretch/>
        </p:blipFill>
        <p:spPr bwMode="auto">
          <a:xfrm>
            <a:off x="1763688" y="2250342"/>
            <a:ext cx="432048" cy="3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0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09A57B2-3ABC-C35B-99AE-5CFC7E688A3D}"/>
              </a:ext>
            </a:extLst>
          </p:cNvPr>
          <p:cNvSpPr/>
          <p:nvPr/>
        </p:nvSpPr>
        <p:spPr>
          <a:xfrm>
            <a:off x="503548" y="1628800"/>
            <a:ext cx="8136904" cy="4680520"/>
          </a:xfrm>
          <a:custGeom>
            <a:avLst/>
            <a:gdLst>
              <a:gd name="connsiteX0" fmla="*/ 0 w 8136904"/>
              <a:gd name="connsiteY0" fmla="*/ 0 h 4680520"/>
              <a:gd name="connsiteX1" fmla="*/ 840813 w 8136904"/>
              <a:gd name="connsiteY1" fmla="*/ 0 h 4680520"/>
              <a:gd name="connsiteX2" fmla="*/ 1600258 w 8136904"/>
              <a:gd name="connsiteY2" fmla="*/ 0 h 4680520"/>
              <a:gd name="connsiteX3" fmla="*/ 2034226 w 8136904"/>
              <a:gd name="connsiteY3" fmla="*/ 0 h 4680520"/>
              <a:gd name="connsiteX4" fmla="*/ 2875039 w 8136904"/>
              <a:gd name="connsiteY4" fmla="*/ 0 h 4680520"/>
              <a:gd name="connsiteX5" fmla="*/ 3471746 w 8136904"/>
              <a:gd name="connsiteY5" fmla="*/ 0 h 4680520"/>
              <a:gd name="connsiteX6" fmla="*/ 3905714 w 8136904"/>
              <a:gd name="connsiteY6" fmla="*/ 0 h 4680520"/>
              <a:gd name="connsiteX7" fmla="*/ 4339682 w 8136904"/>
              <a:gd name="connsiteY7" fmla="*/ 0 h 4680520"/>
              <a:gd name="connsiteX8" fmla="*/ 5180496 w 8136904"/>
              <a:gd name="connsiteY8" fmla="*/ 0 h 4680520"/>
              <a:gd name="connsiteX9" fmla="*/ 5939940 w 8136904"/>
              <a:gd name="connsiteY9" fmla="*/ 0 h 4680520"/>
              <a:gd name="connsiteX10" fmla="*/ 6699384 w 8136904"/>
              <a:gd name="connsiteY10" fmla="*/ 0 h 4680520"/>
              <a:gd name="connsiteX11" fmla="*/ 7458829 w 8136904"/>
              <a:gd name="connsiteY11" fmla="*/ 0 h 4680520"/>
              <a:gd name="connsiteX12" fmla="*/ 8136904 w 8136904"/>
              <a:gd name="connsiteY12" fmla="*/ 0 h 4680520"/>
              <a:gd name="connsiteX13" fmla="*/ 8136904 w 8136904"/>
              <a:gd name="connsiteY13" fmla="*/ 715451 h 4680520"/>
              <a:gd name="connsiteX14" fmla="*/ 8136904 w 8136904"/>
              <a:gd name="connsiteY14" fmla="*/ 1477707 h 4680520"/>
              <a:gd name="connsiteX15" fmla="*/ 8136904 w 8136904"/>
              <a:gd name="connsiteY15" fmla="*/ 2099548 h 4680520"/>
              <a:gd name="connsiteX16" fmla="*/ 8136904 w 8136904"/>
              <a:gd name="connsiteY16" fmla="*/ 2861804 h 4680520"/>
              <a:gd name="connsiteX17" fmla="*/ 8136904 w 8136904"/>
              <a:gd name="connsiteY17" fmla="*/ 3577255 h 4680520"/>
              <a:gd name="connsiteX18" fmla="*/ 8136904 w 8136904"/>
              <a:gd name="connsiteY18" fmla="*/ 4680520 h 4680520"/>
              <a:gd name="connsiteX19" fmla="*/ 7458829 w 8136904"/>
              <a:gd name="connsiteY19" fmla="*/ 4680520 h 4680520"/>
              <a:gd name="connsiteX20" fmla="*/ 6943491 w 8136904"/>
              <a:gd name="connsiteY20" fmla="*/ 4680520 h 4680520"/>
              <a:gd name="connsiteX21" fmla="*/ 6102678 w 8136904"/>
              <a:gd name="connsiteY21" fmla="*/ 4680520 h 4680520"/>
              <a:gd name="connsiteX22" fmla="*/ 5587341 w 8136904"/>
              <a:gd name="connsiteY22" fmla="*/ 4680520 h 4680520"/>
              <a:gd name="connsiteX23" fmla="*/ 4990634 w 8136904"/>
              <a:gd name="connsiteY23" fmla="*/ 4680520 h 4680520"/>
              <a:gd name="connsiteX24" fmla="*/ 4231190 w 8136904"/>
              <a:gd name="connsiteY24" fmla="*/ 4680520 h 4680520"/>
              <a:gd name="connsiteX25" fmla="*/ 3797222 w 8136904"/>
              <a:gd name="connsiteY25" fmla="*/ 4680520 h 4680520"/>
              <a:gd name="connsiteX26" fmla="*/ 3200516 w 8136904"/>
              <a:gd name="connsiteY26" fmla="*/ 4680520 h 4680520"/>
              <a:gd name="connsiteX27" fmla="*/ 2766547 w 8136904"/>
              <a:gd name="connsiteY27" fmla="*/ 4680520 h 4680520"/>
              <a:gd name="connsiteX28" fmla="*/ 2088472 w 8136904"/>
              <a:gd name="connsiteY28" fmla="*/ 4680520 h 4680520"/>
              <a:gd name="connsiteX29" fmla="*/ 1573135 w 8136904"/>
              <a:gd name="connsiteY29" fmla="*/ 4680520 h 4680520"/>
              <a:gd name="connsiteX30" fmla="*/ 1057798 w 8136904"/>
              <a:gd name="connsiteY30" fmla="*/ 4680520 h 4680520"/>
              <a:gd name="connsiteX31" fmla="*/ 0 w 8136904"/>
              <a:gd name="connsiteY31" fmla="*/ 4680520 h 4680520"/>
              <a:gd name="connsiteX32" fmla="*/ 0 w 8136904"/>
              <a:gd name="connsiteY32" fmla="*/ 4105485 h 4680520"/>
              <a:gd name="connsiteX33" fmla="*/ 0 w 8136904"/>
              <a:gd name="connsiteY33" fmla="*/ 3390034 h 4680520"/>
              <a:gd name="connsiteX34" fmla="*/ 0 w 8136904"/>
              <a:gd name="connsiteY34" fmla="*/ 2861804 h 4680520"/>
              <a:gd name="connsiteX35" fmla="*/ 0 w 8136904"/>
              <a:gd name="connsiteY35" fmla="*/ 2239963 h 4680520"/>
              <a:gd name="connsiteX36" fmla="*/ 0 w 8136904"/>
              <a:gd name="connsiteY36" fmla="*/ 1711733 h 4680520"/>
              <a:gd name="connsiteX37" fmla="*/ 0 w 8136904"/>
              <a:gd name="connsiteY37" fmla="*/ 949477 h 4680520"/>
              <a:gd name="connsiteX38" fmla="*/ 0 w 8136904"/>
              <a:gd name="connsiteY38" fmla="*/ 0 h 468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36904" h="4680520" fill="none" extrusionOk="0">
                <a:moveTo>
                  <a:pt x="0" y="0"/>
                </a:moveTo>
                <a:cubicBezTo>
                  <a:pt x="207838" y="11284"/>
                  <a:pt x="505982" y="-4264"/>
                  <a:pt x="840813" y="0"/>
                </a:cubicBezTo>
                <a:cubicBezTo>
                  <a:pt x="1175644" y="4264"/>
                  <a:pt x="1420010" y="-5767"/>
                  <a:pt x="1600258" y="0"/>
                </a:cubicBezTo>
                <a:cubicBezTo>
                  <a:pt x="1780506" y="5767"/>
                  <a:pt x="1892274" y="-6989"/>
                  <a:pt x="2034226" y="0"/>
                </a:cubicBezTo>
                <a:cubicBezTo>
                  <a:pt x="2176178" y="6989"/>
                  <a:pt x="2554347" y="20934"/>
                  <a:pt x="2875039" y="0"/>
                </a:cubicBezTo>
                <a:cubicBezTo>
                  <a:pt x="3195731" y="-20934"/>
                  <a:pt x="3347109" y="-28131"/>
                  <a:pt x="3471746" y="0"/>
                </a:cubicBezTo>
                <a:cubicBezTo>
                  <a:pt x="3596383" y="28131"/>
                  <a:pt x="3728642" y="-392"/>
                  <a:pt x="3905714" y="0"/>
                </a:cubicBezTo>
                <a:cubicBezTo>
                  <a:pt x="4082786" y="392"/>
                  <a:pt x="4194210" y="-19193"/>
                  <a:pt x="4339682" y="0"/>
                </a:cubicBezTo>
                <a:cubicBezTo>
                  <a:pt x="4485154" y="19193"/>
                  <a:pt x="4905749" y="-23089"/>
                  <a:pt x="5180496" y="0"/>
                </a:cubicBezTo>
                <a:cubicBezTo>
                  <a:pt x="5455243" y="23089"/>
                  <a:pt x="5665715" y="854"/>
                  <a:pt x="5939940" y="0"/>
                </a:cubicBezTo>
                <a:cubicBezTo>
                  <a:pt x="6214165" y="-854"/>
                  <a:pt x="6369535" y="-34636"/>
                  <a:pt x="6699384" y="0"/>
                </a:cubicBezTo>
                <a:cubicBezTo>
                  <a:pt x="7029233" y="34636"/>
                  <a:pt x="7082249" y="-17113"/>
                  <a:pt x="7458829" y="0"/>
                </a:cubicBezTo>
                <a:cubicBezTo>
                  <a:pt x="7835409" y="17113"/>
                  <a:pt x="7844000" y="11392"/>
                  <a:pt x="8136904" y="0"/>
                </a:cubicBezTo>
                <a:cubicBezTo>
                  <a:pt x="8161517" y="229820"/>
                  <a:pt x="8129653" y="431999"/>
                  <a:pt x="8136904" y="715451"/>
                </a:cubicBezTo>
                <a:cubicBezTo>
                  <a:pt x="8144155" y="998903"/>
                  <a:pt x="8157809" y="1283630"/>
                  <a:pt x="8136904" y="1477707"/>
                </a:cubicBezTo>
                <a:cubicBezTo>
                  <a:pt x="8115999" y="1671784"/>
                  <a:pt x="8120284" y="1910141"/>
                  <a:pt x="8136904" y="2099548"/>
                </a:cubicBezTo>
                <a:cubicBezTo>
                  <a:pt x="8153524" y="2288955"/>
                  <a:pt x="8172495" y="2678641"/>
                  <a:pt x="8136904" y="2861804"/>
                </a:cubicBezTo>
                <a:cubicBezTo>
                  <a:pt x="8101313" y="3044967"/>
                  <a:pt x="8144871" y="3266291"/>
                  <a:pt x="8136904" y="3577255"/>
                </a:cubicBezTo>
                <a:cubicBezTo>
                  <a:pt x="8128937" y="3888219"/>
                  <a:pt x="8192039" y="4378897"/>
                  <a:pt x="8136904" y="4680520"/>
                </a:cubicBezTo>
                <a:cubicBezTo>
                  <a:pt x="7882872" y="4661647"/>
                  <a:pt x="7781777" y="4683590"/>
                  <a:pt x="7458829" y="4680520"/>
                </a:cubicBezTo>
                <a:cubicBezTo>
                  <a:pt x="7135881" y="4677450"/>
                  <a:pt x="7160099" y="4700550"/>
                  <a:pt x="6943491" y="4680520"/>
                </a:cubicBezTo>
                <a:cubicBezTo>
                  <a:pt x="6726883" y="4660490"/>
                  <a:pt x="6435063" y="4678365"/>
                  <a:pt x="6102678" y="4680520"/>
                </a:cubicBezTo>
                <a:cubicBezTo>
                  <a:pt x="5770293" y="4682675"/>
                  <a:pt x="5732429" y="4661834"/>
                  <a:pt x="5587341" y="4680520"/>
                </a:cubicBezTo>
                <a:cubicBezTo>
                  <a:pt x="5442253" y="4699206"/>
                  <a:pt x="5136379" y="4703585"/>
                  <a:pt x="4990634" y="4680520"/>
                </a:cubicBezTo>
                <a:cubicBezTo>
                  <a:pt x="4844889" y="4657455"/>
                  <a:pt x="4527637" y="4684873"/>
                  <a:pt x="4231190" y="4680520"/>
                </a:cubicBezTo>
                <a:cubicBezTo>
                  <a:pt x="3934743" y="4676167"/>
                  <a:pt x="3919092" y="4681999"/>
                  <a:pt x="3797222" y="4680520"/>
                </a:cubicBezTo>
                <a:cubicBezTo>
                  <a:pt x="3675352" y="4679041"/>
                  <a:pt x="3397684" y="4708451"/>
                  <a:pt x="3200516" y="4680520"/>
                </a:cubicBezTo>
                <a:cubicBezTo>
                  <a:pt x="3003348" y="4652589"/>
                  <a:pt x="2879537" y="4673506"/>
                  <a:pt x="2766547" y="4680520"/>
                </a:cubicBezTo>
                <a:cubicBezTo>
                  <a:pt x="2653557" y="4687534"/>
                  <a:pt x="2256570" y="4704936"/>
                  <a:pt x="2088472" y="4680520"/>
                </a:cubicBezTo>
                <a:cubicBezTo>
                  <a:pt x="1920375" y="4656104"/>
                  <a:pt x="1776373" y="4692850"/>
                  <a:pt x="1573135" y="4680520"/>
                </a:cubicBezTo>
                <a:cubicBezTo>
                  <a:pt x="1369897" y="4668190"/>
                  <a:pt x="1191693" y="4701250"/>
                  <a:pt x="1057798" y="4680520"/>
                </a:cubicBezTo>
                <a:cubicBezTo>
                  <a:pt x="923903" y="4659790"/>
                  <a:pt x="296453" y="4724532"/>
                  <a:pt x="0" y="4680520"/>
                </a:cubicBezTo>
                <a:cubicBezTo>
                  <a:pt x="-8917" y="4538699"/>
                  <a:pt x="3849" y="4303698"/>
                  <a:pt x="0" y="4105485"/>
                </a:cubicBezTo>
                <a:cubicBezTo>
                  <a:pt x="-3849" y="3907273"/>
                  <a:pt x="25333" y="3624955"/>
                  <a:pt x="0" y="3390034"/>
                </a:cubicBezTo>
                <a:cubicBezTo>
                  <a:pt x="-25333" y="3155113"/>
                  <a:pt x="-10923" y="3012128"/>
                  <a:pt x="0" y="2861804"/>
                </a:cubicBezTo>
                <a:cubicBezTo>
                  <a:pt x="10923" y="2711480"/>
                  <a:pt x="-12619" y="2368146"/>
                  <a:pt x="0" y="2239963"/>
                </a:cubicBezTo>
                <a:cubicBezTo>
                  <a:pt x="12619" y="2111780"/>
                  <a:pt x="-8345" y="1886500"/>
                  <a:pt x="0" y="1711733"/>
                </a:cubicBezTo>
                <a:cubicBezTo>
                  <a:pt x="8345" y="1536966"/>
                  <a:pt x="-24036" y="1124771"/>
                  <a:pt x="0" y="949477"/>
                </a:cubicBezTo>
                <a:cubicBezTo>
                  <a:pt x="24036" y="774183"/>
                  <a:pt x="-25700" y="360137"/>
                  <a:pt x="0" y="0"/>
                </a:cubicBezTo>
                <a:close/>
              </a:path>
              <a:path w="8136904" h="4680520" stroke="0" extrusionOk="0">
                <a:moveTo>
                  <a:pt x="0" y="0"/>
                </a:moveTo>
                <a:cubicBezTo>
                  <a:pt x="181302" y="2733"/>
                  <a:pt x="228093" y="4880"/>
                  <a:pt x="433968" y="0"/>
                </a:cubicBezTo>
                <a:cubicBezTo>
                  <a:pt x="639843" y="-4880"/>
                  <a:pt x="779844" y="3466"/>
                  <a:pt x="867936" y="0"/>
                </a:cubicBezTo>
                <a:cubicBezTo>
                  <a:pt x="956028" y="-3466"/>
                  <a:pt x="1177019" y="-14727"/>
                  <a:pt x="1301905" y="0"/>
                </a:cubicBezTo>
                <a:cubicBezTo>
                  <a:pt x="1426791" y="14727"/>
                  <a:pt x="1718861" y="2027"/>
                  <a:pt x="1979980" y="0"/>
                </a:cubicBezTo>
                <a:cubicBezTo>
                  <a:pt x="2241100" y="-2027"/>
                  <a:pt x="2603260" y="23003"/>
                  <a:pt x="2820793" y="0"/>
                </a:cubicBezTo>
                <a:cubicBezTo>
                  <a:pt x="3038326" y="-23003"/>
                  <a:pt x="3126883" y="13774"/>
                  <a:pt x="3254762" y="0"/>
                </a:cubicBezTo>
                <a:cubicBezTo>
                  <a:pt x="3382641" y="-13774"/>
                  <a:pt x="3569040" y="14880"/>
                  <a:pt x="3688730" y="0"/>
                </a:cubicBezTo>
                <a:cubicBezTo>
                  <a:pt x="3808420" y="-14880"/>
                  <a:pt x="4106297" y="9821"/>
                  <a:pt x="4285436" y="0"/>
                </a:cubicBezTo>
                <a:cubicBezTo>
                  <a:pt x="4464575" y="-9821"/>
                  <a:pt x="4814873" y="26455"/>
                  <a:pt x="4963511" y="0"/>
                </a:cubicBezTo>
                <a:cubicBezTo>
                  <a:pt x="5112150" y="-26455"/>
                  <a:pt x="5309484" y="-1719"/>
                  <a:pt x="5397480" y="0"/>
                </a:cubicBezTo>
                <a:cubicBezTo>
                  <a:pt x="5485476" y="1719"/>
                  <a:pt x="5667715" y="-9230"/>
                  <a:pt x="5912817" y="0"/>
                </a:cubicBezTo>
                <a:cubicBezTo>
                  <a:pt x="6157919" y="9230"/>
                  <a:pt x="6302295" y="-21397"/>
                  <a:pt x="6428154" y="0"/>
                </a:cubicBezTo>
                <a:cubicBezTo>
                  <a:pt x="6554013" y="21397"/>
                  <a:pt x="6963782" y="-8882"/>
                  <a:pt x="7268968" y="0"/>
                </a:cubicBezTo>
                <a:cubicBezTo>
                  <a:pt x="7574154" y="8882"/>
                  <a:pt x="7749080" y="40396"/>
                  <a:pt x="8136904" y="0"/>
                </a:cubicBezTo>
                <a:cubicBezTo>
                  <a:pt x="8142476" y="286854"/>
                  <a:pt x="8147586" y="323411"/>
                  <a:pt x="8136904" y="575035"/>
                </a:cubicBezTo>
                <a:cubicBezTo>
                  <a:pt x="8126222" y="826659"/>
                  <a:pt x="8111375" y="989697"/>
                  <a:pt x="8136904" y="1243681"/>
                </a:cubicBezTo>
                <a:cubicBezTo>
                  <a:pt x="8162433" y="1497665"/>
                  <a:pt x="8136806" y="1761805"/>
                  <a:pt x="8136904" y="2005937"/>
                </a:cubicBezTo>
                <a:cubicBezTo>
                  <a:pt x="8137002" y="2250069"/>
                  <a:pt x="8165982" y="2492435"/>
                  <a:pt x="8136904" y="2627778"/>
                </a:cubicBezTo>
                <a:cubicBezTo>
                  <a:pt x="8107826" y="2763121"/>
                  <a:pt x="8121194" y="3056399"/>
                  <a:pt x="8136904" y="3249618"/>
                </a:cubicBezTo>
                <a:cubicBezTo>
                  <a:pt x="8152614" y="3442837"/>
                  <a:pt x="8112410" y="3589619"/>
                  <a:pt x="8136904" y="3918264"/>
                </a:cubicBezTo>
                <a:cubicBezTo>
                  <a:pt x="8161398" y="4246909"/>
                  <a:pt x="8153935" y="4396391"/>
                  <a:pt x="8136904" y="4680520"/>
                </a:cubicBezTo>
                <a:cubicBezTo>
                  <a:pt x="7893786" y="4664278"/>
                  <a:pt x="7805348" y="4692553"/>
                  <a:pt x="7621567" y="4680520"/>
                </a:cubicBezTo>
                <a:cubicBezTo>
                  <a:pt x="7437786" y="4668487"/>
                  <a:pt x="7108309" y="4673667"/>
                  <a:pt x="6943491" y="4680520"/>
                </a:cubicBezTo>
                <a:cubicBezTo>
                  <a:pt x="6778673" y="4687373"/>
                  <a:pt x="6655250" y="4675626"/>
                  <a:pt x="6509523" y="4680520"/>
                </a:cubicBezTo>
                <a:cubicBezTo>
                  <a:pt x="6363796" y="4685414"/>
                  <a:pt x="6037040" y="4682002"/>
                  <a:pt x="5912817" y="4680520"/>
                </a:cubicBezTo>
                <a:cubicBezTo>
                  <a:pt x="5788594" y="4679038"/>
                  <a:pt x="5300867" y="4674057"/>
                  <a:pt x="5072003" y="4680520"/>
                </a:cubicBezTo>
                <a:cubicBezTo>
                  <a:pt x="4843139" y="4686983"/>
                  <a:pt x="4670799" y="4697815"/>
                  <a:pt x="4475297" y="4680520"/>
                </a:cubicBezTo>
                <a:cubicBezTo>
                  <a:pt x="4279795" y="4663225"/>
                  <a:pt x="4009280" y="4695095"/>
                  <a:pt x="3634484" y="4680520"/>
                </a:cubicBezTo>
                <a:cubicBezTo>
                  <a:pt x="3259688" y="4665945"/>
                  <a:pt x="3291846" y="4655031"/>
                  <a:pt x="2956408" y="4680520"/>
                </a:cubicBezTo>
                <a:cubicBezTo>
                  <a:pt x="2620970" y="4706009"/>
                  <a:pt x="2644949" y="4687586"/>
                  <a:pt x="2522440" y="4680520"/>
                </a:cubicBezTo>
                <a:cubicBezTo>
                  <a:pt x="2399931" y="4673454"/>
                  <a:pt x="2098847" y="4661574"/>
                  <a:pt x="1681627" y="4680520"/>
                </a:cubicBezTo>
                <a:cubicBezTo>
                  <a:pt x="1264407" y="4699466"/>
                  <a:pt x="1199556" y="4705833"/>
                  <a:pt x="1003551" y="4680520"/>
                </a:cubicBezTo>
                <a:cubicBezTo>
                  <a:pt x="807546" y="4655207"/>
                  <a:pt x="311904" y="4674756"/>
                  <a:pt x="0" y="4680520"/>
                </a:cubicBezTo>
                <a:cubicBezTo>
                  <a:pt x="-3245" y="4478535"/>
                  <a:pt x="-7901" y="4245255"/>
                  <a:pt x="0" y="4105485"/>
                </a:cubicBezTo>
                <a:cubicBezTo>
                  <a:pt x="7901" y="3965716"/>
                  <a:pt x="-22393" y="3641175"/>
                  <a:pt x="0" y="3436839"/>
                </a:cubicBezTo>
                <a:cubicBezTo>
                  <a:pt x="22393" y="3232503"/>
                  <a:pt x="21682" y="3093437"/>
                  <a:pt x="0" y="2861804"/>
                </a:cubicBezTo>
                <a:cubicBezTo>
                  <a:pt x="-21682" y="2630171"/>
                  <a:pt x="27574" y="2571930"/>
                  <a:pt x="0" y="2286768"/>
                </a:cubicBezTo>
                <a:cubicBezTo>
                  <a:pt x="-27574" y="2001606"/>
                  <a:pt x="-2322" y="2005626"/>
                  <a:pt x="0" y="1758538"/>
                </a:cubicBezTo>
                <a:cubicBezTo>
                  <a:pt x="2322" y="1511450"/>
                  <a:pt x="4020" y="1302988"/>
                  <a:pt x="0" y="1136698"/>
                </a:cubicBezTo>
                <a:cubicBezTo>
                  <a:pt x="-4020" y="970408"/>
                  <a:pt x="7973" y="823850"/>
                  <a:pt x="0" y="608468"/>
                </a:cubicBezTo>
                <a:cubicBezTo>
                  <a:pt x="-7973" y="393086"/>
                  <a:pt x="-7456" y="233367"/>
                  <a:pt x="0" y="0"/>
                </a:cubicBezTo>
                <a:close/>
              </a:path>
            </a:pathLst>
          </a:custGeom>
          <a:solidFill>
            <a:srgbClr val="FFFFCC">
              <a:alpha val="50196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4217900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C30807-CBBD-191F-7929-393C96DEEA33}"/>
              </a:ext>
            </a:extLst>
          </p:cNvPr>
          <p:cNvSpPr/>
          <p:nvPr/>
        </p:nvSpPr>
        <p:spPr>
          <a:xfrm>
            <a:off x="1043608" y="2348880"/>
            <a:ext cx="7056784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✓ リスクの高い子どもほど、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援助希求能力が乏しく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SOS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を出せない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✓ 安心して人に頼れないこと自体が、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　　とても深刻な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SOS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のサインである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71C96F9-B1C8-4F3D-9A7F-5FF08979EBDB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ＳＯＳを出</a:t>
            </a:r>
            <a:r>
              <a:rPr kumimoji="1" lang="ja-JP" altLang="en-US" sz="4000" b="1" dirty="0">
                <a:solidFill>
                  <a:srgbClr val="C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せ</a:t>
            </a:r>
            <a:r>
              <a:rPr kumimoji="1"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ない</a:t>
            </a:r>
          </a:p>
        </p:txBody>
      </p:sp>
    </p:spTree>
    <p:extLst>
      <p:ext uri="{BB962C8B-B14F-4D97-AF65-F5344CB8AC3E}">
        <p14:creationId xmlns:p14="http://schemas.microsoft.com/office/powerpoint/2010/main" val="5575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3E78A-C3D2-A386-5860-69D488E49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4955C1CC-BB14-334C-DE83-EAD2CA51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78246"/>
            <a:ext cx="8851392" cy="634082"/>
          </a:xfrm>
        </p:spPr>
        <p:txBody>
          <a:bodyPr/>
          <a:lstStyle/>
          <a:p>
            <a:pPr algn="ctr"/>
            <a:r>
              <a:rPr lang="ja-JP" altLang="en-US" sz="2800" dirty="0"/>
              <a:t>日本財団　</a:t>
            </a:r>
            <a:r>
              <a:rPr lang="zh-TW" altLang="en-US" sz="2800" dirty="0"/>
              <a:t>第</a:t>
            </a:r>
            <a:r>
              <a:rPr lang="en-US" altLang="zh-TW" sz="2800" dirty="0"/>
              <a:t>5</a:t>
            </a:r>
            <a:r>
              <a:rPr lang="zh-TW" altLang="en-US" sz="2800" dirty="0"/>
              <a:t>回自殺意識全国調査 調査結果</a:t>
            </a:r>
            <a:r>
              <a:rPr lang="ja-JP" altLang="en-US" sz="2800" dirty="0"/>
              <a:t>　より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6E1027C-F4D7-CEA9-3EAA-8FA8EF1E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4842"/>
            <a:ext cx="8229600" cy="514544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2800" dirty="0"/>
              <a:t>第</a:t>
            </a:r>
            <a:r>
              <a:rPr lang="en-US" altLang="ja-JP" sz="2800" dirty="0"/>
              <a:t>5</a:t>
            </a:r>
            <a:r>
              <a:rPr lang="ja-JP" altLang="en-US" sz="2800" dirty="0"/>
              <a:t>回自殺意識調査 結果概要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ja-JP" altLang="en-US" sz="2800" dirty="0"/>
              <a:t>若年層の希死念慮（回答者数</a:t>
            </a:r>
            <a:r>
              <a:rPr lang="en-US" altLang="ja-JP" sz="2800" dirty="0"/>
              <a:t>14,555</a:t>
            </a:r>
            <a:r>
              <a:rPr lang="ja-JP" altLang="en-US" sz="2800" dirty="0"/>
              <a:t>人）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rgbClr val="C00000"/>
                </a:solidFill>
              </a:rPr>
              <a:t>希死念慮経験あり </a:t>
            </a:r>
            <a:r>
              <a:rPr lang="en-US" altLang="ja-JP" sz="2800" dirty="0">
                <a:solidFill>
                  <a:srgbClr val="C00000"/>
                </a:solidFill>
              </a:rPr>
              <a:t>44.8%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ja-JP" altLang="en-US" sz="2800" dirty="0"/>
              <a:t>希死念慮経験なし </a:t>
            </a:r>
            <a:r>
              <a:rPr lang="en-US" altLang="ja-JP" sz="2800" dirty="0"/>
              <a:t>55.2%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ja-JP" altLang="en-US" sz="2800" dirty="0"/>
              <a:t>希死念慮の相談経験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ja-JP" altLang="en-US" sz="2800" dirty="0">
                <a:solidFill>
                  <a:srgbClr val="C00000"/>
                </a:solidFill>
              </a:rPr>
              <a:t>希死念慮：誰にも相談しなかった　</a:t>
            </a:r>
            <a:r>
              <a:rPr lang="en-US" altLang="ja-JP" sz="2800" dirty="0">
                <a:solidFill>
                  <a:srgbClr val="C00000"/>
                </a:solidFill>
              </a:rPr>
              <a:t>56.6%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ja-JP" altLang="en-US" sz="2800" dirty="0"/>
              <a:t>公的サービスの認知度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u"/>
            </a:pPr>
            <a:r>
              <a:rPr lang="ja-JP" altLang="en-US" sz="2800" dirty="0"/>
              <a:t>希死念慮経験あり（回答者数</a:t>
            </a:r>
            <a:r>
              <a:rPr lang="en-US" altLang="ja-JP" sz="2800" dirty="0"/>
              <a:t>6,474</a:t>
            </a:r>
            <a:r>
              <a:rPr lang="ja-JP" altLang="en-US" sz="2800" dirty="0"/>
              <a:t>人）：支援サービスを耳にしたことがない　</a:t>
            </a:r>
            <a:r>
              <a:rPr lang="en-US" altLang="ja-JP" sz="2800" dirty="0"/>
              <a:t>42.2%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AE0A6F-2AE6-1E5E-66A9-342CDD02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A29CB-BA86-48A6-80E1-CB8750A963B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アイコン&#10;&#10;低い精度で自動的に生成された説明">
            <a:extLst>
              <a:ext uri="{FF2B5EF4-FFF2-40B4-BE49-F238E27FC236}">
                <a16:creationId xmlns:a16="http://schemas.microsoft.com/office/drawing/2014/main" id="{3A955BFC-B095-0139-930F-373CA7526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" y="1433447"/>
            <a:ext cx="3088310" cy="1845265"/>
          </a:xfrm>
          <a:prstGeom prst="rect">
            <a:avLst/>
          </a:prstGeom>
        </p:spPr>
      </p:pic>
      <p:pic>
        <p:nvPicPr>
          <p:cNvPr id="12" name="図 11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2ED4103-72E3-A8EA-8476-579077082FD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00" y="1321255"/>
            <a:ext cx="3456384" cy="2065189"/>
          </a:xfrm>
          <a:prstGeom prst="rect">
            <a:avLst/>
          </a:prstGeom>
        </p:spPr>
      </p:pic>
      <p:pic>
        <p:nvPicPr>
          <p:cNvPr id="5" name="図 4" descr="アイコン&#10;&#10;低い精度で自動的に生成された説明">
            <a:extLst>
              <a:ext uri="{FF2B5EF4-FFF2-40B4-BE49-F238E27FC236}">
                <a16:creationId xmlns:a16="http://schemas.microsoft.com/office/drawing/2014/main" id="{CC13E812-D404-31CD-5B76-09834CE93D8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12401"/>
            <a:ext cx="5073352" cy="2964871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04B31BF-2066-7F68-0B16-B346489F1809}"/>
              </a:ext>
            </a:extLst>
          </p:cNvPr>
          <p:cNvSpPr/>
          <p:nvPr/>
        </p:nvSpPr>
        <p:spPr>
          <a:xfrm>
            <a:off x="1043608" y="288032"/>
            <a:ext cx="7056784" cy="9807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FB8A394-2645-F48C-215D-41C19C21EF12}"/>
              </a:ext>
            </a:extLst>
          </p:cNvPr>
          <p:cNvSpPr/>
          <p:nvPr/>
        </p:nvSpPr>
        <p:spPr>
          <a:xfrm>
            <a:off x="1" y="360040"/>
            <a:ext cx="9143999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chemeClr val="bg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アンケートでの着目点</a:t>
            </a:r>
            <a:endParaRPr kumimoji="1" lang="ja-JP" altLang="en-US" sz="4000" b="1" dirty="0">
              <a:solidFill>
                <a:schemeClr val="bg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6EB0F8-DC73-114A-F79C-128095439A93}"/>
              </a:ext>
            </a:extLst>
          </p:cNvPr>
          <p:cNvSpPr/>
          <p:nvPr/>
        </p:nvSpPr>
        <p:spPr>
          <a:xfrm>
            <a:off x="2955032" y="3638751"/>
            <a:ext cx="3456384" cy="1512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全部「問題がない」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回答になっている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05C383A-63D9-544B-F415-104544657403}"/>
              </a:ext>
            </a:extLst>
          </p:cNvPr>
          <p:cNvSpPr/>
          <p:nvPr/>
        </p:nvSpPr>
        <p:spPr>
          <a:xfrm>
            <a:off x="585192" y="1766543"/>
            <a:ext cx="3456384" cy="1512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回答時間が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短すぎる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405864-D35C-43F1-49A1-96AE8A278519}"/>
              </a:ext>
            </a:extLst>
          </p:cNvPr>
          <p:cNvSpPr/>
          <p:nvPr/>
        </p:nvSpPr>
        <p:spPr>
          <a:xfrm>
            <a:off x="4918389" y="1825081"/>
            <a:ext cx="3456384" cy="1512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回答時間が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長い割に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…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69365D3-BC78-5101-23E9-D5B0291B9C21}"/>
              </a:ext>
            </a:extLst>
          </p:cNvPr>
          <p:cNvSpPr/>
          <p:nvPr/>
        </p:nvSpPr>
        <p:spPr>
          <a:xfrm>
            <a:off x="906418" y="5783028"/>
            <a:ext cx="7331163" cy="693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マルの大きさや筆圧などに不自然さがあることも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259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197315-D422-C9E4-CCB7-278B7602A795}"/>
              </a:ext>
            </a:extLst>
          </p:cNvPr>
          <p:cNvSpPr/>
          <p:nvPr/>
        </p:nvSpPr>
        <p:spPr>
          <a:xfrm>
            <a:off x="97160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Ｄさん（小６）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</a:t>
            </a:r>
            <a:r>
              <a:rPr lang="ja-JP" altLang="en-US" sz="3200" b="1" dirty="0">
                <a:solidFill>
                  <a:srgbClr val="C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問題がなさすぎる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アンケート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3200" dirty="0">
              <a:solidFill>
                <a:schemeClr val="bg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出席状況良好、成績優秀→最近やや低下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最近所属グループが変わったようだ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グループ内では笑顔多く楽しそうにしている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授業中ボーっとしていることが増えたかも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● 身だしなみは整っている</a:t>
            </a:r>
            <a:endParaRPr kumimoji="1" lang="en-US" altLang="ja-JP" sz="3200" dirty="0">
              <a:solidFill>
                <a:schemeClr val="bg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8522AFF-ED38-8404-2983-9910D4118B57}"/>
              </a:ext>
            </a:extLst>
          </p:cNvPr>
          <p:cNvCxnSpPr>
            <a:cxnSpLocks/>
          </p:cNvCxnSpPr>
          <p:nvPr/>
        </p:nvCxnSpPr>
        <p:spPr>
          <a:xfrm>
            <a:off x="611560" y="2708920"/>
            <a:ext cx="799833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04EF1EB-9E62-7DBC-0469-A11F5E7AAAFC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37836415-FCA7-875A-2929-5E9222CC27F2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007ABD0-51FF-FDA9-88CF-98C5DBBEEFD6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ケース４：アンケートの罠</a:t>
            </a:r>
          </a:p>
        </p:txBody>
      </p:sp>
      <p:pic>
        <p:nvPicPr>
          <p:cNvPr id="6" name="図 5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D618031E-8A62-021F-E1A8-E05907F87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5"/>
          <a:stretch/>
        </p:blipFill>
        <p:spPr>
          <a:xfrm>
            <a:off x="6910162" y="918360"/>
            <a:ext cx="1910310" cy="16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197315-D422-C9E4-CCB7-278B7602A795}"/>
              </a:ext>
            </a:extLst>
          </p:cNvPr>
          <p:cNvSpPr/>
          <p:nvPr/>
        </p:nvSpPr>
        <p:spPr>
          <a:xfrm>
            <a:off x="97160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Ｄさん（小６）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</a:t>
            </a:r>
            <a:r>
              <a:rPr lang="ja-JP" altLang="en-US" sz="3200" b="1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問題がなさすぎる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アンケート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32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出席状況良好、</a:t>
            </a:r>
            <a:r>
              <a:rPr lang="ja-JP" altLang="en-US" sz="2800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成績優秀→最近やや低下</a:t>
            </a:r>
            <a:endParaRPr lang="en-US" altLang="ja-JP" sz="2800" dirty="0">
              <a:solidFill>
                <a:srgbClr val="C00000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</a:t>
            </a:r>
            <a:r>
              <a:rPr lang="ja-JP" altLang="en-US" sz="2800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最近所属グループが変わった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ようだ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グループ内では笑顔多く楽しそうにしている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</a:t>
            </a:r>
            <a:r>
              <a:rPr lang="ja-JP" altLang="en-US" sz="2800" dirty="0">
                <a:solidFill>
                  <a:srgbClr val="C00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授業中ボーっとしていることが増えた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かも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 身だしなみは整っている</a:t>
            </a:r>
            <a:endParaRPr kumimoji="1" lang="en-US" altLang="ja-JP" sz="3200" dirty="0">
              <a:solidFill>
                <a:schemeClr val="bg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8522AFF-ED38-8404-2983-9910D4118B57}"/>
              </a:ext>
            </a:extLst>
          </p:cNvPr>
          <p:cNvCxnSpPr>
            <a:cxnSpLocks/>
          </p:cNvCxnSpPr>
          <p:nvPr/>
        </p:nvCxnSpPr>
        <p:spPr>
          <a:xfrm>
            <a:off x="611560" y="2708920"/>
            <a:ext cx="799833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04EF1EB-9E62-7DBC-0469-A11F5E7AAAFC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" name="四角形: 1 つの角を切り取る 2">
            <a:extLst>
              <a:ext uri="{FF2B5EF4-FFF2-40B4-BE49-F238E27FC236}">
                <a16:creationId xmlns:a16="http://schemas.microsoft.com/office/drawing/2014/main" id="{37836415-FCA7-875A-2929-5E9222CC27F2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007ABD0-51FF-FDA9-88CF-98C5DBBEEFD6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ケース４：アンケートの罠</a:t>
            </a:r>
          </a:p>
        </p:txBody>
      </p:sp>
      <p:pic>
        <p:nvPicPr>
          <p:cNvPr id="6" name="図 5" descr="黒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2918B8D8-8675-1C7D-FC89-8C76669C8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5"/>
          <a:stretch/>
        </p:blipFill>
        <p:spPr>
          <a:xfrm>
            <a:off x="6910162" y="918360"/>
            <a:ext cx="1910310" cy="16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4FB5881-FE51-FE11-90AE-CAEA55A3892B}"/>
              </a:ext>
            </a:extLst>
          </p:cNvPr>
          <p:cNvSpPr/>
          <p:nvPr/>
        </p:nvSpPr>
        <p:spPr>
          <a:xfrm>
            <a:off x="611560" y="836712"/>
            <a:ext cx="7848872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あなたは、放課後にＤさんと話をする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機会を作ることに成功しました。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4" name="図 3" descr="家具の置いてあるテーブル&#10;&#10;低い精度で自動的に生成された説明">
            <a:extLst>
              <a:ext uri="{FF2B5EF4-FFF2-40B4-BE49-F238E27FC236}">
                <a16:creationId xmlns:a16="http://schemas.microsoft.com/office/drawing/2014/main" id="{B1F1BA57-F2F8-05D2-7E2E-DCF7E4037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68" y="4423397"/>
            <a:ext cx="2513856" cy="2029939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A4BFFCD-DCD3-0AF0-5573-8EDB7B826362}"/>
              </a:ext>
            </a:extLst>
          </p:cNvPr>
          <p:cNvGrpSpPr/>
          <p:nvPr/>
        </p:nvGrpSpPr>
        <p:grpSpPr>
          <a:xfrm>
            <a:off x="3391643" y="3836818"/>
            <a:ext cx="648657" cy="1573597"/>
            <a:chOff x="7589912" y="3799461"/>
            <a:chExt cx="648657" cy="1573597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1F62CCA7-628D-B9B9-FCC9-6F1C41D39FF6}"/>
                </a:ext>
              </a:extLst>
            </p:cNvPr>
            <p:cNvSpPr/>
            <p:nvPr/>
          </p:nvSpPr>
          <p:spPr>
            <a:xfrm>
              <a:off x="7590591" y="3799461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81DA1737-8719-98A7-B357-49FB80A1EC7D}"/>
                </a:ext>
              </a:extLst>
            </p:cNvPr>
            <p:cNvSpPr/>
            <p:nvPr/>
          </p:nvSpPr>
          <p:spPr>
            <a:xfrm>
              <a:off x="7590591" y="4441389"/>
              <a:ext cx="647978" cy="6479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4BCC80B-48BA-9927-46FA-9F93A68E1F46}"/>
                </a:ext>
              </a:extLst>
            </p:cNvPr>
            <p:cNvSpPr/>
            <p:nvPr/>
          </p:nvSpPr>
          <p:spPr>
            <a:xfrm>
              <a:off x="7589912" y="4725144"/>
              <a:ext cx="647978" cy="64791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kumimoji="1" lang="ja-JP" altLang="en-US" sz="1600" dirty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</p:grpSp>
      <p:sp>
        <p:nvSpPr>
          <p:cNvPr id="17" name="楕円 16">
            <a:extLst>
              <a:ext uri="{FF2B5EF4-FFF2-40B4-BE49-F238E27FC236}">
                <a16:creationId xmlns:a16="http://schemas.microsoft.com/office/drawing/2014/main" id="{D6BB2B73-85FD-A190-ADDB-56DDFAC470A7}"/>
              </a:ext>
            </a:extLst>
          </p:cNvPr>
          <p:cNvSpPr/>
          <p:nvPr/>
        </p:nvSpPr>
        <p:spPr>
          <a:xfrm>
            <a:off x="5002721" y="3237217"/>
            <a:ext cx="647978" cy="647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CC457281-31C5-80D0-5C6F-D3505ED05746}"/>
              </a:ext>
            </a:extLst>
          </p:cNvPr>
          <p:cNvSpPr/>
          <p:nvPr/>
        </p:nvSpPr>
        <p:spPr>
          <a:xfrm>
            <a:off x="5002721" y="3879145"/>
            <a:ext cx="647978" cy="647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257B25C-466E-2F12-6DEF-4E15FD2E68C6}"/>
              </a:ext>
            </a:extLst>
          </p:cNvPr>
          <p:cNvSpPr/>
          <p:nvPr/>
        </p:nvSpPr>
        <p:spPr>
          <a:xfrm>
            <a:off x="5002042" y="4162900"/>
            <a:ext cx="647978" cy="3642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BF6B1EE-C357-0ACE-741F-08358CEB1DB5}"/>
              </a:ext>
            </a:extLst>
          </p:cNvPr>
          <p:cNvSpPr/>
          <p:nvPr/>
        </p:nvSpPr>
        <p:spPr>
          <a:xfrm>
            <a:off x="1697783" y="4747333"/>
            <a:ext cx="2088232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あなた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F94F5FD-2F14-B61D-D16F-4D77FD2FEF40}"/>
              </a:ext>
            </a:extLst>
          </p:cNvPr>
          <p:cNvSpPr/>
          <p:nvPr/>
        </p:nvSpPr>
        <p:spPr>
          <a:xfrm>
            <a:off x="5292080" y="3892871"/>
            <a:ext cx="2088232" cy="6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Ｄさん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3A7466D-72E3-FC52-08D6-60DCDB12184D}"/>
              </a:ext>
            </a:extLst>
          </p:cNvPr>
          <p:cNvSpPr/>
          <p:nvPr/>
        </p:nvSpPr>
        <p:spPr>
          <a:xfrm>
            <a:off x="197768" y="620688"/>
            <a:ext cx="8748464" cy="6048672"/>
          </a:xfrm>
          <a:prstGeom prst="rect">
            <a:avLst/>
          </a:prstGeom>
          <a:noFill/>
          <a:ln>
            <a:solidFill>
              <a:srgbClr val="A9CF52">
                <a:alpha val="2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" name="四角形: 1 つの角を切り取る 7">
            <a:extLst>
              <a:ext uri="{FF2B5EF4-FFF2-40B4-BE49-F238E27FC236}">
                <a16:creationId xmlns:a16="http://schemas.microsoft.com/office/drawing/2014/main" id="{C79E7B6B-96F8-FDD5-AF64-B183E0E65479}"/>
              </a:ext>
            </a:extLst>
          </p:cNvPr>
          <p:cNvSpPr/>
          <p:nvPr/>
        </p:nvSpPr>
        <p:spPr>
          <a:xfrm>
            <a:off x="5310336" y="188640"/>
            <a:ext cx="3635896" cy="432048"/>
          </a:xfrm>
          <a:prstGeom prst="snip1Rect">
            <a:avLst>
              <a:gd name="adj" fmla="val 50000"/>
            </a:avLst>
          </a:prstGeom>
          <a:solidFill>
            <a:srgbClr val="A9CF52">
              <a:alpha val="30196"/>
            </a:srgbClr>
          </a:solidFill>
          <a:ln>
            <a:solidFill>
              <a:srgbClr val="A9CF52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kumimoji="1" lang="ja-JP" altLang="en-US" sz="1600" dirty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16E2A2D-DBD6-8B53-D8F9-4D0070B14616}"/>
              </a:ext>
            </a:extLst>
          </p:cNvPr>
          <p:cNvSpPr/>
          <p:nvPr/>
        </p:nvSpPr>
        <p:spPr>
          <a:xfrm>
            <a:off x="5310336" y="134635"/>
            <a:ext cx="41044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ケース４：アンケートの罠</a:t>
            </a:r>
          </a:p>
        </p:txBody>
      </p:sp>
    </p:spTree>
    <p:extLst>
      <p:ext uri="{BB962C8B-B14F-4D97-AF65-F5344CB8AC3E}">
        <p14:creationId xmlns:p14="http://schemas.microsoft.com/office/powerpoint/2010/main" val="3073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theme/theme1.xml><?xml version="1.0" encoding="utf-8"?>
<a:theme xmlns:a="http://schemas.openxmlformats.org/drawingml/2006/main" name="2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2.xml><?xml version="1.0" encoding="utf-8"?>
<a:theme xmlns:a="http://schemas.openxmlformats.org/drawingml/2006/main" name="1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3.xml><?xml version="1.0" encoding="utf-8"?>
<a:theme xmlns:a="http://schemas.openxmlformats.org/drawingml/2006/main" name="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934748-d9c1-43e7-873a-8dadb8d582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339F88AF049A45B3DC5BFAB257AEA9" ma:contentTypeVersion="15" ma:contentTypeDescription="新しいドキュメントを作成します。" ma:contentTypeScope="" ma:versionID="dad4f7558bd6b89fa59cf7a4ce045cd6">
  <xsd:schema xmlns:xsd="http://www.w3.org/2001/XMLSchema" xmlns:xs="http://www.w3.org/2001/XMLSchema" xmlns:p="http://schemas.microsoft.com/office/2006/metadata/properties" xmlns:ns3="24934748-d9c1-43e7-873a-8dadb8d58243" xmlns:ns4="b0f6aca0-8502-4a3a-97fa-3152c6808097" targetNamespace="http://schemas.microsoft.com/office/2006/metadata/properties" ma:root="true" ma:fieldsID="cc619e52ef4474fce08608a81e4120c8" ns3:_="" ns4:_="">
    <xsd:import namespace="24934748-d9c1-43e7-873a-8dadb8d58243"/>
    <xsd:import namespace="b0f6aca0-8502-4a3a-97fa-3152c68080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34748-d9c1-43e7-873a-8dadb8d58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6aca0-8502-4a3a-97fa-3152c6808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AEE857-99A5-4FE7-B50A-13F9858119D1}">
  <ds:schemaRefs>
    <ds:schemaRef ds:uri="b0f6aca0-8502-4a3a-97fa-3152c6808097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24934748-d9c1-43e7-873a-8dadb8d58243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4B3CC1-8F72-41C3-AFF3-0BFE3271EB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2193F9-ABF6-42AF-B017-0AA35867F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34748-d9c1-43e7-873a-8dadb8d58243"/>
    <ds:schemaRef ds:uri="b0f6aca0-8502-4a3a-97fa-3152c6808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1369a77-dfbc-4f7e-88e0-b4e95c92e63e}" enabled="0" method="" siteId="{51369a77-dfbc-4f7e-88e0-b4e95c92e63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1972</Words>
  <Application>Microsoft Office PowerPoint</Application>
  <PresentationFormat>画面に合わせる (4:3)</PresentationFormat>
  <Paragraphs>208</Paragraphs>
  <Slides>17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17</vt:i4>
      </vt:variant>
    </vt:vector>
  </HeadingPairs>
  <TitlesOfParts>
    <vt:vector size="28" baseType="lpstr">
      <vt:lpstr>Meiryo UI</vt:lpstr>
      <vt:lpstr>UD デジタル 教科書体 NK-R</vt:lpstr>
      <vt:lpstr>UD デジタル 教科書体 NP-R</vt:lpstr>
      <vt:lpstr>UD デジタル 教科書体 N-R</vt:lpstr>
      <vt:lpstr>メイリオ</vt:lpstr>
      <vt:lpstr>游ゴシック</vt:lpstr>
      <vt:lpstr>Arial</vt:lpstr>
      <vt:lpstr>Wingdings</vt:lpstr>
      <vt:lpstr>2_JSCPテンプレート</vt:lpstr>
      <vt:lpstr>1_JSCPテンプレート</vt:lpstr>
      <vt:lpstr>JSCPテンプレート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日本財団　第5回自殺意識全国調査 調査結果　より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生水 裕美</dc:creator>
  <cp:lastModifiedBy>松田 芳明</cp:lastModifiedBy>
  <cp:revision>123</cp:revision>
  <cp:lastPrinted>2024-04-12T02:24:58Z</cp:lastPrinted>
  <dcterms:created xsi:type="dcterms:W3CDTF">2023-02-14T01:53:36Z</dcterms:created>
  <dcterms:modified xsi:type="dcterms:W3CDTF">2025-07-24T00:25:33Z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0x010100C5339F88AF049A45B3DC5BFAB257AEA9</vt:lpwstr>
  </property>
</Properties>
</file>