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6" r:id="rId4"/>
    <p:sldMasterId id="2147483724" r:id="rId5"/>
    <p:sldMasterId id="2147483721" r:id="rId6"/>
  </p:sldMasterIdLst>
  <p:notesMasterIdLst>
    <p:notesMasterId r:id="rId60"/>
  </p:notesMasterIdLst>
  <p:handoutMasterIdLst>
    <p:handoutMasterId r:id="rId61"/>
  </p:handoutMasterIdLst>
  <p:sldIdLst>
    <p:sldId id="2147480204" r:id="rId7"/>
    <p:sldId id="2147480193" r:id="rId8"/>
    <p:sldId id="2147480176" r:id="rId9"/>
    <p:sldId id="2147480175" r:id="rId10"/>
    <p:sldId id="2147480177" r:id="rId11"/>
    <p:sldId id="2147480179" r:id="rId12"/>
    <p:sldId id="967" r:id="rId13"/>
    <p:sldId id="955" r:id="rId14"/>
    <p:sldId id="2147480245" r:id="rId15"/>
    <p:sldId id="2147480246" r:id="rId16"/>
    <p:sldId id="1117" r:id="rId17"/>
    <p:sldId id="2147480247" r:id="rId18"/>
    <p:sldId id="2147480248" r:id="rId19"/>
    <p:sldId id="2147480194" r:id="rId20"/>
    <p:sldId id="2147480249" r:id="rId21"/>
    <p:sldId id="2147480250" r:id="rId22"/>
    <p:sldId id="2147480251" r:id="rId23"/>
    <p:sldId id="2147480252" r:id="rId24"/>
    <p:sldId id="2147480253" r:id="rId25"/>
    <p:sldId id="2147480254" r:id="rId26"/>
    <p:sldId id="2147480255" r:id="rId27"/>
    <p:sldId id="2147480256" r:id="rId28"/>
    <p:sldId id="2147480257" r:id="rId29"/>
    <p:sldId id="2147480258" r:id="rId30"/>
    <p:sldId id="2147480259" r:id="rId31"/>
    <p:sldId id="2147480260" r:id="rId32"/>
    <p:sldId id="1015" r:id="rId33"/>
    <p:sldId id="2147480261" r:id="rId34"/>
    <p:sldId id="2147480262" r:id="rId35"/>
    <p:sldId id="2147480263" r:id="rId36"/>
    <p:sldId id="2147480264" r:id="rId37"/>
    <p:sldId id="2147480265" r:id="rId38"/>
    <p:sldId id="2147480266" r:id="rId39"/>
    <p:sldId id="2147480267" r:id="rId40"/>
    <p:sldId id="999" r:id="rId41"/>
    <p:sldId id="1024" r:id="rId42"/>
    <p:sldId id="2147480178" r:id="rId43"/>
    <p:sldId id="1025" r:id="rId44"/>
    <p:sldId id="1026" r:id="rId45"/>
    <p:sldId id="1029" r:id="rId46"/>
    <p:sldId id="1028" r:id="rId47"/>
    <p:sldId id="2147480196" r:id="rId48"/>
    <p:sldId id="1065" r:id="rId49"/>
    <p:sldId id="1019" r:id="rId50"/>
    <p:sldId id="1030" r:id="rId51"/>
    <p:sldId id="1031" r:id="rId52"/>
    <p:sldId id="1033" r:id="rId53"/>
    <p:sldId id="1034" r:id="rId54"/>
    <p:sldId id="1035" r:id="rId55"/>
    <p:sldId id="1036" r:id="rId56"/>
    <p:sldId id="1102" r:id="rId57"/>
    <p:sldId id="1103" r:id="rId58"/>
    <p:sldId id="964" r:id="rId59"/>
  </p:sldIdLst>
  <p:sldSz cx="9144000" cy="6858000" type="screen4x3"/>
  <p:notesSz cx="7102475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55BC09-4313-2038-EF1F-590064EBA8F1}" name="菅沼 舞" initials="菅沼" userId="S::suganuma@jscp.or.jp::babd8382-b282-410a-ab4f-dd9e9b0dec05" providerId="AD"/>
  <p188:author id="{86F8AEE2-CD90-BFD8-E778-771D24773458}" name="松田 芳明" initials="芳松" userId="S::matsuda.yoshiaki@jscp.or.jp::9969eb2e-458a-4832-a876-7bf944cac8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FFFFCC"/>
    <a:srgbClr val="FF9933"/>
    <a:srgbClr val="00CC99"/>
    <a:srgbClr val="33CCFF"/>
    <a:srgbClr val="00FFFF"/>
    <a:srgbClr val="FFCC99"/>
    <a:srgbClr val="39E77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00" autoAdjust="0"/>
    <p:restoredTop sz="95026" autoAdjust="0"/>
  </p:normalViewPr>
  <p:slideViewPr>
    <p:cSldViewPr snapToGrid="0">
      <p:cViewPr varScale="1">
        <p:scale>
          <a:sx n="79" d="100"/>
          <a:sy n="79" d="100"/>
        </p:scale>
        <p:origin x="120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2212"/>
    </p:cViewPr>
  </p:sorterViewPr>
  <p:notesViewPr>
    <p:cSldViewPr snapToGrid="0" showGuides="1">
      <p:cViewPr varScale="1">
        <p:scale>
          <a:sx n="73" d="100"/>
          <a:sy n="73" d="100"/>
        </p:scale>
        <p:origin x="4013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CE1C326-349F-71B4-1728-B6D4B5A60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CF09944-2FC8-DAB8-8971-F6C95E1E9F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2692-4D1C-477A-81AC-2EE7ED9ECEBC}" type="datetimeFigureOut">
              <a:rPr kumimoji="1" lang="ja-JP" altLang="en-US" smtClean="0"/>
              <a:t>2025/7/23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F85D6C3-6866-B789-F998-FC7A868F2C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8146A9-E015-4123-0E3D-B41A9463C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F1D7A-B948-4F38-A16D-561A9572C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212393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A12FC802-A218-4FB3-9B1D-ED8101AF4219}" type="datetimeFigureOut">
              <a:rPr kumimoji="1" lang="ja-JP" altLang="en-US" smtClean="0"/>
              <a:t>2025/7/23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406119" y="639447"/>
            <a:ext cx="4289288" cy="321696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088674"/>
            <a:ext cx="5681980" cy="5408023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A9E238EE-05F2-40C0-9BD7-93123F2990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0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51666-E3BA-D861-DB2B-56ED77F47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9ECAB7-B976-19B2-19CA-887C61857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22400" y="649288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D7FE2E-F5CF-EAF0-B084-065C699D7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ここからのセクションでは、学校における　児童生徒の　自殺関連行動発見時　の対応　について　見ていきましょう。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B36A6A-24D8-9391-ECFF-DAA6A1FD3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lang="ja-JP" altLang="en-US" smtClean="0"/>
              <a:pPr/>
              <a:t>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37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C</a:t>
            </a:r>
            <a:r>
              <a:rPr kumimoji="1" lang="ja-JP" altLang="en-US" dirty="0"/>
              <a:t>さんは　こんな子です。</a:t>
            </a:r>
            <a:endParaRPr kumimoji="1" lang="en-US" altLang="ja-JP" dirty="0"/>
          </a:p>
          <a:p>
            <a:r>
              <a:rPr kumimoji="1" lang="ja-JP" altLang="en-US" dirty="0"/>
              <a:t>出席状況は　以前も　今も　良好です。</a:t>
            </a:r>
            <a:endParaRPr kumimoji="1" lang="en-US" altLang="ja-JP" dirty="0"/>
          </a:p>
          <a:p>
            <a:r>
              <a:rPr kumimoji="1" lang="ja-JP" altLang="en-US" dirty="0"/>
              <a:t>思い返すと、直近の提出物が少し丁寧さにかけ、なげやりなかんじがありました。</a:t>
            </a:r>
            <a:endParaRPr kumimoji="1" lang="en-US" altLang="ja-JP" dirty="0"/>
          </a:p>
          <a:p>
            <a:r>
              <a:rPr kumimoji="1" lang="ja-JP" altLang="en-US" dirty="0"/>
              <a:t>明朗快活なタイプで、学級委員や　運動クラブに所属しています。</a:t>
            </a:r>
            <a:endParaRPr kumimoji="1" lang="en-US" altLang="ja-JP" dirty="0"/>
          </a:p>
          <a:p>
            <a:r>
              <a:rPr kumimoji="1" lang="ja-JP" altLang="en-US" dirty="0"/>
              <a:t>これまでに　学校で認知できている　家庭問題等は　特に　ありません。</a:t>
            </a:r>
            <a:endParaRPr kumimoji="1" lang="en-US" altLang="ja-JP" dirty="0"/>
          </a:p>
          <a:p>
            <a:r>
              <a:rPr kumimoji="1" lang="ja-JP" altLang="en-US" dirty="0"/>
              <a:t>身だしなみは　よく整っていますが、いつも　長袖を　着ています。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89292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310">
              <a:defRPr/>
            </a:pPr>
            <a:r>
              <a:rPr kumimoji="1" lang="ja-JP" altLang="en-US" dirty="0"/>
              <a:t>（</a:t>
            </a:r>
            <a:r>
              <a:rPr kumimoji="1" lang="en-US" altLang="ja-JP" dirty="0"/>
              <a:t>5</a:t>
            </a:r>
            <a:r>
              <a:rPr kumimoji="1" lang="ja-JP" altLang="en-US" dirty="0"/>
              <a:t>分）</a:t>
            </a:r>
            <a:endParaRPr kumimoji="1" lang="en-US" altLang="ja-JP" dirty="0"/>
          </a:p>
          <a:p>
            <a:pPr defTabSz="883310">
              <a:defRPr/>
            </a:pPr>
            <a:r>
              <a:rPr kumimoji="1" lang="ja-JP" altLang="en-US" dirty="0"/>
              <a:t>今回は、先生方の連携や援助の具体化をはかりたいと思い、</a:t>
            </a:r>
            <a:endParaRPr kumimoji="1" lang="en-US" altLang="ja-JP" dirty="0"/>
          </a:p>
          <a:p>
            <a:r>
              <a:rPr kumimoji="1" lang="ja-JP" altLang="en-US" dirty="0"/>
              <a:t>グループで話し合ってみてもらいたいと思います。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着眼点としては、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つ前のスライドをもとに、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さんの最近の様子で気になる点</a:t>
            </a:r>
            <a:endParaRPr kumimoji="1" lang="en-US" altLang="ja-JP" dirty="0"/>
          </a:p>
          <a:p>
            <a:r>
              <a:rPr kumimoji="1" lang="ja-JP" altLang="en-US" dirty="0"/>
              <a:t>です。</a:t>
            </a:r>
            <a:endParaRPr kumimoji="1" lang="en-US" altLang="ja-JP" dirty="0"/>
          </a:p>
          <a:p>
            <a:r>
              <a:rPr kumimoji="1" lang="ja-JP" altLang="en-US" dirty="0"/>
              <a:t>追加でこういう情報について知りたい、なども、ぜひ挙げてみてください。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５分後、</a:t>
            </a:r>
            <a:endParaRPr kumimoji="1" lang="en-US" altLang="ja-JP" dirty="0"/>
          </a:p>
          <a:p>
            <a:r>
              <a:rPr kumimoji="1" lang="ja-JP" altLang="en-US" dirty="0"/>
              <a:t>ここにあがってる情報以外で、どのような情報が他に気になるか、</a:t>
            </a:r>
            <a:endParaRPr kumimoji="1" lang="en-US" altLang="ja-JP" dirty="0"/>
          </a:p>
          <a:p>
            <a:r>
              <a:rPr kumimoji="1" lang="ja-JP" altLang="en-US" dirty="0"/>
              <a:t>話にあがったグループがいたら教えてください。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5489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＜編集点＞</a:t>
            </a:r>
            <a:endParaRPr kumimoji="1" lang="en-US" altLang="ja-JP" dirty="0"/>
          </a:p>
          <a:p>
            <a:r>
              <a:rPr kumimoji="1" lang="ja-JP" altLang="en-US" dirty="0"/>
              <a:t>部活動後→クラブ活動後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では、今先生方があげてくださった、</a:t>
            </a:r>
            <a:endParaRPr kumimoji="1" lang="en-US" altLang="ja-JP" dirty="0"/>
          </a:p>
          <a:p>
            <a:r>
              <a:rPr kumimoji="1" lang="ja-JP" altLang="en-US" dirty="0"/>
              <a:t>ここには載っていない情報もアンテナにいれながら、</a:t>
            </a:r>
            <a:endParaRPr kumimoji="1" lang="en-US" altLang="ja-JP" dirty="0"/>
          </a:p>
          <a:p>
            <a:r>
              <a:rPr kumimoji="1" lang="ja-JP" altLang="en-US" dirty="0"/>
              <a:t>面談に入っていきましょう。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自傷している　という他の生徒からの　情報を受けて、さっそく、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さんのクラブ活動後に　話をする機会を　もつことに　しました。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29755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面談に　入る前に、面談の　ゴール、目標を　確認します。</a:t>
            </a:r>
            <a:endParaRPr kumimoji="1" lang="en-US" altLang="ja-JP" dirty="0"/>
          </a:p>
          <a:p>
            <a:r>
              <a:rPr kumimoji="1" lang="ja-JP" altLang="en-US" dirty="0"/>
              <a:t>・心配していることを　伝える</a:t>
            </a:r>
            <a:endParaRPr kumimoji="1" lang="en-US" altLang="ja-JP" dirty="0"/>
          </a:p>
          <a:p>
            <a:r>
              <a:rPr kumimoji="1" lang="ja-JP" altLang="en-US" dirty="0"/>
              <a:t>・自傷行為について　たずねる</a:t>
            </a:r>
            <a:endParaRPr kumimoji="1" lang="en-US" altLang="ja-JP" dirty="0"/>
          </a:p>
          <a:p>
            <a:r>
              <a:rPr kumimoji="1" lang="ja-JP" altLang="en-US" dirty="0"/>
              <a:t>・緊急度を評価し、適切な　支援につなぐ</a:t>
            </a:r>
            <a:endParaRPr kumimoji="1" lang="en-US" altLang="ja-JP" dirty="0"/>
          </a:p>
          <a:p>
            <a:r>
              <a:rPr kumimoji="1" lang="ja-JP" altLang="en-US" dirty="0"/>
              <a:t>これを　目指します。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7075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F8C7F-2E4B-CE64-B2A2-D7BAD330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D27CDA-D744-BC85-A73B-B2F38D5A5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D72880-F0F2-1034-DD49-3E77850E5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さて、</a:t>
            </a:r>
            <a:r>
              <a:rPr kumimoji="1" lang="en-US" altLang="ja-JP" dirty="0"/>
              <a:t>A</a:t>
            </a:r>
            <a:r>
              <a:rPr kumimoji="1" lang="ja-JP" altLang="en-US" dirty="0"/>
              <a:t>くんには　心配なサインが　いくつも　あることが　わかりました。</a:t>
            </a:r>
            <a:endParaRPr kumimoji="1" lang="en-US" altLang="ja-JP" dirty="0"/>
          </a:p>
          <a:p>
            <a:r>
              <a:rPr kumimoji="1" lang="ja-JP" altLang="en-US" dirty="0"/>
              <a:t>特に、自殺について、今回は　話では　ありませんが　作文の中で　言及しており、注意が　必要です。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という言葉を　聞かれたことは　ありますでしょうか？</a:t>
            </a:r>
            <a:endParaRPr kumimoji="1" lang="en-US" altLang="ja-JP" dirty="0"/>
          </a:p>
          <a:p>
            <a:r>
              <a:rPr kumimoji="1" lang="ja-JP" altLang="en-US" dirty="0"/>
              <a:t>自殺のリスク　がある生徒と　対応するとき、「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がとても参考になります。</a:t>
            </a:r>
            <a:endParaRPr kumimoji="1" lang="en-US" altLang="ja-JP" dirty="0"/>
          </a:p>
          <a:p>
            <a:r>
              <a:rPr kumimoji="1" lang="en-US" altLang="ja-JP" dirty="0"/>
              <a:t>TALK</a:t>
            </a:r>
            <a:r>
              <a:rPr kumimoji="1" lang="ja-JP" altLang="en-US" dirty="0"/>
              <a:t>とは、</a:t>
            </a:r>
            <a:r>
              <a:rPr kumimoji="1" lang="en-US" altLang="ja-JP" dirty="0"/>
              <a:t>Tell</a:t>
            </a:r>
            <a:r>
              <a:rPr kumimoji="1" lang="ja-JP" altLang="en-US" dirty="0"/>
              <a:t>、</a:t>
            </a:r>
            <a:r>
              <a:rPr kumimoji="1" lang="en-US" altLang="ja-JP" dirty="0"/>
              <a:t>Ask</a:t>
            </a:r>
            <a:r>
              <a:rPr kumimoji="1" lang="ja-JP" altLang="en-US" dirty="0"/>
              <a:t>、</a:t>
            </a:r>
            <a:r>
              <a:rPr kumimoji="1" lang="en-US" altLang="ja-JP" dirty="0"/>
              <a:t>Listen</a:t>
            </a:r>
            <a:r>
              <a:rPr kumimoji="1" lang="ja-JP" altLang="en-US" dirty="0"/>
              <a:t>、</a:t>
            </a:r>
            <a:r>
              <a:rPr kumimoji="1" lang="en-US" altLang="ja-JP" dirty="0"/>
              <a:t>Keep safe </a:t>
            </a:r>
            <a:r>
              <a:rPr kumimoji="1" lang="ja-JP" altLang="en-US" dirty="0"/>
              <a:t>の頭文字です。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Tell</a:t>
            </a:r>
            <a:r>
              <a:rPr kumimoji="1" lang="ja-JP" altLang="en-US" dirty="0"/>
              <a:t>：言葉に出して　「心配だよ」と伝えます。</a:t>
            </a:r>
            <a:endParaRPr kumimoji="1" lang="en-US" altLang="ja-JP" dirty="0"/>
          </a:p>
          <a:p>
            <a:r>
              <a:rPr kumimoji="1" lang="en-US" altLang="ja-JP" dirty="0"/>
              <a:t>Ask</a:t>
            </a:r>
            <a:r>
              <a:rPr kumimoji="1" lang="ja-JP" altLang="en-US" dirty="0"/>
              <a:t>：「どんな時に　死にたいと思うの？」など、「死にたい」　という気持ち　について、率直に　訊きます。</a:t>
            </a:r>
            <a:endParaRPr kumimoji="1" lang="en-US" altLang="ja-JP" dirty="0"/>
          </a:p>
          <a:p>
            <a:r>
              <a:rPr kumimoji="1" lang="en-US" altLang="ja-JP" dirty="0"/>
              <a:t>Listen</a:t>
            </a:r>
            <a:r>
              <a:rPr kumimoji="1" lang="ja-JP" altLang="en-US" dirty="0"/>
              <a:t>：「死にたいぐらい　つらい」、その　絶望的な　気持ちに　寄りそい、傾聴します。</a:t>
            </a:r>
            <a:endParaRPr kumimoji="1" lang="en-US" altLang="ja-JP" dirty="0"/>
          </a:p>
          <a:p>
            <a:r>
              <a:rPr kumimoji="1" lang="en-US" altLang="ja-JP" dirty="0"/>
              <a:t>Keep safe</a:t>
            </a:r>
            <a:r>
              <a:rPr kumimoji="1" lang="ja-JP" altLang="en-US" dirty="0"/>
              <a:t>：安全を　確保します。具体的には、その子を　一人にしないように、見守るか、確実に　見守ってくれる人に　つなぎます。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冒頭でも　少し　ふれましたが、自殺を考えている人に、自殺について　尋ねることで　自殺のリスクが　あがることはありません。</a:t>
            </a:r>
            <a:endParaRPr kumimoji="1" lang="en-US" altLang="ja-JP" dirty="0"/>
          </a:p>
          <a:p>
            <a:r>
              <a:rPr kumimoji="1" lang="ja-JP" altLang="en-US" dirty="0"/>
              <a:t>むしろ、その気持ちを　きちんと受けとめることで　自殺を　避けられるかも　しれませんので、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の原則を　ぜひ　覚えておいて　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299464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r>
              <a:rPr kumimoji="1" lang="ja-JP" altLang="en-US" dirty="0"/>
              <a:t>さんと　面談を　スタートします。</a:t>
            </a:r>
            <a:endParaRPr kumimoji="1" lang="en-US" altLang="ja-JP" dirty="0"/>
          </a:p>
          <a:p>
            <a:r>
              <a:rPr kumimoji="1" lang="ja-JP" altLang="en-US" dirty="0"/>
              <a:t>「急に　呼び出して　ごめんね、最近クラブ活動はどう？」　とあなたから　話しかけますが、</a:t>
            </a:r>
            <a:endParaRPr kumimoji="1" lang="en-US" altLang="ja-JP" dirty="0"/>
          </a:p>
          <a:p>
            <a:r>
              <a:rPr kumimoji="1" lang="ja-JP" altLang="en-US" dirty="0"/>
              <a:t>「別に　ふつう　です」とのこと。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7070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ふだん通りに　見え、本人も　ふだん通りだ　と返答していますが、どのように　切り出したら　よいでしょうか。</a:t>
            </a:r>
            <a:endParaRPr kumimoji="1" lang="en-US" altLang="ja-JP" dirty="0"/>
          </a:p>
          <a:p>
            <a:pPr marL="157457" indent="-157457">
              <a:buAutoNum type="arabicPeriod"/>
            </a:pPr>
            <a:r>
              <a:rPr kumimoji="1" lang="ja-JP" altLang="en-US" dirty="0"/>
              <a:t>何か　困っていることは　ない？</a:t>
            </a:r>
            <a:endParaRPr kumimoji="1" lang="en-US" altLang="ja-JP" dirty="0"/>
          </a:p>
          <a:p>
            <a:pPr marL="157457" indent="-157457">
              <a:buAutoNum type="arabicPeriod"/>
            </a:pPr>
            <a:r>
              <a:rPr kumimoji="1" lang="ja-JP" altLang="en-US" dirty="0"/>
              <a:t>もしかして　リストカットを　しているのかなと　心配しているよ</a:t>
            </a:r>
            <a:endParaRPr kumimoji="1" lang="en-US" altLang="ja-JP" dirty="0"/>
          </a:p>
          <a:p>
            <a:pPr marL="157457" indent="-157457">
              <a:buAutoNum type="arabicPeriod"/>
            </a:pPr>
            <a:r>
              <a:rPr kumimoji="1" lang="ja-JP" altLang="en-US" dirty="0"/>
              <a:t>こないだのテストが　少し　良くなかったから、何かあったのかな　と心配しているよ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ひとつ選んで、みてください。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それでは１つずつ見ていきましょう。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161855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１番の「なにか　困っていることは　ない？」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25944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オープンクエスチョンですね。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シチュエーションによっては　問題ない　のですが、</a:t>
            </a:r>
            <a:endParaRPr kumimoji="1" lang="en-US" altLang="ja-JP" dirty="0"/>
          </a:p>
          <a:p>
            <a:r>
              <a:rPr kumimoji="1" lang="ja-JP" altLang="en-US" dirty="0"/>
              <a:t>今回は　このように　尋ねても　おそらく　「別にないです」　と言われてしまうし、</a:t>
            </a:r>
            <a:endParaRPr kumimoji="1" lang="en-US" altLang="ja-JP" dirty="0"/>
          </a:p>
          <a:p>
            <a:r>
              <a:rPr kumimoji="1" lang="ja-JP" altLang="en-US" dirty="0"/>
              <a:t>なぜ　急に　こんなことを　聞くのだろう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と思われて　しまいそうです。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63312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ja-JP" altLang="en-US" dirty="0"/>
              <a:t>番目の　「もしかして　リストカット　をしている　のではと　心配しているよ」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7250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B2569-9DF5-E8F3-6146-E94EE5AE8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5D68869-F97B-3059-66BB-6CF352B95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0974E4-D80A-9F76-6996-FDB959D0A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はじめに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6652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　確かに　この　面談の目標は　自傷なので、これが　本題なのですが、さすがに　唐突かな　と思います。</a:t>
            </a:r>
            <a:endParaRPr kumimoji="1" lang="en-US" altLang="ja-JP" dirty="0"/>
          </a:p>
          <a:p>
            <a:r>
              <a:rPr kumimoji="1" lang="ja-JP" altLang="en-US" dirty="0"/>
              <a:t>実際に　見ていないのに、リストカット　という言葉を出し、それを　心配している　というのは、拒否されやすい　でしょう。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6420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３つめ「こないだのテストが　少し　良くなかったから、何か　あったのかなと　心配しているよ」。</a:t>
            </a:r>
            <a:endParaRPr kumimoji="1" lang="en-US" altLang="ja-JP" dirty="0"/>
          </a:p>
          <a:p>
            <a:r>
              <a:rPr kumimoji="1" lang="ja-JP" altLang="en-US" dirty="0"/>
              <a:t>これは　どうでしょうか。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0541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830">
              <a:defRPr/>
            </a:pPr>
            <a:r>
              <a:rPr kumimoji="1" lang="ja-JP" altLang="en-US" dirty="0"/>
              <a:t>こちらは、実際に　観察できた様子、客観的な　エピソードに基づいて　話を　切り出せています。</a:t>
            </a:r>
            <a:endParaRPr kumimoji="1" lang="en-US" altLang="ja-JP" dirty="0"/>
          </a:p>
          <a:p>
            <a:pPr defTabSz="629830">
              <a:defRPr/>
            </a:pPr>
            <a:r>
              <a:rPr kumimoji="1" lang="ja-JP" altLang="en-US" dirty="0"/>
              <a:t>また、その　客観的な　エピソードに　基づいて、「私が」　心配している　のだと、</a:t>
            </a:r>
            <a:endParaRPr kumimoji="1" lang="en-US" altLang="ja-JP" dirty="0"/>
          </a:p>
          <a:p>
            <a:pPr defTabSz="629830">
              <a:defRPr/>
            </a:pPr>
            <a:r>
              <a:rPr kumimoji="1" lang="ja-JP" altLang="en-US" dirty="0"/>
              <a:t>あくまで　 </a:t>
            </a:r>
            <a:r>
              <a:rPr kumimoji="1" lang="en-US" altLang="ja-JP" dirty="0"/>
              <a:t>I message</a:t>
            </a:r>
            <a:r>
              <a:rPr kumimoji="1" lang="ja-JP" altLang="en-US" dirty="0"/>
              <a:t>　</a:t>
            </a:r>
            <a:r>
              <a:rPr kumimoji="1" lang="en-US" altLang="ja-JP" dirty="0"/>
              <a:t> </a:t>
            </a:r>
            <a:r>
              <a:rPr kumimoji="1" lang="ja-JP" altLang="en-US" dirty="0"/>
              <a:t>で伝えているので、拒絶されにくい　切り出し方　と言えます。</a:t>
            </a:r>
            <a:endParaRPr kumimoji="1" lang="en-US" altLang="ja-JP" dirty="0"/>
          </a:p>
          <a:p>
            <a:pPr defTabSz="629830">
              <a:defRPr/>
            </a:pPr>
            <a:r>
              <a:rPr kumimoji="1" lang="ja-JP" altLang="en-US" dirty="0"/>
              <a:t>自傷行為の話　に　もっていくための　ワンクッションとして、こういった　切り出し方は　有効です。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95792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繊細な話題に　入るときのコツ　をまとめて　おきます。</a:t>
            </a:r>
            <a:endParaRPr kumimoji="1" lang="en-US" altLang="ja-JP" dirty="0"/>
          </a:p>
          <a:p>
            <a:r>
              <a:rPr kumimoji="1" lang="ja-JP" altLang="en-US" dirty="0"/>
              <a:t>話を　切り出すときには、気になる　言動について、客観的に、かつ　具体的　に話すことが　大切です。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今日の１つめのケースでは、作文に　「死にたい」　と書いて　ありましたので、そのことを　話しました。</a:t>
            </a:r>
            <a:endParaRPr kumimoji="1" lang="en-US" altLang="ja-JP" dirty="0"/>
          </a:p>
          <a:p>
            <a:r>
              <a:rPr kumimoji="1" lang="ja-JP" altLang="en-US" dirty="0"/>
              <a:t>いまのケースでは、友人を　通して知った　「自傷をしている」　という情報は ありますが、</a:t>
            </a:r>
            <a:endParaRPr kumimoji="1" lang="en-US" altLang="ja-JP" dirty="0"/>
          </a:p>
          <a:p>
            <a:r>
              <a:rPr kumimoji="1" lang="ja-JP" altLang="en-US" dirty="0"/>
              <a:t>あなたがそれを　目撃したわけではなく、また、本人も　長袖で隠しているので、これを　持ち出すのは　難しいです。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今回は 提出物を 例に とりましたが、話題は なんでもいい と思います。</a:t>
            </a:r>
            <a:endParaRPr kumimoji="1" lang="en-US" altLang="ja-JP" dirty="0"/>
          </a:p>
          <a:p>
            <a:r>
              <a:rPr kumimoji="1" lang="ja-JP" altLang="en-US" dirty="0"/>
              <a:t>客観的な エピソードが 小さなもの であっても、その 小さな変化に 気付き、</a:t>
            </a:r>
            <a:r>
              <a:rPr kumimoji="1" lang="en-US" altLang="ja-JP" dirty="0"/>
              <a:t>I</a:t>
            </a:r>
            <a:r>
              <a:rPr kumimoji="1" lang="ja-JP" altLang="en-US" dirty="0"/>
              <a:t>、私が 心配している ということを伝えることは、この後の 繊細な話 をしていくための 重要なステップ になります。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3065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ということで、先ほどの 問題は、</a:t>
            </a:r>
            <a:r>
              <a:rPr kumimoji="1" lang="en-US" altLang="ja-JP" dirty="0"/>
              <a:t>3</a:t>
            </a:r>
            <a:r>
              <a:rPr kumimoji="1" lang="ja-JP" altLang="en-US" dirty="0"/>
              <a:t>番が 最適と考えられます。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383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実際の会話 に戻りましょう。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「最近 なんだか 集中できない」 という答えが 返ってきました。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14556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最近 集中できない、という返事を 受けて、</a:t>
            </a:r>
            <a:endParaRPr kumimoji="1" lang="en-US" altLang="ja-JP" dirty="0"/>
          </a:p>
          <a:p>
            <a:r>
              <a:rPr kumimoji="1" lang="ja-JP" altLang="en-US" dirty="0"/>
              <a:t>「なにか ストレスが あるのかな？」 というように 会話を 続けます。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今度は、「親と うまく いっていない かも」 という返事が かえってきました。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2366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r>
              <a:rPr kumimoji="1" lang="ja-JP" altLang="en-US" dirty="0"/>
              <a:t>さんから 少し 話が ひきだせた ところで、次に どのように 「リストカット」の 本題に 進めたらよいでしょうか。</a:t>
            </a:r>
            <a:endParaRPr kumimoji="1" lang="en-US" altLang="ja-JP" dirty="0"/>
          </a:p>
          <a:p>
            <a:r>
              <a:rPr kumimoji="1" lang="ja-JP" altLang="en-US" dirty="0"/>
              <a:t>ひとつ選んで、みてください。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それでは、順番に みていきましょう。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126356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１番、「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さんから リストカット をしている と聞いて 心配しているよ」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30143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　要注意、避けたい　選択肢です。</a:t>
            </a:r>
            <a:endParaRPr kumimoji="1" lang="en-US" altLang="ja-JP" dirty="0"/>
          </a:p>
          <a:p>
            <a:r>
              <a:rPr kumimoji="1" lang="en-US" altLang="ja-JP" dirty="0"/>
              <a:t>B</a:t>
            </a:r>
            <a:r>
              <a:rPr kumimoji="1" lang="ja-JP" altLang="en-US" dirty="0"/>
              <a:t>さんから　聞いたと　言うのは、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さんへの　配慮がないので、</a:t>
            </a:r>
            <a:r>
              <a:rPr kumimoji="1" lang="en-US" altLang="ja-JP" dirty="0"/>
              <a:t>NG</a:t>
            </a:r>
            <a:r>
              <a:rPr kumimoji="1" lang="ja-JP" altLang="en-US" dirty="0"/>
              <a:t>です。</a:t>
            </a:r>
            <a:endParaRPr kumimoji="1" lang="en-US" altLang="ja-JP" dirty="0"/>
          </a:p>
          <a:p>
            <a:r>
              <a:rPr kumimoji="1" lang="ja-JP" altLang="en-US" dirty="0"/>
              <a:t>仮に　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さんの名前をださずに、「他の子から　聞いたんだけど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」　というのも、あまり　お薦めしません。</a:t>
            </a:r>
            <a:endParaRPr kumimoji="1" lang="en-US" altLang="ja-JP" dirty="0"/>
          </a:p>
          <a:p>
            <a:r>
              <a:rPr kumimoji="1" lang="ja-JP" altLang="en-US" dirty="0"/>
              <a:t>その子の名前　を出さなくても、誰だか　分かってしまう　可能性が　高いからです。</a:t>
            </a:r>
            <a:endParaRPr kumimoji="1" lang="en-US" altLang="ja-JP" dirty="0"/>
          </a:p>
          <a:p>
            <a:r>
              <a:rPr kumimoji="1" lang="ja-JP" altLang="en-US" dirty="0"/>
              <a:t>友だちに裏切られた　という感情は　マイナスに働く可能性　があるので、このような　アプローチは　避けたいところです。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291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D62FC-178E-118C-2567-E19AD39ED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9367A5-E86D-351F-1AF1-BF6E64AF5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6FC1B1-79E7-F195-C767-23DC5D056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文部科学省の　「教師が知っておきたい　子どもの自殺予防」を　読まれたことは　ありますでしょうか。</a:t>
            </a:r>
            <a:endParaRPr kumimoji="1" lang="en-US" altLang="ja-JP" dirty="0"/>
          </a:p>
          <a:p>
            <a:r>
              <a:rPr kumimoji="1" lang="ja-JP" altLang="en-US" dirty="0"/>
              <a:t>そのなかで、自殺直前のサイン　が挙げられています。</a:t>
            </a:r>
            <a:endParaRPr kumimoji="1" lang="en-US" altLang="ja-JP" dirty="0"/>
          </a:p>
          <a:p>
            <a:r>
              <a:rPr kumimoji="1" lang="ja-JP" altLang="en-US" dirty="0"/>
              <a:t>・集中力の低下、成績の低下</a:t>
            </a:r>
            <a:endParaRPr kumimoji="1" lang="en-US" altLang="ja-JP" dirty="0"/>
          </a:p>
          <a:p>
            <a:r>
              <a:rPr kumimoji="1" lang="ja-JP" altLang="en-US" dirty="0"/>
              <a:t>・不安、イライラ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…</a:t>
            </a:r>
          </a:p>
          <a:p>
            <a:r>
              <a:rPr kumimoji="1" lang="ja-JP" altLang="en-US" dirty="0"/>
              <a:t>こういった　サインも　とても重要です。</a:t>
            </a:r>
            <a:endParaRPr kumimoji="1" lang="en-US" altLang="ja-JP" dirty="0"/>
          </a:p>
          <a:p>
            <a:r>
              <a:rPr kumimoji="1" lang="ja-JP" altLang="en-US" dirty="0"/>
              <a:t>何か　気になったときに、他にも　心配なサインが　でていないか　チェックできるよう、</a:t>
            </a:r>
            <a:endParaRPr kumimoji="1" lang="en-US" altLang="ja-JP" dirty="0"/>
          </a:p>
          <a:p>
            <a:r>
              <a:rPr kumimoji="1" lang="ja-JP" altLang="en-US" dirty="0"/>
              <a:t>リストを　参照できるように　しておくと　よいかと思います。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ところで、最後の項目に　「自殺について話す」　とありますが、</a:t>
            </a:r>
            <a:endParaRPr kumimoji="1" lang="en-US" altLang="ja-JP" dirty="0"/>
          </a:p>
          <a:p>
            <a:r>
              <a:rPr kumimoji="1" lang="ja-JP" altLang="en-US" dirty="0"/>
              <a:t>子どもたちは　実際に　どのように　自殺について　話すと思いますか？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0212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２番、「そんな状況なら　自分を　傷つけたく　なるよね」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7495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共感しているように　聞こえますが、それ以前に「あなたが　自傷行為をしている」　ことを前提　にしているので、あまり　良いとはいえません。</a:t>
            </a:r>
            <a:endParaRPr kumimoji="1" lang="en-US" altLang="ja-JP" dirty="0"/>
          </a:p>
          <a:p>
            <a:r>
              <a:rPr kumimoji="1" lang="ja-JP" altLang="en-US" dirty="0"/>
              <a:t>自傷行為を　頭ごなしに　否定するのは　良くないですが、このように　過度に　肯定するのも　ふさわしくありません。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6030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３つめ、「自分を　傷つけることで、しんどい気持ちを　紛らそう　とする人もいるんだけど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」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303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このあと、「自分を　傷つけたくなることも　あるのかな？」　のように続けることで、</a:t>
            </a:r>
            <a:endParaRPr kumimoji="1" lang="en-US" altLang="ja-JP" dirty="0"/>
          </a:p>
          <a:p>
            <a:r>
              <a:rPr kumimoji="1" lang="ja-JP" altLang="en-US" dirty="0"/>
              <a:t>自傷行為について　話してもいいんだよ、という　メッセージを　伝えること　ができるので、最適な　選択肢と言えます。</a:t>
            </a:r>
            <a:endParaRPr kumimoji="1" lang="en-US" altLang="ja-JP" dirty="0"/>
          </a:p>
          <a:p>
            <a:r>
              <a:rPr kumimoji="1" lang="ja-JP" altLang="en-US" dirty="0"/>
              <a:t>あなたが　どうかは　分からないけど、一般論として　同じようなことで　悩んでいる人もいる　ということを　伝えることは、</a:t>
            </a:r>
            <a:endParaRPr kumimoji="1" lang="en-US" altLang="ja-JP" dirty="0"/>
          </a:p>
          <a:p>
            <a:r>
              <a:rPr kumimoji="1" lang="ja-JP" altLang="en-US" dirty="0"/>
              <a:t>孤独感を　和らげること　にもなります。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「自傷は　アピール行為だ」、「かまってちゃん」　と誤解されている方　も多いのですが、</a:t>
            </a:r>
            <a:endParaRPr kumimoji="1" lang="en-US" altLang="ja-JP" dirty="0"/>
          </a:p>
          <a:p>
            <a:r>
              <a:rPr kumimoji="1" lang="ja-JP" altLang="en-US" dirty="0"/>
              <a:t>実際には、誰にも　言えずに　こっそり　自傷して　しんどさを　紛らわしている子も　多いと言われています。</a:t>
            </a:r>
            <a:endParaRPr kumimoji="1" lang="en-US" altLang="ja-JP" dirty="0"/>
          </a:p>
          <a:p>
            <a:r>
              <a:rPr kumimoji="1" lang="ja-JP" altLang="en-US" dirty="0"/>
              <a:t>今回のケースでは　事前に　友人からの情報　があったので、Ｃさんの　自傷行為について　ほぼ　確信をもって　面談に臨んでいる設定　ですが、</a:t>
            </a:r>
            <a:endParaRPr kumimoji="1" lang="en-US" altLang="ja-JP" dirty="0"/>
          </a:p>
          <a:p>
            <a:r>
              <a:rPr kumimoji="1" lang="ja-JP" altLang="en-US" dirty="0"/>
              <a:t>そのような　場合でなくとも、つまり、「自傷しているかも」といったケースでも、</a:t>
            </a:r>
            <a:endParaRPr kumimoji="1" lang="en-US" altLang="ja-JP" dirty="0"/>
          </a:p>
          <a:p>
            <a:r>
              <a:rPr kumimoji="1" lang="ja-JP" altLang="en-US" dirty="0"/>
              <a:t>自傷行為について　「話してもいいんだよ」　というメッセージを　伝えることは　大切です。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5894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ということで、先ほどのクイズは　３番を　正解としたい　と思います。</a:t>
            </a:r>
          </a:p>
        </p:txBody>
      </p:sp>
    </p:spTree>
    <p:extLst>
      <p:ext uri="{BB962C8B-B14F-4D97-AF65-F5344CB8AC3E}">
        <p14:creationId xmlns:p14="http://schemas.microsoft.com/office/powerpoint/2010/main" val="1788139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今日の前半で、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　を紹介しました。</a:t>
            </a:r>
            <a:endParaRPr kumimoji="1" lang="en-US" altLang="ja-JP" dirty="0"/>
          </a:p>
          <a:p>
            <a:r>
              <a:rPr kumimoji="1" lang="ja-JP" altLang="en-US" dirty="0"/>
              <a:t>大事なことなので　もう一度　おさらいをさせてください。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Tell</a:t>
            </a:r>
            <a:r>
              <a:rPr kumimoji="1" lang="ja-JP" altLang="en-US" dirty="0"/>
              <a:t>：言葉に出して　心配していることを　伝える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Ask</a:t>
            </a:r>
            <a:r>
              <a:rPr kumimoji="1" lang="ja-JP" altLang="en-US" dirty="0"/>
              <a:t>：死にたい気持ちについて　率直に聞く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Listen</a:t>
            </a:r>
            <a:r>
              <a:rPr kumimoji="1" lang="ja-JP" altLang="en-US" dirty="0"/>
              <a:t>：絶望的な気持ちを　傾聴する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Keep Safe</a:t>
            </a:r>
            <a:r>
              <a:rPr kumimoji="1" lang="ja-JP" altLang="en-US" dirty="0"/>
              <a:t>：安全を　確保する</a:t>
            </a:r>
            <a:endParaRPr kumimoji="1" lang="en-US" altLang="ja-JP" dirty="0"/>
          </a:p>
          <a:p>
            <a:r>
              <a:rPr kumimoji="1" lang="ja-JP" altLang="en-US" dirty="0"/>
              <a:t>の頭文字で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、でした。</a:t>
            </a:r>
          </a:p>
        </p:txBody>
      </p:sp>
    </p:spTree>
    <p:extLst>
      <p:ext uri="{BB962C8B-B14F-4D97-AF65-F5344CB8AC3E}">
        <p14:creationId xmlns:p14="http://schemas.microsoft.com/office/powerpoint/2010/main" val="1058658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Ask</a:t>
            </a:r>
            <a:r>
              <a:rPr kumimoji="1" lang="ja-JP" altLang="en-US" dirty="0"/>
              <a:t>のところで、「死にたい気持ち」とありますが、自傷行為　についても同様に、率直に　聞いて大丈夫です。</a:t>
            </a:r>
            <a:endParaRPr kumimoji="1" lang="en-US" altLang="ja-JP" dirty="0"/>
          </a:p>
          <a:p>
            <a:r>
              <a:rPr kumimoji="1" lang="ja-JP" altLang="en-US" dirty="0"/>
              <a:t>自傷や　自殺について　話しても、その行動が　促進されることはない　とされています。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4145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2998-5FA7-6701-7B30-D4B01378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C3E62D-E81D-677B-E53D-8AB402EF1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DF559B-C8DA-AEBE-735E-38E13C141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話を　聴くときの　心構え　について、まとめて　おきましょう。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話を聴くと、ついそれを　評価したり、解決しようと　したり　したくなってしまう　かと思いますが、</a:t>
            </a:r>
            <a:endParaRPr kumimoji="1" lang="en-US" altLang="ja-JP" dirty="0"/>
          </a:p>
          <a:p>
            <a:r>
              <a:rPr kumimoji="1" lang="ja-JP" altLang="en-US" dirty="0"/>
              <a:t>その前に、まず、その子の体験や　気持ちを　十分に共有する、受けとめる　ことが大切です。</a:t>
            </a:r>
            <a:endParaRPr kumimoji="1" lang="en-US" altLang="ja-JP" dirty="0"/>
          </a:p>
          <a:p>
            <a:r>
              <a:rPr kumimoji="1" lang="ja-JP" altLang="en-US" dirty="0"/>
              <a:t>一気に　必要十分な　話をできることは　まず　ありませんので、「もう少し　教えてもらえる？」　などのように</a:t>
            </a:r>
            <a:endParaRPr kumimoji="1" lang="en-US" altLang="ja-JP" dirty="0"/>
          </a:p>
          <a:p>
            <a:r>
              <a:rPr kumimoji="1" lang="ja-JP" altLang="en-US" dirty="0"/>
              <a:t>相手の様子に　気を　遣いながら、会話のボールを　その子が　持っている時間　が長くなるように　すると　よいでしょう。</a:t>
            </a:r>
            <a:endParaRPr kumimoji="1" lang="en-US" altLang="ja-JP" dirty="0"/>
          </a:p>
          <a:p>
            <a:r>
              <a:rPr kumimoji="1" lang="ja-JP" altLang="en-US" dirty="0"/>
              <a:t>もしかしたら、その子の　考え方や　行動に　口出し　したくなることも　あるかも　しれませんが、</a:t>
            </a:r>
            <a:endParaRPr kumimoji="1" lang="en-US" altLang="ja-JP" dirty="0"/>
          </a:p>
          <a:p>
            <a:r>
              <a:rPr kumimoji="1" lang="ja-JP" altLang="en-US" dirty="0"/>
              <a:t>とにかく　どんな話も　否定せずに　寄り添う　ことが　重要です。</a:t>
            </a:r>
            <a:endParaRPr kumimoji="1" lang="en-US" altLang="ja-JP" dirty="0"/>
          </a:p>
          <a:p>
            <a:r>
              <a:rPr kumimoji="1" lang="ja-JP" altLang="en-US" dirty="0"/>
              <a:t>話を　聴いてもらう、そのことだけでも　大きな　効果があります　ので、「何かしなきゃ」　と焦らずに、</a:t>
            </a:r>
            <a:endParaRPr kumimoji="1" lang="en-US" altLang="ja-JP" dirty="0"/>
          </a:p>
          <a:p>
            <a:r>
              <a:rPr kumimoji="1" lang="ja-JP" altLang="en-US" dirty="0"/>
              <a:t>まずは　その子の話に　集中して　よく聴きましょう。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また、このような　話しづらい　ことを　話すのは、それだけで　とても　勇気や　エネルギー　のいることです　ので、</a:t>
            </a:r>
            <a:endParaRPr kumimoji="1" lang="en-US" altLang="ja-JP" dirty="0"/>
          </a:p>
          <a:p>
            <a:r>
              <a:rPr kumimoji="1" lang="ja-JP" altLang="en-US" dirty="0"/>
              <a:t>話してくれた　こと　自体に対する　感謝の気持ちを　伝えて、十分に　ねぎらえると　いいですね。</a:t>
            </a:r>
            <a:endParaRPr kumimoji="1" lang="en-US" altLang="ja-JP" dirty="0"/>
          </a:p>
          <a:p>
            <a:r>
              <a:rPr kumimoji="1" lang="ja-JP" altLang="en-US" dirty="0"/>
              <a:t>そのことが、「話してよかった」　「次も　話してみよう」　という気持ちに　つながります。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654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　にのっとり、「自分を傷つけることで、しんどい気持ちを　紛らそうとする人も　いるんだけど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と前置きを　しながら、「自分を　傷つけたくなることも　あるのかな？」　</a:t>
            </a:r>
            <a:r>
              <a:rPr kumimoji="1" lang="ja-JP" altLang="en-US" dirty="0"/>
              <a:t>と尋ねてみることにします。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すると、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さんは　ちょっと驚いた様子　でしたが、黙って　うなずきました！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自傷行為について　率直に聞いたとき、生徒が　本当のことを答えられない　こともあると思います。</a:t>
            </a:r>
            <a:endParaRPr kumimoji="1" lang="en-US" altLang="ja-JP" dirty="0"/>
          </a:p>
          <a:p>
            <a:pPr defTabSz="651998">
              <a:defRPr/>
            </a:pPr>
            <a:r>
              <a:rPr kumimoji="1" lang="ja-JP" altLang="en-US" dirty="0"/>
              <a:t>ここで　ぜひ　覚えておいて　いただきたいのですが、「自分を　傷つけたくなることも　あるのか？」　という質問は、</a:t>
            </a:r>
            <a:endParaRPr kumimoji="1" lang="en-US" altLang="ja-JP" dirty="0"/>
          </a:p>
          <a:p>
            <a:pPr defTabSz="651998">
              <a:defRPr/>
            </a:pPr>
            <a:r>
              <a:rPr kumimoji="1" lang="ja-JP" altLang="en-US" dirty="0"/>
              <a:t>その　生徒が　自傷をしているか　していないかを　白黒つけることよりも、生徒の　「しんどい」気持ち　に寄りそうことが</a:t>
            </a:r>
            <a:endParaRPr kumimoji="1" lang="en-US" altLang="ja-JP" dirty="0"/>
          </a:p>
          <a:p>
            <a:pPr defTabSz="651998">
              <a:defRPr/>
            </a:pPr>
            <a:r>
              <a:rPr kumimoji="1" lang="ja-JP" altLang="en-US" dirty="0"/>
              <a:t>一番の目的です。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実際には　自傷をしている　のに「していない」　と答えたとしても、そのことについて　その場で　しつこく確認したり、</a:t>
            </a:r>
            <a:endParaRPr kumimoji="1" lang="en-US" altLang="ja-JP" dirty="0"/>
          </a:p>
          <a:p>
            <a:r>
              <a:rPr kumimoji="1" lang="ja-JP" altLang="en-US" dirty="0"/>
              <a:t>誤りを　正させよう　としたりするのは　逆効果です。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心配している　ということ、自傷について　話してもいいんだよ　というメッセージを　伝えることを　優先できるといいですね。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3243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今回の　ケースでは、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さんは　自傷をしていることを　告白してくれました。</a:t>
            </a:r>
            <a:endParaRPr kumimoji="1" lang="en-US" altLang="ja-JP" dirty="0"/>
          </a:p>
          <a:p>
            <a:r>
              <a:rPr kumimoji="1" lang="ja-JP" altLang="en-US" dirty="0"/>
              <a:t>そのこと自体が　とても　勇気のいることなので、話してくれたことを　十分に　ねぎらうことは　大切です。</a:t>
            </a:r>
            <a:endParaRPr kumimoji="1" lang="en-US" altLang="ja-JP" dirty="0"/>
          </a:p>
          <a:p>
            <a:r>
              <a:rPr kumimoji="1" lang="ja-JP" altLang="en-US" dirty="0"/>
              <a:t>そうした後で、どんな　言葉を　かけたら　よいでしょうか？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6458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E6193-C7DD-9583-7D95-4966BD918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4798CB-C3F9-5187-E8D7-D050A2336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7AB3E3-73F7-729E-347F-897D14BE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この生徒を　理解し、支援するために　気を付けたい　周辺情報は　いろいろあります。</a:t>
            </a:r>
            <a:endParaRPr kumimoji="1" lang="en-US" altLang="ja-JP" dirty="0"/>
          </a:p>
          <a:p>
            <a:r>
              <a:rPr kumimoji="1" lang="ja-JP" altLang="en-US" dirty="0"/>
              <a:t>・出席状況や　成績、進路の問題　がないか</a:t>
            </a:r>
            <a:endParaRPr kumimoji="1" lang="en-US" altLang="ja-JP" dirty="0"/>
          </a:p>
          <a:p>
            <a:r>
              <a:rPr kumimoji="1" lang="ja-JP" altLang="en-US" dirty="0"/>
              <a:t>・授業だけでなく、部活動など　課外活動での　様子に変わったところ　がないか</a:t>
            </a:r>
            <a:endParaRPr kumimoji="1" lang="en-US" altLang="ja-JP" dirty="0"/>
          </a:p>
          <a:p>
            <a:r>
              <a:rPr kumimoji="1" lang="ja-JP" altLang="en-US" dirty="0"/>
              <a:t>・友人関係は　どうか、ひとりぼっち　だったり、つるむ仲間が　最近変わったり　などしていないか</a:t>
            </a:r>
            <a:endParaRPr kumimoji="1" lang="en-US" altLang="ja-JP" dirty="0"/>
          </a:p>
          <a:p>
            <a:r>
              <a:rPr kumimoji="1" lang="ja-JP" altLang="en-US" dirty="0"/>
              <a:t>・いつもと違う　言動がないか</a:t>
            </a:r>
            <a:endParaRPr kumimoji="1" lang="en-US" altLang="ja-JP" dirty="0"/>
          </a:p>
          <a:p>
            <a:r>
              <a:rPr kumimoji="1" lang="ja-JP" altLang="en-US" dirty="0"/>
              <a:t>・家庭の状況はどうか</a:t>
            </a:r>
            <a:endParaRPr kumimoji="1" lang="en-US" altLang="ja-JP" dirty="0"/>
          </a:p>
          <a:p>
            <a:r>
              <a:rPr kumimoji="1" lang="ja-JP" altLang="en-US" dirty="0"/>
              <a:t>・身だしなみが　以前と異なったり、無頓着に　なったりしていないか</a:t>
            </a:r>
            <a:endParaRPr kumimoji="1" lang="en-US" altLang="ja-JP" dirty="0"/>
          </a:p>
          <a:p>
            <a:r>
              <a:rPr kumimoji="1" lang="en-US" altLang="ja-JP" dirty="0"/>
              <a:t>…</a:t>
            </a:r>
            <a:r>
              <a:rPr kumimoji="1" lang="ja-JP" altLang="en-US" dirty="0"/>
              <a:t>などです。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09225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自傷している人　に対して</a:t>
            </a:r>
            <a:r>
              <a:rPr kumimoji="1" lang="en-US" altLang="ja-JP" dirty="0"/>
              <a:t>NG</a:t>
            </a:r>
            <a:r>
              <a:rPr kumimoji="1" lang="ja-JP" altLang="en-US" dirty="0"/>
              <a:t>とされるセリフが　いくつかあります。</a:t>
            </a:r>
            <a:endParaRPr kumimoji="1" lang="en-US" altLang="ja-JP" dirty="0"/>
          </a:p>
          <a:p>
            <a:r>
              <a:rPr kumimoji="1" lang="ja-JP" altLang="en-US" dirty="0"/>
              <a:t>「あなたが傷つけると　私の心も痛い（だからやめて）」</a:t>
            </a:r>
            <a:endParaRPr kumimoji="1" lang="en-US" altLang="ja-JP" dirty="0"/>
          </a:p>
          <a:p>
            <a:r>
              <a:rPr kumimoji="1" lang="ja-JP" altLang="en-US" dirty="0"/>
              <a:t>「親からもらった体を　大切にしなさい」</a:t>
            </a:r>
            <a:endParaRPr kumimoji="1" lang="en-US" altLang="ja-JP" dirty="0"/>
          </a:p>
          <a:p>
            <a:r>
              <a:rPr kumimoji="1" lang="ja-JP" altLang="en-US" dirty="0"/>
              <a:t>「リストカットは　絶対にやめなさい」</a:t>
            </a:r>
            <a:endParaRPr kumimoji="1" lang="en-US" altLang="ja-JP" dirty="0"/>
          </a:p>
          <a:p>
            <a:r>
              <a:rPr kumimoji="1" lang="ja-JP" altLang="en-US" dirty="0"/>
              <a:t>自傷という行為を　早くやめてほしい　と思い、良かれと思って　でてきやすい　セリフですが、こういった　声かけは、逆効果です。</a:t>
            </a:r>
            <a:endParaRPr kumimoji="1" lang="en-US" altLang="ja-JP" dirty="0"/>
          </a:p>
          <a:p>
            <a:r>
              <a:rPr kumimoji="1" lang="ja-JP" altLang="en-US" dirty="0"/>
              <a:t>あくまで、行為そのものの　背景にある、その子の　しんどい気持ち、心の負担　によりそいながら、一緒に　解決策を　探していくことが　求められます。</a:t>
            </a:r>
          </a:p>
        </p:txBody>
      </p:sp>
    </p:spTree>
    <p:extLst>
      <p:ext uri="{BB962C8B-B14F-4D97-AF65-F5344CB8AC3E}">
        <p14:creationId xmlns:p14="http://schemas.microsoft.com/office/powerpoint/2010/main" val="34419161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よって、先ほどの　クイズは、３番が正解でした。</a:t>
            </a:r>
          </a:p>
        </p:txBody>
      </p:sp>
    </p:spTree>
    <p:extLst>
      <p:ext uri="{BB962C8B-B14F-4D97-AF65-F5344CB8AC3E}">
        <p14:creationId xmlns:p14="http://schemas.microsoft.com/office/powerpoint/2010/main" val="30143323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43213-F83A-4479-5740-BA12C8314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5ACC9AF-72AC-AC85-8F92-37A6F3FFD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681B94-A981-2EDF-7DA0-56BE4598A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自傷している人　と向き合うときに　一番大切なことは、自傷行為　そのものではなく、</a:t>
            </a:r>
            <a:endParaRPr kumimoji="1" lang="en-US" altLang="ja-JP" dirty="0"/>
          </a:p>
          <a:p>
            <a:r>
              <a:rPr kumimoji="1" lang="ja-JP" altLang="en-US" dirty="0"/>
              <a:t>自傷をする背景　にある、その人の　「しんどさ」、心の負担　に寄りそうことです。</a:t>
            </a:r>
            <a:endParaRPr kumimoji="1" lang="en-US" altLang="ja-JP" dirty="0"/>
          </a:p>
          <a:p>
            <a:r>
              <a:rPr kumimoji="1" lang="ja-JP" altLang="en-US" dirty="0"/>
              <a:t>「自分を　傷つけるなんて　ダメ！」「二度と　そんなことしない　と約束して！」　といった</a:t>
            </a:r>
            <a:endParaRPr kumimoji="1" lang="en-US" altLang="ja-JP" dirty="0"/>
          </a:p>
          <a:p>
            <a:r>
              <a:rPr kumimoji="1" lang="ja-JP" altLang="en-US" dirty="0"/>
              <a:t>叱責や　説教は、好ましく　ありません。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ただ、しんどさに　寄りそうことは、言うほど　簡単なことでは　ありません。</a:t>
            </a:r>
            <a:endParaRPr kumimoji="1" lang="en-US" altLang="ja-JP" dirty="0"/>
          </a:p>
          <a:p>
            <a:r>
              <a:rPr kumimoji="1" lang="en-US" altLang="ja-JP" dirty="0"/>
              <a:t>B</a:t>
            </a:r>
            <a:r>
              <a:rPr kumimoji="1" lang="ja-JP" altLang="en-US" dirty="0"/>
              <a:t>さんも、今後も　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さんと　接する中で、いろいろなことを　見聞きして　心配に　なるかもしれません。</a:t>
            </a:r>
            <a:endParaRPr kumimoji="1" lang="en-US" altLang="ja-JP" dirty="0"/>
          </a:p>
          <a:p>
            <a:r>
              <a:rPr kumimoji="1" lang="ja-JP" altLang="en-US" dirty="0"/>
              <a:t>あるいは、今のところ　そうは見えなくても、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さん自身も　何か　しんどさを　抱えている　かもしれません。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それを　考慮して、</a:t>
            </a:r>
            <a:endParaRPr kumimoji="1" lang="en-US" altLang="ja-JP" dirty="0"/>
          </a:p>
          <a:p>
            <a:r>
              <a:rPr kumimoji="1" lang="ja-JP" altLang="en-US" dirty="0"/>
              <a:t>「Ｃさんのこと、ほかの子のこと、あるいは　Ｂさん自身　のことでも、</a:t>
            </a:r>
            <a:endParaRPr kumimoji="1" lang="en-US" altLang="ja-JP" dirty="0"/>
          </a:p>
          <a:p>
            <a:r>
              <a:rPr kumimoji="1" lang="ja-JP" altLang="en-US" dirty="0"/>
              <a:t>また　何か　心配なことがあったら、話しを　しにきてくれて　いいよ、いつでも　話を聞くよ」</a:t>
            </a:r>
            <a:endParaRPr kumimoji="1" lang="en-US" altLang="ja-JP" dirty="0"/>
          </a:p>
          <a:p>
            <a:r>
              <a:rPr kumimoji="1" lang="ja-JP" altLang="en-US" dirty="0"/>
              <a:t>といった　言葉を　添えられると、もっと　よいと思います。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また、状況によっては、今回のことを　Ｂさんの保護者に　話すことを　検討しても　よいでしょう。</a:t>
            </a:r>
            <a:endParaRPr kumimoji="1" lang="en-US" altLang="ja-JP" dirty="0"/>
          </a:p>
          <a:p>
            <a:r>
              <a:rPr kumimoji="1" lang="ja-JP" altLang="en-US" dirty="0"/>
              <a:t>Ｂさんと　Ｃさんの　関係性によっては、Ｃさんから　夜中でも　電話や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で　連絡があるかも　しれません。</a:t>
            </a:r>
            <a:endParaRPr kumimoji="1" lang="en-US" altLang="ja-JP" dirty="0"/>
          </a:p>
          <a:p>
            <a:r>
              <a:rPr kumimoji="1" lang="ja-JP" altLang="en-US" dirty="0"/>
              <a:t>もし　そのことで　Ｂさんが　保護者に　咎められたり、それを　心配している　ようであれば、</a:t>
            </a:r>
            <a:endParaRPr kumimoji="1" lang="en-US" altLang="ja-JP" dirty="0"/>
          </a:p>
          <a:p>
            <a:r>
              <a:rPr kumimoji="1" lang="ja-JP" altLang="en-US" dirty="0"/>
              <a:t>学校から　Ｂさんの　保護者に　説明をして　話し合って　おくことで、Ｂさんが　安心できることも　あります。</a:t>
            </a:r>
            <a:endParaRPr kumimoji="1" lang="en-US" altLang="ja-JP" dirty="0"/>
          </a:p>
          <a:p>
            <a:r>
              <a:rPr kumimoji="1" lang="ja-JP" altLang="en-US" dirty="0"/>
              <a:t>Ｃさんのこと　での相談でしたが、</a:t>
            </a:r>
            <a:r>
              <a:rPr kumimoji="1" lang="en-US" altLang="ja-JP" dirty="0"/>
              <a:t>B</a:t>
            </a:r>
            <a:r>
              <a:rPr kumimoji="1" lang="ja-JP" altLang="en-US" dirty="0"/>
              <a:t>さんのケアも　念頭に　おくように　できると　いいですね。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41680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「自傷は、すぐに　自分で　コントロール　できるものでは　ない」ということを、本人も、周囲も、理解して　おくことは大切です。</a:t>
            </a:r>
            <a:endParaRPr kumimoji="1" lang="en-US" altLang="ja-JP" dirty="0"/>
          </a:p>
          <a:p>
            <a:r>
              <a:rPr kumimoji="1" lang="ja-JP" altLang="en-US" dirty="0"/>
              <a:t>自傷してはダメだよ、と一方的に　言ってしまうと、コントロールできずに　自傷してしまったときに、本人は　ますます　誰にも言えなくなり、自責の念から　逆に　エスカレートしてしまう　こともあります。</a:t>
            </a:r>
            <a:endParaRPr kumimoji="1" lang="en-US" altLang="ja-JP" dirty="0"/>
          </a:p>
          <a:p>
            <a:r>
              <a:rPr kumimoji="1" lang="ja-JP" altLang="en-US" dirty="0"/>
              <a:t>「すぐに　自分で　コントロール　できるものではない　けれど、コントロールする方法　について　一緒に　考えていこう」　という風に　伝えるのがよいでしょう。</a:t>
            </a:r>
            <a:endParaRPr kumimoji="1" lang="en-US" altLang="ja-JP" dirty="0"/>
          </a:p>
          <a:p>
            <a:r>
              <a:rPr kumimoji="1" lang="ja-JP" altLang="en-US" dirty="0"/>
              <a:t>実際、どんなに適切なケアをしても、残念ながら、自傷はすぐにはおさまりません。</a:t>
            </a:r>
            <a:endParaRPr kumimoji="1" lang="en-US" altLang="ja-JP" dirty="0"/>
          </a:p>
          <a:p>
            <a:r>
              <a:rPr kumimoji="1" lang="ja-JP" altLang="en-US" dirty="0"/>
              <a:t>コントロール　できるように　なる場合も、だんだん　頻度が減っていく、その過程のなかでも　波があるのが　普通です。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ケアをする人も　人間なので、一生懸命　かかわろうとすれば　するほど、「私が　こんなに　頑張っているのに、また　自傷するなんて」と、</a:t>
            </a:r>
            <a:endParaRPr kumimoji="1" lang="en-US" altLang="ja-JP" dirty="0"/>
          </a:p>
          <a:p>
            <a:r>
              <a:rPr kumimoji="1" lang="ja-JP" altLang="en-US" dirty="0"/>
              <a:t>失望したり、イライラしたり　してしまうことが　あるかもしれません。</a:t>
            </a:r>
            <a:endParaRPr kumimoji="1" lang="en-US" altLang="ja-JP" dirty="0"/>
          </a:p>
          <a:p>
            <a:r>
              <a:rPr kumimoji="1" lang="ja-JP" altLang="en-US" dirty="0"/>
              <a:t>そんなときは　ぜひ、「すぐに　自分で　コントロール　できるものではない」　ということを　思い出してください。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自傷の頻度が　一時的に　増えたり　減ったり　することに　一喜一憂するのではなく、一貫して　「自傷行為を　責めない」「自傷してしまったときは　その背景の　しんどさに　寄りそう」ことが大切です。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「また　切ってしまっても　責めたりしないよ、手当をするから　声をかけてね」　といった声かけもよいでしょう。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また、別の先生が　たまたま　自傷に気付いて、本人を　問いただしてしまう　というトラブルは　絶対に　避けなくてはいけません。</a:t>
            </a:r>
            <a:endParaRPr kumimoji="1" lang="en-US" altLang="ja-JP" dirty="0"/>
          </a:p>
          <a:p>
            <a:r>
              <a:rPr kumimoji="1" lang="ja-JP" altLang="en-US" dirty="0"/>
              <a:t>自傷行為についても、校内で　しっかり、適切に　情報共有しておくことが　大切です。</a:t>
            </a:r>
            <a:endParaRPr kumimoji="1" lang="en-US" altLang="ja-JP" dirty="0"/>
          </a:p>
          <a:p>
            <a:r>
              <a:rPr kumimoji="1" lang="ja-JP" altLang="en-US" dirty="0"/>
              <a:t>できれば、生徒が　心を許して話せる相手が、校内に　複数いると　安心です。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521850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自傷をしている人　への対応のポイントが　わかりやすい資料　があります。</a:t>
            </a:r>
            <a:endParaRPr kumimoji="1" lang="en-US" altLang="ja-JP" dirty="0"/>
          </a:p>
          <a:p>
            <a:r>
              <a:rPr kumimoji="1" lang="ja-JP" altLang="en-US" dirty="0"/>
              <a:t>国立成育医療研究センター　が作成した　動画と　リーフレットで、同センターの</a:t>
            </a:r>
            <a:r>
              <a:rPr kumimoji="1" lang="en-US" altLang="ja-JP" dirty="0"/>
              <a:t>HP</a:t>
            </a:r>
            <a:r>
              <a:rPr kumimoji="1" lang="ja-JP" altLang="en-US" dirty="0"/>
              <a:t>からアクセスできます。</a:t>
            </a:r>
            <a:endParaRPr kumimoji="1" lang="en-US" altLang="ja-JP" dirty="0"/>
          </a:p>
          <a:p>
            <a:r>
              <a:rPr kumimoji="1" lang="ja-JP" altLang="en-US" dirty="0"/>
              <a:t>自傷をしている　生徒本人や　保護者への説明　の際にも　使用できますので、右上の</a:t>
            </a:r>
            <a:r>
              <a:rPr kumimoji="1" lang="en-US" altLang="ja-JP" dirty="0"/>
              <a:t>QR</a:t>
            </a:r>
            <a:r>
              <a:rPr kumimoji="1" lang="ja-JP" altLang="en-US" dirty="0"/>
              <a:t>コードから　ぜひ、お時間のあるときに　見てみてください。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93036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さて、ケースに戻ります。</a:t>
            </a:r>
            <a:endParaRPr kumimoji="1" lang="en-US" altLang="ja-JP" dirty="0"/>
          </a:p>
          <a:p>
            <a:r>
              <a:rPr kumimoji="1" lang="ja-JP" altLang="en-US" dirty="0"/>
              <a:t>あなたの　適切な寄りそい　のお陰で、リストカットのことを　話をしてくれた　</a:t>
            </a:r>
            <a:r>
              <a:rPr kumimoji="1" lang="en-US" altLang="ja-JP" dirty="0"/>
              <a:t>C</a:t>
            </a:r>
            <a:r>
              <a:rPr kumimoji="1" lang="ja-JP" altLang="en-US" dirty="0"/>
              <a:t>さんでしたが、「リストカットのことは　親には　内緒に　してください」と言っています。</a:t>
            </a:r>
            <a:endParaRPr kumimoji="1" lang="en-US" altLang="ja-JP" dirty="0"/>
          </a:p>
          <a:p>
            <a:r>
              <a:rPr kumimoji="1" lang="ja-JP" altLang="en-US" dirty="0"/>
              <a:t>さて、どうしたら　よいでしょうか。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182011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親には　自傷のことを　知られたくない。そういわれたら、どうしますか？</a:t>
            </a:r>
            <a:endParaRPr kumimoji="1" lang="en-US" altLang="ja-JP" dirty="0"/>
          </a:p>
          <a:p>
            <a:pPr marL="162999" indent="-162999">
              <a:buAutoNum type="arabicPeriod"/>
            </a:pPr>
            <a:r>
              <a:rPr kumimoji="1" lang="ja-JP" altLang="en-US" dirty="0"/>
              <a:t>生徒の希望　を尊重し、親には伝えない</a:t>
            </a:r>
            <a:endParaRPr kumimoji="1" lang="en-US" altLang="ja-JP" dirty="0"/>
          </a:p>
          <a:p>
            <a:pPr marL="162999" indent="-162999">
              <a:buAutoNum type="arabicPeriod"/>
            </a:pPr>
            <a:r>
              <a:rPr kumimoji="1" lang="ja-JP" altLang="en-US" dirty="0"/>
              <a:t>生徒には　「親には言わない」と約束し、保護者には　そのことも含めて、つまり、生徒が自傷をしていること、それを　親御さんに知られたくない　と言っていることを　全部伝える</a:t>
            </a:r>
            <a:endParaRPr kumimoji="1" lang="en-US" altLang="ja-JP" dirty="0"/>
          </a:p>
          <a:p>
            <a:pPr marL="162999" indent="-162999">
              <a:buAutoNum type="arabicPeriod"/>
            </a:pPr>
            <a:r>
              <a:rPr kumimoji="1" lang="ja-JP" altLang="en-US" dirty="0"/>
              <a:t>生徒が　「親に　知られたくない」　と思っている背景や　理由を聞き出し、本人の　了承を得たうえで　保護者に伝える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446653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結果的に　１番や２番を選択せざるを得ない　場合もあるかもしれませんが、第一に　選択すべきは　３番</a:t>
            </a:r>
            <a:endParaRPr kumimoji="1" lang="en-US" altLang="ja-JP" dirty="0"/>
          </a:p>
          <a:p>
            <a:r>
              <a:rPr kumimoji="1" lang="ja-JP" altLang="en-US" dirty="0"/>
              <a:t>「親に　知られたくない」　と言っている背景を　聞き出し、本人の了承　を得たうえで　保護者に　伝えるように　努める、です。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77760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生徒が　「親に　知られたくない」　と言うのは　よくあることですが、このとき　生徒が　恐れているのは　保護者の反応です。</a:t>
            </a:r>
            <a:endParaRPr kumimoji="1" lang="en-US" altLang="ja-JP" dirty="0"/>
          </a:p>
          <a:p>
            <a:r>
              <a:rPr kumimoji="1" lang="ja-JP" altLang="en-US" dirty="0"/>
              <a:t>子どもの自傷を　知らされたときの　保護者の対応には、大きく分けて２つのタイプ、「過剰　反応タイプ」　と　「過小　反応タイプ」　があります。</a:t>
            </a:r>
            <a:endParaRPr kumimoji="1" lang="en-US" altLang="ja-JP" dirty="0"/>
          </a:p>
          <a:p>
            <a:r>
              <a:rPr kumimoji="1" lang="ja-JP" altLang="en-US" dirty="0"/>
              <a:t>「過剰　反応タイプ」には　その中にも　大きく分けて　２つの反応があり、</a:t>
            </a:r>
            <a:endParaRPr kumimoji="1" lang="en-US" altLang="ja-JP" dirty="0"/>
          </a:p>
          <a:p>
            <a:r>
              <a:rPr kumimoji="1" lang="ja-JP" altLang="en-US" dirty="0"/>
              <a:t>１つは、「何バカなことを　やっているの、リストカットなんて　今すぐに　やめなさい！」　といった　頭ごなしの叱責。</a:t>
            </a:r>
            <a:endParaRPr kumimoji="1" lang="en-US" altLang="ja-JP" dirty="0"/>
          </a:p>
          <a:p>
            <a:r>
              <a:rPr kumimoji="1" lang="ja-JP" altLang="en-US" dirty="0"/>
              <a:t>もうひとつは、「こうなったのは、親である　自分がダメだからだ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」　と保護者自身が　過度に自責したり　混乱したり　してしまう場合。</a:t>
            </a:r>
            <a:endParaRPr kumimoji="1" lang="en-US" altLang="ja-JP" dirty="0"/>
          </a:p>
          <a:p>
            <a:r>
              <a:rPr kumimoji="1" lang="ja-JP" altLang="en-US" dirty="0"/>
              <a:t>「過小　反応タイプ」というのは、「リストカットしてるのは　気づいていました。どうせ　誰かの　真似をしたり、関心を　惹こうとして　やっているので、放っておくのが　一番いい」　といった反応を　示すパターンです。</a:t>
            </a:r>
            <a:endParaRPr kumimoji="1" lang="en-US" altLang="ja-JP" dirty="0"/>
          </a:p>
          <a:p>
            <a:r>
              <a:rPr kumimoji="1" lang="ja-JP" altLang="en-US" dirty="0"/>
              <a:t>それぞれ　まったく　異なるタイプですが、どれも、当の生徒を　深く傷つけて　しまいます。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かといって、保護者と情報共有し、保護者が　適切に関わってくれるなら、生徒のサポートが　増えるので　大きなメリットになります。</a:t>
            </a:r>
            <a:endParaRPr kumimoji="1" lang="en-US" altLang="ja-JP" dirty="0"/>
          </a:p>
          <a:p>
            <a:r>
              <a:rPr kumimoji="1" lang="ja-JP" altLang="en-US" dirty="0"/>
              <a:t>「親には　言わないで　ほしい」　という生徒には、どうして　そう思うのか、保護者の　どんな反応や　対応を　恐れているのか　を聞いてみる　ことが大切です。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852369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生徒が　自傷をしていること　について　保護者に　伝える際の　ポイントを　お示しします。</a:t>
            </a:r>
            <a:endParaRPr kumimoji="1" lang="en-US" altLang="ja-JP" dirty="0"/>
          </a:p>
          <a:p>
            <a:r>
              <a:rPr kumimoji="1" lang="ja-JP" altLang="en-US" dirty="0"/>
              <a:t>まず、自傷は　自殺企図とは　異なります。</a:t>
            </a:r>
            <a:endParaRPr kumimoji="1" lang="en-US" altLang="ja-JP" dirty="0"/>
          </a:p>
          <a:p>
            <a:r>
              <a:rPr kumimoji="1" lang="ja-JP" altLang="en-US" dirty="0"/>
              <a:t>また、一般の方が　しばしば思うような、いわゆる　「アピール的な　行動」ではない　ことを伝えます。</a:t>
            </a:r>
            <a:endParaRPr kumimoji="1" lang="en-US" altLang="ja-JP" dirty="0"/>
          </a:p>
          <a:p>
            <a:r>
              <a:rPr kumimoji="1" lang="ja-JP" altLang="en-US" dirty="0"/>
              <a:t>自傷行為自体が　何らかの　</a:t>
            </a:r>
            <a:r>
              <a:rPr kumimoji="1" lang="en-US" altLang="ja-JP" dirty="0"/>
              <a:t>SOS</a:t>
            </a:r>
            <a:r>
              <a:rPr kumimoji="1" lang="ja-JP" altLang="en-US" dirty="0"/>
              <a:t>のサイン　と考えられ、その生徒が　大きな心の負担　を抱えている可能性が　たかいこと、</a:t>
            </a:r>
            <a:endParaRPr kumimoji="1" lang="en-US" altLang="ja-JP" dirty="0"/>
          </a:p>
          <a:p>
            <a:r>
              <a:rPr kumimoji="1" lang="ja-JP" altLang="en-US" dirty="0"/>
              <a:t>そして、そのサインを無視すれば、　将来的に　自殺にも　つながりかねない　ことを伝えます。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これらは　すべて　お伝えしたほうが　よい内容ですが、先ほど　お話した　保護者のタイプによって、この中の　どれに　特に重点を置いて　話すべきかは　異なってきます。</a:t>
            </a:r>
            <a:endParaRPr kumimoji="1" lang="en-US" altLang="ja-JP" dirty="0"/>
          </a:p>
          <a:p>
            <a:r>
              <a:rPr kumimoji="1" lang="ja-JP" altLang="en-US" dirty="0"/>
              <a:t>それぞれのケースで、保護者に　どう話をするか、生徒自身と　事前に　作戦会議ができると　よいですね。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6842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5FC7-F5ED-869C-18BF-23C3A9D57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002A51-D96C-FFE6-9375-985EE5060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A59FAE-6178-E1C9-9927-DD834CA4D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今回のケースでは、作文に　「自殺したい」　と書くという　設定にしましたが、</a:t>
            </a:r>
            <a:endParaRPr kumimoji="1" lang="en-US" altLang="ja-JP" dirty="0"/>
          </a:p>
          <a:p>
            <a:r>
              <a:rPr kumimoji="1" lang="ja-JP" altLang="en-US" dirty="0"/>
              <a:t>子どもたちは　「自殺したい」　と直接的に　言わないことも　多くあります。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「自殺したい」　に類する言葉　として、たとえば　こんなものがあります。</a:t>
            </a:r>
            <a:endParaRPr kumimoji="1" lang="en-US" altLang="ja-JP" dirty="0"/>
          </a:p>
          <a:p>
            <a:r>
              <a:rPr kumimoji="1" lang="ja-JP" altLang="en-US" dirty="0"/>
              <a:t>・死にたい</a:t>
            </a:r>
            <a:endParaRPr kumimoji="1" lang="en-US" altLang="ja-JP" dirty="0"/>
          </a:p>
          <a:p>
            <a:r>
              <a:rPr kumimoji="1" lang="ja-JP" altLang="en-US" dirty="0"/>
              <a:t>・死んだ方がまし</a:t>
            </a:r>
            <a:endParaRPr kumimoji="1" lang="en-US" altLang="ja-JP" dirty="0"/>
          </a:p>
          <a:p>
            <a:r>
              <a:rPr kumimoji="1" lang="ja-JP" altLang="en-US" dirty="0"/>
              <a:t>・消えたい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…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こういった　言葉に　触れたときには、「自殺」という　最悪の事態を　念頭において　おく　必要が　あります。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8625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子どもの　自傷行為について　保護者に伝えるのは、しばしば　とてもエネルギーのいる　仕事です。</a:t>
            </a:r>
            <a:endParaRPr kumimoji="1" lang="en-US" altLang="ja-JP" dirty="0"/>
          </a:p>
          <a:p>
            <a:r>
              <a:rPr kumimoji="1" lang="ja-JP" altLang="en-US" dirty="0"/>
              <a:t>生徒との　信頼関係を　崩さないためにも、先ほど　お話したような　作戦会議を行い、生徒同席のもとで　保護者に　伝えるのが　望ましいでしょう。</a:t>
            </a:r>
            <a:endParaRPr kumimoji="1" lang="en-US" altLang="ja-JP" dirty="0"/>
          </a:p>
          <a:p>
            <a:r>
              <a:rPr kumimoji="1" lang="ja-JP" altLang="en-US" dirty="0"/>
              <a:t>場合によっては、まず　母親だけに話して　理解を得て、環境を整えてから　でないと　父親に話せない　ということも　あるかもしれません。</a:t>
            </a:r>
            <a:endParaRPr kumimoji="1" lang="en-US" altLang="ja-JP" dirty="0"/>
          </a:p>
          <a:p>
            <a:r>
              <a:rPr kumimoji="1" lang="ja-JP" altLang="en-US" dirty="0"/>
              <a:t>時間も　労力もかかる　かもしれませんが、うまく　関係者・支援者を増やして　いくことが大切です。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05943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ここまで、生徒と　相談したうえで　保護者に伝える　という前提で　話をしてきましたが、残念ながら　実際には　保護者に伝えない　という選択をせざるを得ない　こともあります。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先生方が　自傷や　自殺の危機を　察知した場合には、原則として、生徒との信頼関係　を保ちながら　保護者とも　情報共有すること　を考えなくてはいけません。</a:t>
            </a:r>
            <a:endParaRPr kumimoji="1" lang="en-US" altLang="ja-JP" dirty="0"/>
          </a:p>
          <a:p>
            <a:r>
              <a:rPr kumimoji="1" lang="ja-JP" altLang="en-US" dirty="0"/>
              <a:t>もし　その生徒の　家庭に課題がある　場合には、先に　それを解決してから　伝えることになります。</a:t>
            </a:r>
            <a:endParaRPr kumimoji="1" lang="en-US" altLang="ja-JP" dirty="0"/>
          </a:p>
          <a:p>
            <a:r>
              <a:rPr kumimoji="1" lang="ja-JP" altLang="en-US" dirty="0"/>
              <a:t>しかし、もしも　自殺危機が　差し迫っており、保護者に伝えた場合に　適切なサポートが期待できない、あるいは　むしろ　事態が悪化する　可能性がある場合　もあります。</a:t>
            </a:r>
            <a:endParaRPr kumimoji="1" lang="en-US" altLang="ja-JP" dirty="0"/>
          </a:p>
          <a:p>
            <a:r>
              <a:rPr kumimoji="1" lang="ja-JP" altLang="en-US" dirty="0"/>
              <a:t>そんなときには</a:t>
            </a:r>
            <a:r>
              <a:rPr kumimoji="1" lang="en-US" altLang="ja-JP" dirty="0"/>
              <a:t>…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252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「通告」　という選択を考えます。</a:t>
            </a:r>
            <a:endParaRPr kumimoji="1" lang="en-US" altLang="ja-JP" dirty="0"/>
          </a:p>
          <a:p>
            <a:r>
              <a:rPr kumimoji="1" lang="ja-JP" altLang="en-US" dirty="0"/>
              <a:t>保護者の　不適切な関わり　によって　子どもが　追い込まれていること　が疑われる場合には、児童相談所への　通告が義務付けられて　います。</a:t>
            </a:r>
            <a:endParaRPr kumimoji="1" lang="en-US" altLang="ja-JP" dirty="0"/>
          </a:p>
          <a:p>
            <a:r>
              <a:rPr kumimoji="1" lang="ja-JP" altLang="en-US" dirty="0"/>
              <a:t>不適切な関わりとは、明らかな　身体的虐待だけ　ではありません。心理的虐待、性的虐待、ネグレクト、それ以外でも、子どもの安全を　確保できない　ような場合には、不適切な関わり　と考えていただけたら　と思います。</a:t>
            </a:r>
            <a:endParaRPr kumimoji="1" lang="en-US" altLang="ja-JP" dirty="0"/>
          </a:p>
          <a:p>
            <a:r>
              <a:rPr kumimoji="1" lang="ja-JP" altLang="en-US" dirty="0"/>
              <a:t>児童相談所に　つながらないときや、適切な対応が　得られないとき、身の危険が差し迫っている　ときなどには、警察への通報　も考慮します。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大切なことは、「かもしれない」　の段階でも　通告するということです。</a:t>
            </a:r>
            <a:endParaRPr kumimoji="1" lang="en-US" altLang="ja-JP" dirty="0"/>
          </a:p>
          <a:p>
            <a:r>
              <a:rPr kumimoji="1" lang="ja-JP" altLang="en-US" dirty="0"/>
              <a:t>児童虐待の通告は、すべての国民に　課せられた義務ですが、特に　発見しやすい立場にある　学校には、積極的な　早期発見及び通告　が義務付けられています。</a:t>
            </a:r>
            <a:endParaRPr kumimoji="1" lang="en-US" altLang="ja-JP" dirty="0"/>
          </a:p>
          <a:p>
            <a:r>
              <a:rPr kumimoji="1" lang="ja-JP" altLang="en-US" dirty="0"/>
              <a:t>保護者との関係　が悪くなるのではないかと　心配になられるかもしれませんが、子どもの安全が　最優先です。</a:t>
            </a:r>
            <a:endParaRPr kumimoji="1" lang="en-US" altLang="ja-JP" dirty="0"/>
          </a:p>
          <a:p>
            <a:r>
              <a:rPr kumimoji="1" lang="ja-JP" altLang="en-US" dirty="0"/>
              <a:t>また、通告後も、子どもの様子を　しっかり　フォローするように　していただけたらと　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保護が　必要な子どもを発見したら、「かもしれない」　の時点で通告を。</a:t>
            </a:r>
            <a:endParaRPr kumimoji="1" lang="en-US" altLang="ja-JP" dirty="0"/>
          </a:p>
          <a:p>
            <a:r>
              <a:rPr kumimoji="1" lang="ja-JP" altLang="en-US" dirty="0"/>
              <a:t>とても　大切なことなので、ぜひ　覚えておいてください。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521625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このケースは、友人を通して　自傷をしていること　が分かった生徒　を取り上げました。</a:t>
            </a:r>
            <a:endParaRPr kumimoji="1" lang="en-US" altLang="ja-JP" dirty="0"/>
          </a:p>
          <a:p>
            <a:r>
              <a:rPr kumimoji="1" lang="ja-JP" altLang="en-US" dirty="0"/>
              <a:t>伝え聞いた　自傷のことではなく、客観的　事実、このケースでは　成績の低下について、心配している　ことを伝えてから、一般論として　自傷行為について　話を切り出しました。</a:t>
            </a:r>
            <a:endParaRPr kumimoji="1" lang="en-US" altLang="ja-JP" dirty="0"/>
          </a:p>
          <a:p>
            <a:r>
              <a:rPr kumimoji="1" lang="ja-JP" altLang="en-US" dirty="0"/>
              <a:t>自傷を打ち明けてくれた　ことについて　ねぎらい、話を　否定することなく、背景にある　しんどさ　に寄りそうようにしました。</a:t>
            </a:r>
            <a:endParaRPr kumimoji="1" lang="en-US" altLang="ja-JP" dirty="0"/>
          </a:p>
          <a:p>
            <a:r>
              <a:rPr kumimoji="1" lang="ja-JP" altLang="en-US" dirty="0"/>
              <a:t>保護者に　情報共有すること　について　生徒と相談し、理解を得るようにした、というケースでした。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今日は　この先を扱いませんでしたが、保護者に　情報共有できたら　安心かというと、そうではありません。</a:t>
            </a:r>
            <a:endParaRPr kumimoji="1" lang="en-US" altLang="ja-JP" dirty="0"/>
          </a:p>
          <a:p>
            <a:r>
              <a:rPr kumimoji="1" lang="ja-JP" altLang="en-US" dirty="0"/>
              <a:t>むしろ　そこはスタートで、この先　どのように向き合っていくか　もとても大切です。</a:t>
            </a:r>
            <a:endParaRPr kumimoji="1" lang="en-US" altLang="ja-JP" dirty="0"/>
          </a:p>
          <a:p>
            <a:r>
              <a:rPr kumimoji="1" lang="ja-JP" altLang="en-US" dirty="0"/>
              <a:t>学校の　他の教職員や保護者を交えて　チームで対応していく　ことになりますので、今日は　時間の関係で　割愛させて　いただきます。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5277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FC28A-E790-D24E-E669-E984E4837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1223A4-191C-FCA9-CF5B-DA0436974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28C713-4878-CE42-D514-55CF2242D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さて、</a:t>
            </a:r>
            <a:r>
              <a:rPr kumimoji="1" lang="en-US" altLang="ja-JP" dirty="0"/>
              <a:t>A</a:t>
            </a:r>
            <a:r>
              <a:rPr kumimoji="1" lang="ja-JP" altLang="en-US" dirty="0"/>
              <a:t>くんには　心配なサインが　いくつも　あることが　わかりました。</a:t>
            </a:r>
            <a:endParaRPr kumimoji="1" lang="en-US" altLang="ja-JP" dirty="0"/>
          </a:p>
          <a:p>
            <a:r>
              <a:rPr kumimoji="1" lang="ja-JP" altLang="en-US" dirty="0"/>
              <a:t>特に、自殺について、今回は　話では　ありませんが　作文の中で　言及しており、注意が　必要です。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という言葉を　聞かれたことは　ありますでしょうか？</a:t>
            </a:r>
            <a:endParaRPr kumimoji="1" lang="en-US" altLang="ja-JP" dirty="0"/>
          </a:p>
          <a:p>
            <a:r>
              <a:rPr kumimoji="1" lang="ja-JP" altLang="en-US" dirty="0"/>
              <a:t>自殺のリスク　がある生徒と　対応するとき、「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の原則」　がとても参考になります。</a:t>
            </a:r>
            <a:endParaRPr kumimoji="1" lang="en-US" altLang="ja-JP" dirty="0"/>
          </a:p>
          <a:p>
            <a:r>
              <a:rPr kumimoji="1" lang="en-US" altLang="ja-JP" dirty="0"/>
              <a:t>TALK</a:t>
            </a:r>
            <a:r>
              <a:rPr kumimoji="1" lang="ja-JP" altLang="en-US" dirty="0"/>
              <a:t>とは、</a:t>
            </a:r>
            <a:r>
              <a:rPr kumimoji="1" lang="en-US" altLang="ja-JP" dirty="0"/>
              <a:t>Tell</a:t>
            </a:r>
            <a:r>
              <a:rPr kumimoji="1" lang="ja-JP" altLang="en-US" dirty="0"/>
              <a:t>、</a:t>
            </a:r>
            <a:r>
              <a:rPr kumimoji="1" lang="en-US" altLang="ja-JP" dirty="0"/>
              <a:t>Ask</a:t>
            </a:r>
            <a:r>
              <a:rPr kumimoji="1" lang="ja-JP" altLang="en-US" dirty="0"/>
              <a:t>、</a:t>
            </a:r>
            <a:r>
              <a:rPr kumimoji="1" lang="en-US" altLang="ja-JP" dirty="0"/>
              <a:t>Listen</a:t>
            </a:r>
            <a:r>
              <a:rPr kumimoji="1" lang="ja-JP" altLang="en-US" dirty="0"/>
              <a:t>、</a:t>
            </a:r>
            <a:r>
              <a:rPr kumimoji="1" lang="en-US" altLang="ja-JP" dirty="0"/>
              <a:t>Keep safe </a:t>
            </a:r>
            <a:r>
              <a:rPr kumimoji="1" lang="ja-JP" altLang="en-US" dirty="0"/>
              <a:t>の頭文字です。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Tell</a:t>
            </a:r>
            <a:r>
              <a:rPr kumimoji="1" lang="ja-JP" altLang="en-US" dirty="0"/>
              <a:t>：言葉に出して　「心配だよ」と伝えます。</a:t>
            </a:r>
            <a:endParaRPr kumimoji="1" lang="en-US" altLang="ja-JP" dirty="0"/>
          </a:p>
          <a:p>
            <a:r>
              <a:rPr kumimoji="1" lang="en-US" altLang="ja-JP" dirty="0"/>
              <a:t>Ask</a:t>
            </a:r>
            <a:r>
              <a:rPr kumimoji="1" lang="ja-JP" altLang="en-US" dirty="0"/>
              <a:t>：「どんな時に　死にたいと思うの？」など、「死にたい」　という気持ち　について、率直に　訊きます。</a:t>
            </a:r>
            <a:endParaRPr kumimoji="1" lang="en-US" altLang="ja-JP" dirty="0"/>
          </a:p>
          <a:p>
            <a:r>
              <a:rPr kumimoji="1" lang="en-US" altLang="ja-JP" dirty="0"/>
              <a:t>Listen</a:t>
            </a:r>
            <a:r>
              <a:rPr kumimoji="1" lang="ja-JP" altLang="en-US" dirty="0"/>
              <a:t>：「死にたいぐらい　つらい」、その　絶望的な　気持ちに　寄りそい、傾聴します。</a:t>
            </a:r>
            <a:endParaRPr kumimoji="1" lang="en-US" altLang="ja-JP" dirty="0"/>
          </a:p>
          <a:p>
            <a:r>
              <a:rPr kumimoji="1" lang="en-US" altLang="ja-JP" dirty="0"/>
              <a:t>Keep safe</a:t>
            </a:r>
            <a:r>
              <a:rPr kumimoji="1" lang="ja-JP" altLang="en-US" dirty="0"/>
              <a:t>：安全を　確保します。具体的には、その子を　一人にしないように、見守るか、確実に　見守ってくれる人に　つなぎます。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冒頭でも　少し　ふれましたが、自殺を考えている人に、自殺について　尋ねることで　自殺のリスクが　あがることはありません。</a:t>
            </a:r>
            <a:endParaRPr kumimoji="1" lang="en-US" altLang="ja-JP" dirty="0"/>
          </a:p>
          <a:p>
            <a:r>
              <a:rPr kumimoji="1" lang="ja-JP" altLang="en-US" dirty="0"/>
              <a:t>むしろ、その気持ちを　きちんと受けとめることで　自殺を　避けられるかも　しれませんので、</a:t>
            </a:r>
            <a:r>
              <a:rPr kumimoji="1" lang="en-US" altLang="ja-JP" dirty="0"/>
              <a:t>TALK</a:t>
            </a:r>
            <a:r>
              <a:rPr kumimoji="1" lang="ja-JP" altLang="en-US" dirty="0"/>
              <a:t>の原則を　ぜひ　覚えておいて　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51136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ゲートキーパー研修として　４つの　ケース・スタディを　用意してきました。</a:t>
            </a:r>
          </a:p>
          <a:p>
            <a:r>
              <a:rPr kumimoji="1" lang="ja-JP" altLang="en-US" dirty="0"/>
              <a:t>自殺の　ほのめかし　のケース、友人からの相談　のケース、自傷行為の　ケース、</a:t>
            </a:r>
          </a:p>
          <a:p>
            <a:r>
              <a:rPr kumimoji="1" lang="ja-JP" altLang="en-US" dirty="0"/>
              <a:t>そして、アンケートの罠　を見破る　必要がある　ケース、です。</a:t>
            </a:r>
          </a:p>
          <a:p>
            <a:r>
              <a:rPr kumimoji="1" lang="ja-JP" altLang="en-US" dirty="0"/>
              <a:t>症例は　すべて　架空のもので、特定の　モデルがいるわけでは　ありません。</a:t>
            </a:r>
          </a:p>
          <a:p>
            <a:endParaRPr kumimoji="1" lang="ja-JP" altLang="en-US" dirty="0"/>
          </a:p>
          <a:p>
            <a:r>
              <a:rPr kumimoji="1" lang="ja-JP" altLang="en-US" strike="sngStrike" dirty="0"/>
              <a:t>こちらの動画では</a:t>
            </a:r>
            <a:r>
              <a:rPr kumimoji="1" lang="ja-JP" altLang="en-US" dirty="0"/>
              <a:t>ケース１　自殺のほのめかしを取り扱います。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＊目安＊開始～</a:t>
            </a:r>
            <a:r>
              <a:rPr kumimoji="1" lang="en-US" altLang="ja-JP" dirty="0"/>
              <a:t>10</a:t>
            </a:r>
            <a:r>
              <a:rPr kumimoji="1" lang="ja-JP" altLang="en-US" dirty="0"/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1452066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51998">
              <a:defRPr/>
            </a:pPr>
            <a:r>
              <a:rPr kumimoji="1" lang="ja-JP" altLang="en-US" dirty="0"/>
              <a:t>３つめのケースは、「自傷行為」です。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469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＜編集点＞</a:t>
            </a:r>
            <a:endParaRPr kumimoji="1" lang="en-US" altLang="ja-JP" dirty="0"/>
          </a:p>
          <a:p>
            <a:r>
              <a:rPr kumimoji="1" lang="ja-JP" altLang="en-US" dirty="0"/>
              <a:t>年齢：中学２年生→小学６年生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C</a:t>
            </a:r>
            <a:r>
              <a:rPr kumimoji="1" lang="ja-JP" altLang="en-US" dirty="0"/>
              <a:t>さんは、自傷行為をしている　らしいとのことでした。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627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 anchor="ctr" anchorCtr="0"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14544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100"/>
            </a:lvl2pPr>
            <a:lvl3pPr>
              <a:lnSpc>
                <a:spcPct val="110000"/>
              </a:lnSpc>
              <a:defRPr sz="2100"/>
            </a:lvl3pPr>
            <a:lvl4pPr>
              <a:lnSpc>
                <a:spcPct val="110000"/>
              </a:lnSpc>
              <a:defRPr sz="2100"/>
            </a:lvl4pPr>
            <a:lvl5pPr>
              <a:lnSpc>
                <a:spcPct val="110000"/>
              </a:lnSpc>
              <a:defRPr sz="21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C0A5A9F-3142-7982-C8C9-A5D7399B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A76DB85-D0BD-16C3-05AB-8C43CAA0CB58}"/>
              </a:ext>
            </a:extLst>
          </p:cNvPr>
          <p:cNvCxnSpPr>
            <a:cxnSpLocks/>
          </p:cNvCxnSpPr>
          <p:nvPr userDrawn="1"/>
        </p:nvCxnSpPr>
        <p:spPr>
          <a:xfrm>
            <a:off x="6922" y="823530"/>
            <a:ext cx="8640000" cy="0"/>
          </a:xfrm>
          <a:prstGeom prst="line">
            <a:avLst/>
          </a:prstGeom>
          <a:ln w="28575">
            <a:solidFill>
              <a:srgbClr val="D1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CC632-5231-444B-9981-B4056F8A94FB}" type="datetime1">
              <a:rPr kumimoji="1" lang="ja-JP" altLang="en-US" smtClean="0"/>
              <a:t>2025/7/23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2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CC237073-DB9E-B9D0-4447-D20FD7B42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73" y="156220"/>
            <a:ext cx="3463316" cy="496888"/>
          </a:xfrm>
        </p:spPr>
        <p:txBody>
          <a:bodyPr>
            <a:noAutofit/>
          </a:bodyPr>
          <a:lstStyle>
            <a:lvl1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16523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C72DDB-4BF4-B406-D7D1-2888EF590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8" y="156220"/>
            <a:ext cx="3463316" cy="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 anchor="ctr" anchorCtr="0"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14544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100"/>
            </a:lvl2pPr>
            <a:lvl3pPr>
              <a:lnSpc>
                <a:spcPct val="110000"/>
              </a:lnSpc>
              <a:defRPr sz="2100"/>
            </a:lvl3pPr>
            <a:lvl4pPr>
              <a:lnSpc>
                <a:spcPct val="110000"/>
              </a:lnSpc>
              <a:defRPr sz="2100"/>
            </a:lvl4pPr>
            <a:lvl5pPr>
              <a:lnSpc>
                <a:spcPct val="110000"/>
              </a:lnSpc>
              <a:defRPr sz="21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C0A5A9F-3142-7982-C8C9-A5D7399B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A76DB85-D0BD-16C3-05AB-8C43CAA0CB58}"/>
              </a:ext>
            </a:extLst>
          </p:cNvPr>
          <p:cNvCxnSpPr>
            <a:cxnSpLocks/>
          </p:cNvCxnSpPr>
          <p:nvPr userDrawn="1"/>
        </p:nvCxnSpPr>
        <p:spPr>
          <a:xfrm>
            <a:off x="6922" y="823530"/>
            <a:ext cx="8640000" cy="0"/>
          </a:xfrm>
          <a:prstGeom prst="line">
            <a:avLst/>
          </a:prstGeom>
          <a:ln w="28575">
            <a:solidFill>
              <a:srgbClr val="D1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CC237073-DB9E-B9D0-4447-D20FD7B42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73" y="156220"/>
            <a:ext cx="3463316" cy="496888"/>
          </a:xfrm>
        </p:spPr>
        <p:txBody>
          <a:bodyPr>
            <a:noAutofit/>
          </a:bodyPr>
          <a:lstStyle>
            <a:lvl1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16523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61787D0-C875-2854-C817-D35532F556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40531"/>
            <a:ext cx="9143998" cy="17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305" tIns="31652" rIns="63305" bIns="316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330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©2024 JSCP</a:t>
            </a:r>
            <a:endParaRPr kumimoji="0" lang="ja-JP" altLang="ja-JP" sz="5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C72DDB-4BF4-B406-D7D1-2888EF590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8" y="156220"/>
            <a:ext cx="3463316" cy="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2025/7/23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25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4" r:id="rId2"/>
    <p:sldLayoutId id="2147483735" r:id="rId3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2025/7/23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3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2025/7/23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5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93B3-8D96-0683-7C5D-233AB5CA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E00D0A7-1864-817A-832D-018E6450F6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028384"/>
            <a:ext cx="7886700" cy="2679565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学校における児童生徒の</a:t>
            </a:r>
            <a:b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自殺関連行動への対応</a:t>
            </a:r>
            <a:b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br>
              <a:rPr lang="en-US" altLang="ja-JP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en-US" altLang="ja-JP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lang="ja-JP" alt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教員の個人スキル</a:t>
            </a:r>
            <a:r>
              <a:rPr lang="en-US" altLang="ja-JP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</a:t>
            </a:r>
            <a:endParaRPr lang="ja-JP" altLang="en-US" sz="3600" dirty="0">
              <a:solidFill>
                <a:srgbClr val="C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39EC516-9A13-64CE-3435-1F1833ACAF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" y="0"/>
            <a:ext cx="877598" cy="10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927A626A-7659-49F2-8382-C4D20617DE56}"/>
              </a:ext>
            </a:extLst>
          </p:cNvPr>
          <p:cNvSpPr txBox="1">
            <a:spLocks/>
          </p:cNvSpPr>
          <p:nvPr/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6F011-1D1E-4A20-8193-E3E01D574FB1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6C2043-E037-5ADE-27D5-9BCBD32896C3}"/>
              </a:ext>
            </a:extLst>
          </p:cNvPr>
          <p:cNvSpPr txBox="1"/>
          <p:nvPr/>
        </p:nvSpPr>
        <p:spPr>
          <a:xfrm>
            <a:off x="1532965" y="3548720"/>
            <a:ext cx="6051176" cy="2364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80000" tIns="180000" rIns="180000" bIns="180000" rtlCol="0" anchor="t" anchorCtr="0">
            <a:spAutoFit/>
          </a:bodyPr>
          <a:lstStyle/>
          <a:p>
            <a:pPr algn="l"/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こどもたちの危機を発見し、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連携可能な関係機関（保護者含め）を招聘し、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支援の方針・役割分担を行う。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>
              <a:spcBef>
                <a:spcPts val="1200"/>
              </a:spcBef>
            </a:pP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支援の経過を共有し、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状況に応じて方針・役割分担を修正・変更し、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/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新たな課題に応じて支援チームを拡充する</a:t>
            </a:r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3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C197315-D422-C9E4-CCB7-278B7602A795}"/>
              </a:ext>
            </a:extLst>
          </p:cNvPr>
          <p:cNvSpPr/>
          <p:nvPr/>
        </p:nvSpPr>
        <p:spPr>
          <a:xfrm>
            <a:off x="837952" y="839113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Ｃさん（中２）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（友人情報）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出席状況良好、成績優秀→最近やや低下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定期考査等の成績低下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明朗快活、学級委員、運動部に所属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学校で認知している家庭問題等はない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身だしなみは整っている、いつも長袖着用</a:t>
            </a:r>
            <a:endParaRPr kumimoji="1" lang="en-US" altLang="ja-JP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8522AFF-ED38-8404-2983-9910D4118B57}"/>
              </a:ext>
            </a:extLst>
          </p:cNvPr>
          <p:cNvCxnSpPr>
            <a:cxnSpLocks/>
          </p:cNvCxnSpPr>
          <p:nvPr/>
        </p:nvCxnSpPr>
        <p:spPr>
          <a:xfrm>
            <a:off x="611560" y="2708920"/>
            <a:ext cx="799833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4B717E-9EDA-66EB-B394-B38486ECE9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四角形: 1 つの角を切り取る 5">
            <a:extLst>
              <a:ext uri="{FF2B5EF4-FFF2-40B4-BE49-F238E27FC236}">
                <a16:creationId xmlns:a16="http://schemas.microsoft.com/office/drawing/2014/main" id="{FF5585D6-90CC-1D79-4904-A630ED999B93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3888A13-93D5-B47B-DEA0-FF98BBB68E0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pic>
        <p:nvPicPr>
          <p:cNvPr id="3" name="図 2" descr="黒いバックグラウンドの前に座っている人形&#10;&#10;中程度の精度で自動的に生成された説明">
            <a:extLst>
              <a:ext uri="{FF2B5EF4-FFF2-40B4-BE49-F238E27FC236}">
                <a16:creationId xmlns:a16="http://schemas.microsoft.com/office/drawing/2014/main" id="{B6C7E5BE-F747-54A0-BA72-42F00ACB4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63" y="765314"/>
            <a:ext cx="1546449" cy="20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542FBB-C9F0-3063-B2BA-B9C37B8255DB}"/>
              </a:ext>
            </a:extLst>
          </p:cNvPr>
          <p:cNvSpPr/>
          <p:nvPr/>
        </p:nvSpPr>
        <p:spPr>
          <a:xfrm>
            <a:off x="472716" y="1001824"/>
            <a:ext cx="8198568" cy="5379504"/>
          </a:xfrm>
          <a:prstGeom prst="rect">
            <a:avLst/>
          </a:prstGeom>
          <a:solidFill>
            <a:srgbClr val="F19A8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22412" y="-243408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highlight>
                  <a:srgbClr val="83CCD2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グループで話し合ってみましょう ①</a:t>
            </a:r>
            <a:endParaRPr lang="en-US" altLang="ja-JP" sz="3200" b="1" dirty="0">
              <a:solidFill>
                <a:schemeClr val="bg1"/>
              </a:solidFill>
              <a:highlight>
                <a:srgbClr val="83CCD2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さんの最近の様子で気になる点は？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追加で知りたい情報についても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書いてみましょう。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0E3CF3-72D4-E7B6-4E79-CA7011F0B7C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453D0728-E760-EECD-C7B2-5CB29D1E8920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DA6543-6485-2622-AAD9-88C77F9DBA6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F97680D-83AB-11DD-3FD5-4EF64FC234DB}"/>
              </a:ext>
            </a:extLst>
          </p:cNvPr>
          <p:cNvSpPr/>
          <p:nvPr/>
        </p:nvSpPr>
        <p:spPr>
          <a:xfrm>
            <a:off x="1115617" y="4581128"/>
            <a:ext cx="7205972" cy="1800200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2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あなたは、部活動後にＣさんと話をする機会を作ることに成功しました。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家具の置いてあるテーブル&#10;&#10;低い精度で自動的に生成された説明">
            <a:extLst>
              <a:ext uri="{FF2B5EF4-FFF2-40B4-BE49-F238E27FC236}">
                <a16:creationId xmlns:a16="http://schemas.microsoft.com/office/drawing/2014/main" id="{B1F1BA57-F2F8-05D2-7E2E-DCF7E4037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68" y="4423397"/>
            <a:ext cx="2513856" cy="2029939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4BFFCD-DCD3-0AF0-5573-8EDB7B826362}"/>
              </a:ext>
            </a:extLst>
          </p:cNvPr>
          <p:cNvGrpSpPr/>
          <p:nvPr/>
        </p:nvGrpSpPr>
        <p:grpSpPr>
          <a:xfrm>
            <a:off x="3391643" y="3836818"/>
            <a:ext cx="648657" cy="1573597"/>
            <a:chOff x="7589912" y="3799461"/>
            <a:chExt cx="648657" cy="1573597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F62CCA7-628D-B9B9-FCC9-6F1C41D39FF6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81DA1737-8719-98A7-B357-49FB80A1EC7D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4BCC80B-48BA-9927-46FA-9F93A68E1F46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楕円 16">
            <a:extLst>
              <a:ext uri="{FF2B5EF4-FFF2-40B4-BE49-F238E27FC236}">
                <a16:creationId xmlns:a16="http://schemas.microsoft.com/office/drawing/2014/main" id="{D6BB2B73-85FD-A190-ADDB-56DDFAC470A7}"/>
              </a:ext>
            </a:extLst>
          </p:cNvPr>
          <p:cNvSpPr/>
          <p:nvPr/>
        </p:nvSpPr>
        <p:spPr>
          <a:xfrm>
            <a:off x="5002721" y="3237217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CC457281-31C5-80D0-5C6F-D3505ED05746}"/>
              </a:ext>
            </a:extLst>
          </p:cNvPr>
          <p:cNvSpPr/>
          <p:nvPr/>
        </p:nvSpPr>
        <p:spPr>
          <a:xfrm>
            <a:off x="5002721" y="3879145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257B25C-466E-2F12-6DEF-4E15FD2E68C6}"/>
              </a:ext>
            </a:extLst>
          </p:cNvPr>
          <p:cNvSpPr/>
          <p:nvPr/>
        </p:nvSpPr>
        <p:spPr>
          <a:xfrm>
            <a:off x="5002042" y="4162900"/>
            <a:ext cx="647978" cy="364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BF6B1EE-C357-0ACE-741F-08358CEB1DB5}"/>
              </a:ext>
            </a:extLst>
          </p:cNvPr>
          <p:cNvSpPr/>
          <p:nvPr/>
        </p:nvSpPr>
        <p:spPr>
          <a:xfrm>
            <a:off x="1697783" y="4747333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あなた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F94F5FD-2F14-B61D-D16F-4D77FD2FEF40}"/>
              </a:ext>
            </a:extLst>
          </p:cNvPr>
          <p:cNvSpPr/>
          <p:nvPr/>
        </p:nvSpPr>
        <p:spPr>
          <a:xfrm>
            <a:off x="5292080" y="3892871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Ｃさん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69DC57-B008-4935-EDE3-1DAB06F9CA91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A03321A5-ABA8-56C2-505C-F6F5E1AD6A28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195405-341E-CFE7-FB22-D7C98724CF26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　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</a:p>
        </p:txBody>
      </p:sp>
    </p:spTree>
    <p:extLst>
      <p:ext uri="{BB962C8B-B14F-4D97-AF65-F5344CB8AC3E}">
        <p14:creationId xmlns:p14="http://schemas.microsoft.com/office/powerpoint/2010/main" val="4822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542FBB-C9F0-3063-B2BA-B9C37B8255DB}"/>
              </a:ext>
            </a:extLst>
          </p:cNvPr>
          <p:cNvSpPr/>
          <p:nvPr/>
        </p:nvSpPr>
        <p:spPr>
          <a:xfrm>
            <a:off x="472716" y="1293024"/>
            <a:ext cx="8198568" cy="4536504"/>
          </a:xfrm>
          <a:prstGeom prst="rect">
            <a:avLst/>
          </a:prstGeom>
          <a:solidFill>
            <a:srgbClr val="F19A8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47564" y="318964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highlight>
                  <a:srgbClr val="83CCD2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この面談の目標</a:t>
            </a:r>
            <a:endParaRPr lang="en-US" altLang="ja-JP" sz="3200" b="1" dirty="0">
              <a:solidFill>
                <a:schemeClr val="bg1"/>
              </a:solidFill>
              <a:highlight>
                <a:srgbClr val="83CCD2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1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心配していることを伝える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自傷行為についてたずねる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緊急度を評価し、適切な支援につなぐ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0E3CF3-72D4-E7B6-4E79-CA7011F0B7C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453D0728-E760-EECD-C7B2-5CB29D1E8920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DA6543-6485-2622-AAD9-88C77F9DBA6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23171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B6F7-A6B7-1741-261D-242F6C5ED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B9E99FDE-7532-1795-A2C7-721BD6028B8A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6BF4F1C6-1B2F-16BA-7F34-3FEBFE5E4122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EF87FA69-A3C9-C920-C0AC-4340F5D38236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096836D1-BC1D-3F92-44EC-B767EC255FA0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5212AEF-08C5-777B-6E44-D6503EE0487F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680C5E18-1907-3EE1-8FAD-CB998F43440C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33316F0-8F7C-12F8-D324-87B003F38B7A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1289A35-7759-B582-2746-FC93786D2B3C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6BABE28-4477-FDDB-31D3-0C387729B425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8E8A959-6291-B347-E2DF-F50F331500D8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CA5E3AB-E27D-0DD0-0633-3EB752EE2B50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83110B7C-7780-E5AA-25A3-C7B88FEC2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CB2AD231-F30B-7B53-E715-619E88BD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32FDE6DB-F754-D937-87EE-1643E190D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B99AA9A0-42AA-091F-497D-87D57BC65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5D3B1F3A-0316-D75B-56CF-22ABC27F23C1}"/>
              </a:ext>
            </a:extLst>
          </p:cNvPr>
          <p:cNvSpPr/>
          <p:nvPr/>
        </p:nvSpPr>
        <p:spPr>
          <a:xfrm>
            <a:off x="881844" y="1076071"/>
            <a:ext cx="4554252" cy="1848873"/>
          </a:xfrm>
          <a:prstGeom prst="wedgeRoundRectCallout">
            <a:avLst>
              <a:gd name="adj1" fmla="val -6194"/>
              <a:gd name="adj2" fmla="val 9555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097868" y="1307936"/>
            <a:ext cx="42364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急に呼び出してごめんね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最近、部活動はどう？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家具の置いてあるテーブル&#10;&#10;低い精度で自動的に生成された説明">
            <a:extLst>
              <a:ext uri="{FF2B5EF4-FFF2-40B4-BE49-F238E27FC236}">
                <a16:creationId xmlns:a16="http://schemas.microsoft.com/office/drawing/2014/main" id="{B1F1BA57-F2F8-05D2-7E2E-DCF7E4037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41" y="4423397"/>
            <a:ext cx="2513856" cy="2029939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4BFFCD-DCD3-0AF0-5573-8EDB7B826362}"/>
              </a:ext>
            </a:extLst>
          </p:cNvPr>
          <p:cNvGrpSpPr/>
          <p:nvPr/>
        </p:nvGrpSpPr>
        <p:grpSpPr>
          <a:xfrm>
            <a:off x="2915816" y="3836818"/>
            <a:ext cx="648657" cy="1573597"/>
            <a:chOff x="7589912" y="3799461"/>
            <a:chExt cx="648657" cy="1573597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F62CCA7-628D-B9B9-FCC9-6F1C41D39FF6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81DA1737-8719-98A7-B357-49FB80A1EC7D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4BCC80B-48BA-9927-46FA-9F93A68E1F46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楕円 16">
            <a:extLst>
              <a:ext uri="{FF2B5EF4-FFF2-40B4-BE49-F238E27FC236}">
                <a16:creationId xmlns:a16="http://schemas.microsoft.com/office/drawing/2014/main" id="{D6BB2B73-85FD-A190-ADDB-56DDFAC470A7}"/>
              </a:ext>
            </a:extLst>
          </p:cNvPr>
          <p:cNvSpPr/>
          <p:nvPr/>
        </p:nvSpPr>
        <p:spPr>
          <a:xfrm>
            <a:off x="4526894" y="3237217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CC457281-31C5-80D0-5C6F-D3505ED05746}"/>
              </a:ext>
            </a:extLst>
          </p:cNvPr>
          <p:cNvSpPr/>
          <p:nvPr/>
        </p:nvSpPr>
        <p:spPr>
          <a:xfrm>
            <a:off x="4526894" y="3879145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257B25C-466E-2F12-6DEF-4E15FD2E68C6}"/>
              </a:ext>
            </a:extLst>
          </p:cNvPr>
          <p:cNvSpPr/>
          <p:nvPr/>
        </p:nvSpPr>
        <p:spPr>
          <a:xfrm>
            <a:off x="4526215" y="4162900"/>
            <a:ext cx="647978" cy="364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E4A21E7F-75FA-4983-7B97-FFC844F19E66}"/>
              </a:ext>
            </a:extLst>
          </p:cNvPr>
          <p:cNvSpPr/>
          <p:nvPr/>
        </p:nvSpPr>
        <p:spPr>
          <a:xfrm>
            <a:off x="5652120" y="3064694"/>
            <a:ext cx="3096344" cy="864096"/>
          </a:xfrm>
          <a:prstGeom prst="wedgeRoundRectCallout">
            <a:avLst>
              <a:gd name="adj1" fmla="val -59887"/>
              <a:gd name="adj2" fmla="val 25368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B0E3306-A9FE-C2F3-62E1-ACC26137CDBE}"/>
              </a:ext>
            </a:extLst>
          </p:cNvPr>
          <p:cNvSpPr/>
          <p:nvPr/>
        </p:nvSpPr>
        <p:spPr>
          <a:xfrm>
            <a:off x="5869407" y="3123729"/>
            <a:ext cx="2735625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別にふつうです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072258-E112-1B72-2EE0-75420ED36BA4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5B076D71-76CA-9995-D259-189D68F167F8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E96F67-17C8-CA00-9BFC-A8040180B9CE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4118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764704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Ｃさんは普段どおりに見えます。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どのように話を切り出しますか？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1196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994756" y="2128749"/>
            <a:ext cx="5634372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8" y="1340768"/>
            <a:ext cx="5826224" cy="27813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3458854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D90A7D6-FD8F-A948-E362-6AE7B011535B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295B151E-53CF-3367-7F79-ECC1C2C51F0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5F3C5A8-80C1-9993-07A6-20B08F9705E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4720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7B39A7-3A4D-4523-5A72-3E6B595D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7506" y="2856101"/>
            <a:ext cx="4172408" cy="2531934"/>
          </a:xfrm>
          <a:prstGeom prst="rect">
            <a:avLst/>
          </a:prstGeom>
        </p:spPr>
      </p:pic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8" y="1340768"/>
            <a:ext cx="5826224" cy="27813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994756" y="2128749"/>
            <a:ext cx="5634372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108" y="3458854"/>
            <a:ext cx="1818456" cy="1828847"/>
          </a:xfrm>
          <a:prstGeom prst="rect">
            <a:avLst/>
          </a:prstGeom>
        </p:spPr>
      </p:pic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6C39C369-CA2A-77B6-AC05-4E6FD2D3FBD6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483571-6B1C-E41B-D54C-01430B65E9D3}"/>
              </a:ext>
            </a:extLst>
          </p:cNvPr>
          <p:cNvSpPr/>
          <p:nvPr/>
        </p:nvSpPr>
        <p:spPr>
          <a:xfrm>
            <a:off x="5796136" y="3501008"/>
            <a:ext cx="2448272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べつにないです！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56D2EE-B513-F8DB-4BA2-FD513B2B510C}"/>
              </a:ext>
            </a:extLst>
          </p:cNvPr>
          <p:cNvSpPr/>
          <p:nvPr/>
        </p:nvSpPr>
        <p:spPr>
          <a:xfrm>
            <a:off x="997546" y="3859062"/>
            <a:ext cx="5634372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唐突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あいまい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29BE05-C145-7414-238E-CD11157B3F0A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9010B6CF-0BB5-A758-A833-DA5AF667E21D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45DBE8-6B19-CC14-1D23-3EAF452DEE8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399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659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909302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4384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C49C-A4E8-CDB7-BC55-EF602C1FE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84CD0C-086A-E69F-8DAA-09804544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203" t="7203" r="6740" b="20776"/>
          <a:stretch/>
        </p:blipFill>
        <p:spPr>
          <a:xfrm rot="20421033">
            <a:off x="400279" y="457281"/>
            <a:ext cx="4907722" cy="473264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4F2B07-2D15-00F2-3AE4-F5DFA8D05805}"/>
              </a:ext>
            </a:extLst>
          </p:cNvPr>
          <p:cNvSpPr txBox="1"/>
          <p:nvPr/>
        </p:nvSpPr>
        <p:spPr>
          <a:xfrm>
            <a:off x="0" y="2708275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自殺関連行動をとる生徒との対話</a:t>
            </a:r>
            <a:endParaRPr lang="en-US" altLang="ja-JP" sz="4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（シミュレーション）</a:t>
            </a:r>
          </a:p>
        </p:txBody>
      </p:sp>
    </p:spTree>
    <p:extLst>
      <p:ext uri="{BB962C8B-B14F-4D97-AF65-F5344CB8AC3E}">
        <p14:creationId xmlns:p14="http://schemas.microsoft.com/office/powerpoint/2010/main" val="261709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43408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315235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3740230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028EA4F7-7EBC-4FE4-9E1C-70BE929FA375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7ED2EBF-4AB4-039E-B08A-5F66FEDA9797}"/>
              </a:ext>
            </a:extLst>
          </p:cNvPr>
          <p:cNvSpPr/>
          <p:nvPr/>
        </p:nvSpPr>
        <p:spPr>
          <a:xfrm>
            <a:off x="5696744" y="3350954"/>
            <a:ext cx="3249488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（なんで急に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私していませんよ！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0A01C28-3F63-F253-1904-85A58A618A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23528" y="2448274"/>
            <a:ext cx="2736304" cy="253193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86590C-F128-9450-D17F-B48AE9064857}"/>
              </a:ext>
            </a:extLst>
          </p:cNvPr>
          <p:cNvSpPr/>
          <p:nvPr/>
        </p:nvSpPr>
        <p:spPr>
          <a:xfrm>
            <a:off x="1183568" y="3451235"/>
            <a:ext cx="2884376" cy="796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唐突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0D9B5A0-02B2-3E8F-CFCF-CCDCB704385F}"/>
              </a:ext>
            </a:extLst>
          </p:cNvPr>
          <p:cNvSpPr/>
          <p:nvPr/>
        </p:nvSpPr>
        <p:spPr>
          <a:xfrm>
            <a:off x="526114" y="4629923"/>
            <a:ext cx="4621950" cy="1893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実際に見ていないのに、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リストカットしていると決めつけて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心配と言うのは、拒否されやすい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67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0" y="-644797"/>
            <a:ext cx="7920880" cy="6840760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F3DD84-6042-71D9-EE6A-C1633B8C142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AA869854-FA7D-0C2A-BCE0-74202ACD8F8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F1A81E-B654-22DF-842D-65BCD354F08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967C47-067E-5E8F-702F-1F52A669400B}"/>
              </a:ext>
            </a:extLst>
          </p:cNvPr>
          <p:cNvSpPr/>
          <p:nvPr/>
        </p:nvSpPr>
        <p:spPr>
          <a:xfrm>
            <a:off x="993751" y="1189596"/>
            <a:ext cx="7740860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7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0" y="-747464"/>
            <a:ext cx="7920880" cy="6336704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02110" y="1130400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028262"/>
            <a:ext cx="1818456" cy="1828847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89823006-878B-400B-8630-327B61BEC684}"/>
              </a:ext>
            </a:extLst>
          </p:cNvPr>
          <p:cNvSpPr/>
          <p:nvPr/>
        </p:nvSpPr>
        <p:spPr>
          <a:xfrm>
            <a:off x="6902516" y="4636787"/>
            <a:ext cx="1593919" cy="1593919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420496C-E386-B166-00F9-934E4E6FF767}"/>
              </a:ext>
            </a:extLst>
          </p:cNvPr>
          <p:cNvSpPr/>
          <p:nvPr/>
        </p:nvSpPr>
        <p:spPr>
          <a:xfrm>
            <a:off x="7320753" y="5059114"/>
            <a:ext cx="757444" cy="757444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843FBCC-7FFE-9430-970A-042E7B8835E7}"/>
              </a:ext>
            </a:extLst>
          </p:cNvPr>
          <p:cNvSpPr/>
          <p:nvPr/>
        </p:nvSpPr>
        <p:spPr>
          <a:xfrm>
            <a:off x="526114" y="4395627"/>
            <a:ext cx="4004474" cy="1924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 客観的エピソード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 「私が」心配している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 まずはオープンに切り出す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A839DC9-7B2B-A762-7017-355C0D1BBDA8}"/>
              </a:ext>
            </a:extLst>
          </p:cNvPr>
          <p:cNvSpPr/>
          <p:nvPr/>
        </p:nvSpPr>
        <p:spPr>
          <a:xfrm>
            <a:off x="5698360" y="3654725"/>
            <a:ext cx="2788712" cy="591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私のこと心配して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くれているんだ！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A7CD02-39E3-BA82-6911-27D1EF4AD4A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4AB3C03D-C176-908D-71CD-8483CCE89462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BEA5B8-61C5-397A-8063-DAD98D29B000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98AA974-B0EB-5303-77F4-CA383C9A6457}"/>
              </a:ext>
            </a:extLst>
          </p:cNvPr>
          <p:cNvSpPr/>
          <p:nvPr/>
        </p:nvSpPr>
        <p:spPr>
          <a:xfrm>
            <a:off x="998476" y="882406"/>
            <a:ext cx="7740860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12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1D03094-8D16-3F5E-27D3-2BE241236011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繊細</a:t>
            </a:r>
            <a:r>
              <a:rPr kumimoji="1"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な話題に入るコツ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0FD2059-F33F-5C92-FA96-CD15C604DE83}"/>
              </a:ext>
            </a:extLst>
          </p:cNvPr>
          <p:cNvSpPr/>
          <p:nvPr/>
        </p:nvSpPr>
        <p:spPr>
          <a:xfrm>
            <a:off x="1043608" y="2492896"/>
            <a:ext cx="7056784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✓ 気になる言動（＝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SOS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）を見付け、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客観的に、かつ具体的に話す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✓ 「私（＝先生であるあなた）が」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心配している、ということを伝える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7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9DDD7C-DB01-73E4-6805-CB5CD8CBFFB0}"/>
              </a:ext>
            </a:extLst>
          </p:cNvPr>
          <p:cNvSpPr/>
          <p:nvPr/>
        </p:nvSpPr>
        <p:spPr>
          <a:xfrm>
            <a:off x="393671" y="4761148"/>
            <a:ext cx="8356658" cy="1800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A6934A-DD49-2A9B-51AC-30159E922B3E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Ｃさんは普段どおりに見えます。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どのように話を切り出しますか？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なにか困っていることはない？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もしかしてリストカットをしているのではと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この間の提出物、どうしたの？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どこかいつもより丁寧さに欠けるから、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何かあったのかなと心配しているよ。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1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28676-B11B-EF18-0D3A-7F9DAB4817B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3D75F90D-B688-8B78-35D8-FAAF87DF6851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3D1E-A108-5EE6-781D-8561C06142F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AE645E33-1241-994D-51E5-8D508AB9F76B}"/>
              </a:ext>
            </a:extLst>
          </p:cNvPr>
          <p:cNvSpPr/>
          <p:nvPr/>
        </p:nvSpPr>
        <p:spPr>
          <a:xfrm>
            <a:off x="611560" y="897080"/>
            <a:ext cx="4938795" cy="1848873"/>
          </a:xfrm>
          <a:prstGeom prst="wedgeRoundRectCallout">
            <a:avLst>
              <a:gd name="adj1" fmla="val -15451"/>
              <a:gd name="adj2" fmla="val 10740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A6FA06-36F4-7FBD-D133-12774ABCD156}"/>
              </a:ext>
            </a:extLst>
          </p:cNvPr>
          <p:cNvSpPr/>
          <p:nvPr/>
        </p:nvSpPr>
        <p:spPr>
          <a:xfrm>
            <a:off x="858507" y="1120928"/>
            <a:ext cx="46507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定期考査の結果をみて、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何かあったのかなと心配で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5233F902-08DD-5BA2-80E6-8363EEEF768E}"/>
              </a:ext>
            </a:extLst>
          </p:cNvPr>
          <p:cNvSpPr/>
          <p:nvPr/>
        </p:nvSpPr>
        <p:spPr>
          <a:xfrm>
            <a:off x="5291153" y="3001737"/>
            <a:ext cx="3200677" cy="2155455"/>
          </a:xfrm>
          <a:prstGeom prst="wedgeRoundRectCallout">
            <a:avLst>
              <a:gd name="adj1" fmla="val -71791"/>
              <a:gd name="adj2" fmla="val -13077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D685F27-74C6-9174-28BA-9A552A9DFFC2}"/>
              </a:ext>
            </a:extLst>
          </p:cNvPr>
          <p:cNvSpPr/>
          <p:nvPr/>
        </p:nvSpPr>
        <p:spPr>
          <a:xfrm>
            <a:off x="5617114" y="3068960"/>
            <a:ext cx="2735625" cy="2043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最近なんだか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集中できなくて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20950B0-0DCA-644D-5CB4-B7D8FC36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76" y="3429000"/>
            <a:ext cx="320067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28676-B11B-EF18-0D3A-7F9DAB4817B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3D75F90D-B688-8B78-35D8-FAAF87DF6851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3D1E-A108-5EE6-781D-8561C06142F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AE645E33-1241-994D-51E5-8D508AB9F76B}"/>
              </a:ext>
            </a:extLst>
          </p:cNvPr>
          <p:cNvSpPr/>
          <p:nvPr/>
        </p:nvSpPr>
        <p:spPr>
          <a:xfrm>
            <a:off x="611560" y="897080"/>
            <a:ext cx="4938795" cy="1848873"/>
          </a:xfrm>
          <a:prstGeom prst="wedgeRoundRectCallout">
            <a:avLst>
              <a:gd name="adj1" fmla="val -15451"/>
              <a:gd name="adj2" fmla="val 107403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A6FA06-36F4-7FBD-D133-12774ABCD156}"/>
              </a:ext>
            </a:extLst>
          </p:cNvPr>
          <p:cNvSpPr/>
          <p:nvPr/>
        </p:nvSpPr>
        <p:spPr>
          <a:xfrm>
            <a:off x="858507" y="1120928"/>
            <a:ext cx="46507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そうだったんだね。最近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何かストレスがあるのかな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5233F902-08DD-5BA2-80E6-8363EEEF768E}"/>
              </a:ext>
            </a:extLst>
          </p:cNvPr>
          <p:cNvSpPr/>
          <p:nvPr/>
        </p:nvSpPr>
        <p:spPr>
          <a:xfrm>
            <a:off x="5291153" y="3001737"/>
            <a:ext cx="3200677" cy="2155455"/>
          </a:xfrm>
          <a:prstGeom prst="wedgeRoundRectCallout">
            <a:avLst>
              <a:gd name="adj1" fmla="val -71791"/>
              <a:gd name="adj2" fmla="val -13077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D685F27-74C6-9174-28BA-9A552A9DFFC2}"/>
              </a:ext>
            </a:extLst>
          </p:cNvPr>
          <p:cNvSpPr/>
          <p:nvPr/>
        </p:nvSpPr>
        <p:spPr>
          <a:xfrm>
            <a:off x="5617114" y="3068960"/>
            <a:ext cx="2735625" cy="2043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んー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親とうまく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いってないかも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20950B0-0DCA-644D-5CB4-B7D8FC36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76" y="3429000"/>
            <a:ext cx="320067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Ｃさんは少し悩みを話してくれました。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どのように本題を切り出しますか？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そんな状況なら自分を傷つけたくなるよね。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紛らそうとする人もいるんだけど・・・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A4AFFD-4D7A-82D6-CB90-962EE937DC79}"/>
              </a:ext>
            </a:extLst>
          </p:cNvPr>
          <p:cNvSpPr/>
          <p:nvPr/>
        </p:nvSpPr>
        <p:spPr>
          <a:xfrm>
            <a:off x="6610207" y="1124744"/>
            <a:ext cx="2340866" cy="162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3-2</a:t>
            </a:r>
          </a:p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Zoom</a:t>
            </a:r>
            <a:r>
              <a:rPr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投票</a:t>
            </a:r>
            <a:endParaRPr lang="en-US" altLang="ja-JP" sz="2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単一回答</a:t>
            </a:r>
            <a:endParaRPr lang="en-US" altLang="ja-JP" sz="2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7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659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909302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4961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76704EAB-1D33-80E6-C5A5-672009E8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2" y="1252364"/>
            <a:ext cx="2022140" cy="1096516"/>
          </a:xfrm>
          <a:prstGeom prst="rect">
            <a:avLst/>
          </a:prstGeom>
        </p:spPr>
      </p:pic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43408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875420" y="1315235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108" y="3740230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6732EC-0D1C-AECB-439F-CB2F28AAF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5A441915-F503-13FE-FFD3-E827C9918B36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B44A-6FFA-7847-904B-AA6989C89BC2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028EA4F7-7EBC-4FE4-9E1C-70BE929FA375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7ED2EBF-4AB4-039E-B08A-5F66FEDA9797}"/>
              </a:ext>
            </a:extLst>
          </p:cNvPr>
          <p:cNvSpPr/>
          <p:nvPr/>
        </p:nvSpPr>
        <p:spPr>
          <a:xfrm>
            <a:off x="5782190" y="3350954"/>
            <a:ext cx="3249488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Ｂさん、勝手に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しゃべってひどい！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0A01C28-3F63-F253-1904-85A58A618A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23528" y="2448274"/>
            <a:ext cx="4172408" cy="253193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86590C-F128-9450-D17F-B48AE9064857}"/>
              </a:ext>
            </a:extLst>
          </p:cNvPr>
          <p:cNvSpPr/>
          <p:nvPr/>
        </p:nvSpPr>
        <p:spPr>
          <a:xfrm>
            <a:off x="1343195" y="3481919"/>
            <a:ext cx="3132094" cy="1260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友人へ要配慮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0D9B5A0-02B2-3E8F-CFCF-CCDCB704385F}"/>
              </a:ext>
            </a:extLst>
          </p:cNvPr>
          <p:cNvSpPr/>
          <p:nvPr/>
        </p:nvSpPr>
        <p:spPr>
          <a:xfrm>
            <a:off x="814146" y="5034139"/>
            <a:ext cx="4621950" cy="1893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友達に裏切られたと感じる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可能性のある発言は不適切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0C96E-0ACD-FF29-9E75-F6CE7A498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D8B43C6-A3EE-0DF7-FADB-1CC333EABD60}"/>
              </a:ext>
            </a:extLst>
          </p:cNvPr>
          <p:cNvSpPr/>
          <p:nvPr/>
        </p:nvSpPr>
        <p:spPr>
          <a:xfrm>
            <a:off x="827584" y="1556792"/>
            <a:ext cx="4896544" cy="4824536"/>
          </a:xfrm>
          <a:custGeom>
            <a:avLst/>
            <a:gdLst>
              <a:gd name="connsiteX0" fmla="*/ 0 w 4896544"/>
              <a:gd name="connsiteY0" fmla="*/ 0 h 4824536"/>
              <a:gd name="connsiteX1" fmla="*/ 748472 w 4896544"/>
              <a:gd name="connsiteY1" fmla="*/ 0 h 4824536"/>
              <a:gd name="connsiteX2" fmla="*/ 1545909 w 4896544"/>
              <a:gd name="connsiteY2" fmla="*/ 0 h 4824536"/>
              <a:gd name="connsiteX3" fmla="*/ 2147484 w 4896544"/>
              <a:gd name="connsiteY3" fmla="*/ 0 h 4824536"/>
              <a:gd name="connsiteX4" fmla="*/ 2944921 w 4896544"/>
              <a:gd name="connsiteY4" fmla="*/ 0 h 4824536"/>
              <a:gd name="connsiteX5" fmla="*/ 3644428 w 4896544"/>
              <a:gd name="connsiteY5" fmla="*/ 0 h 4824536"/>
              <a:gd name="connsiteX6" fmla="*/ 4896544 w 4896544"/>
              <a:gd name="connsiteY6" fmla="*/ 0 h 4824536"/>
              <a:gd name="connsiteX7" fmla="*/ 4896544 w 4896544"/>
              <a:gd name="connsiteY7" fmla="*/ 640974 h 4824536"/>
              <a:gd name="connsiteX8" fmla="*/ 4896544 w 4896544"/>
              <a:gd name="connsiteY8" fmla="*/ 1426684 h 4824536"/>
              <a:gd name="connsiteX9" fmla="*/ 4896544 w 4896544"/>
              <a:gd name="connsiteY9" fmla="*/ 2067658 h 4824536"/>
              <a:gd name="connsiteX10" fmla="*/ 4896544 w 4896544"/>
              <a:gd name="connsiteY10" fmla="*/ 2756878 h 4824536"/>
              <a:gd name="connsiteX11" fmla="*/ 4896544 w 4896544"/>
              <a:gd name="connsiteY11" fmla="*/ 3446097 h 4824536"/>
              <a:gd name="connsiteX12" fmla="*/ 4896544 w 4896544"/>
              <a:gd name="connsiteY12" fmla="*/ 4231807 h 4824536"/>
              <a:gd name="connsiteX13" fmla="*/ 4896544 w 4896544"/>
              <a:gd name="connsiteY13" fmla="*/ 4824536 h 4824536"/>
              <a:gd name="connsiteX14" fmla="*/ 4294969 w 4896544"/>
              <a:gd name="connsiteY14" fmla="*/ 4824536 h 4824536"/>
              <a:gd name="connsiteX15" fmla="*/ 3742359 w 4896544"/>
              <a:gd name="connsiteY15" fmla="*/ 4824536 h 4824536"/>
              <a:gd name="connsiteX16" fmla="*/ 3140783 w 4896544"/>
              <a:gd name="connsiteY16" fmla="*/ 4824536 h 4824536"/>
              <a:gd name="connsiteX17" fmla="*/ 2343346 w 4896544"/>
              <a:gd name="connsiteY17" fmla="*/ 4824536 h 4824536"/>
              <a:gd name="connsiteX18" fmla="*/ 1692805 w 4896544"/>
              <a:gd name="connsiteY18" fmla="*/ 4824536 h 4824536"/>
              <a:gd name="connsiteX19" fmla="*/ 944333 w 4896544"/>
              <a:gd name="connsiteY19" fmla="*/ 4824536 h 4824536"/>
              <a:gd name="connsiteX20" fmla="*/ 0 w 4896544"/>
              <a:gd name="connsiteY20" fmla="*/ 4824536 h 4824536"/>
              <a:gd name="connsiteX21" fmla="*/ 0 w 4896544"/>
              <a:gd name="connsiteY21" fmla="*/ 4087071 h 4824536"/>
              <a:gd name="connsiteX22" fmla="*/ 0 w 4896544"/>
              <a:gd name="connsiteY22" fmla="*/ 3446097 h 4824536"/>
              <a:gd name="connsiteX23" fmla="*/ 0 w 4896544"/>
              <a:gd name="connsiteY23" fmla="*/ 2708632 h 4824536"/>
              <a:gd name="connsiteX24" fmla="*/ 0 w 4896544"/>
              <a:gd name="connsiteY24" fmla="*/ 1922922 h 4824536"/>
              <a:gd name="connsiteX25" fmla="*/ 0 w 4896544"/>
              <a:gd name="connsiteY25" fmla="*/ 1185457 h 4824536"/>
              <a:gd name="connsiteX26" fmla="*/ 0 w 4896544"/>
              <a:gd name="connsiteY26" fmla="*/ 0 h 482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96544" h="4824536" fill="none" extrusionOk="0">
                <a:moveTo>
                  <a:pt x="0" y="0"/>
                </a:moveTo>
                <a:cubicBezTo>
                  <a:pt x="188177" y="-5540"/>
                  <a:pt x="406249" y="35646"/>
                  <a:pt x="748472" y="0"/>
                </a:cubicBezTo>
                <a:cubicBezTo>
                  <a:pt x="1090695" y="-35646"/>
                  <a:pt x="1176109" y="-23274"/>
                  <a:pt x="1545909" y="0"/>
                </a:cubicBezTo>
                <a:cubicBezTo>
                  <a:pt x="1915709" y="23274"/>
                  <a:pt x="1977893" y="21833"/>
                  <a:pt x="2147484" y="0"/>
                </a:cubicBezTo>
                <a:cubicBezTo>
                  <a:pt x="2317076" y="-21833"/>
                  <a:pt x="2569381" y="-27487"/>
                  <a:pt x="2944921" y="0"/>
                </a:cubicBezTo>
                <a:cubicBezTo>
                  <a:pt x="3320461" y="27487"/>
                  <a:pt x="3455271" y="2768"/>
                  <a:pt x="3644428" y="0"/>
                </a:cubicBezTo>
                <a:cubicBezTo>
                  <a:pt x="3833585" y="-2768"/>
                  <a:pt x="4366617" y="12824"/>
                  <a:pt x="4896544" y="0"/>
                </a:cubicBezTo>
                <a:cubicBezTo>
                  <a:pt x="4867301" y="247512"/>
                  <a:pt x="4914037" y="341432"/>
                  <a:pt x="4896544" y="640974"/>
                </a:cubicBezTo>
                <a:cubicBezTo>
                  <a:pt x="4879051" y="940516"/>
                  <a:pt x="4918370" y="1233119"/>
                  <a:pt x="4896544" y="1426684"/>
                </a:cubicBezTo>
                <a:cubicBezTo>
                  <a:pt x="4874719" y="1620249"/>
                  <a:pt x="4896104" y="1880187"/>
                  <a:pt x="4896544" y="2067658"/>
                </a:cubicBezTo>
                <a:cubicBezTo>
                  <a:pt x="4896984" y="2255129"/>
                  <a:pt x="4896388" y="2578315"/>
                  <a:pt x="4896544" y="2756878"/>
                </a:cubicBezTo>
                <a:cubicBezTo>
                  <a:pt x="4896700" y="2935441"/>
                  <a:pt x="4921934" y="3243637"/>
                  <a:pt x="4896544" y="3446097"/>
                </a:cubicBezTo>
                <a:cubicBezTo>
                  <a:pt x="4871154" y="3648557"/>
                  <a:pt x="4877117" y="4035941"/>
                  <a:pt x="4896544" y="4231807"/>
                </a:cubicBezTo>
                <a:cubicBezTo>
                  <a:pt x="4915972" y="4427673"/>
                  <a:pt x="4922913" y="4551617"/>
                  <a:pt x="4896544" y="4824536"/>
                </a:cubicBezTo>
                <a:cubicBezTo>
                  <a:pt x="4605360" y="4831652"/>
                  <a:pt x="4586587" y="4795964"/>
                  <a:pt x="4294969" y="4824536"/>
                </a:cubicBezTo>
                <a:cubicBezTo>
                  <a:pt x="4003351" y="4853108"/>
                  <a:pt x="3913390" y="4823256"/>
                  <a:pt x="3742359" y="4824536"/>
                </a:cubicBezTo>
                <a:cubicBezTo>
                  <a:pt x="3571328" y="4825817"/>
                  <a:pt x="3331618" y="4815052"/>
                  <a:pt x="3140783" y="4824536"/>
                </a:cubicBezTo>
                <a:cubicBezTo>
                  <a:pt x="2949948" y="4834020"/>
                  <a:pt x="2530476" y="4799518"/>
                  <a:pt x="2343346" y="4824536"/>
                </a:cubicBezTo>
                <a:cubicBezTo>
                  <a:pt x="2156216" y="4849554"/>
                  <a:pt x="1923187" y="4842613"/>
                  <a:pt x="1692805" y="4824536"/>
                </a:cubicBezTo>
                <a:cubicBezTo>
                  <a:pt x="1462423" y="4806459"/>
                  <a:pt x="1103702" y="4797792"/>
                  <a:pt x="944333" y="4824536"/>
                </a:cubicBezTo>
                <a:cubicBezTo>
                  <a:pt x="784964" y="4851280"/>
                  <a:pt x="420430" y="4853428"/>
                  <a:pt x="0" y="4824536"/>
                </a:cubicBezTo>
                <a:cubicBezTo>
                  <a:pt x="-31914" y="4612240"/>
                  <a:pt x="-10495" y="4292358"/>
                  <a:pt x="0" y="4087071"/>
                </a:cubicBezTo>
                <a:cubicBezTo>
                  <a:pt x="10495" y="3881785"/>
                  <a:pt x="7175" y="3725462"/>
                  <a:pt x="0" y="3446097"/>
                </a:cubicBezTo>
                <a:cubicBezTo>
                  <a:pt x="-7175" y="3166732"/>
                  <a:pt x="-30379" y="2941199"/>
                  <a:pt x="0" y="2708632"/>
                </a:cubicBezTo>
                <a:cubicBezTo>
                  <a:pt x="30379" y="2476066"/>
                  <a:pt x="-24408" y="2126585"/>
                  <a:pt x="0" y="1922922"/>
                </a:cubicBezTo>
                <a:cubicBezTo>
                  <a:pt x="24408" y="1719259"/>
                  <a:pt x="-27512" y="1490809"/>
                  <a:pt x="0" y="1185457"/>
                </a:cubicBezTo>
                <a:cubicBezTo>
                  <a:pt x="27512" y="880106"/>
                  <a:pt x="2460" y="288847"/>
                  <a:pt x="0" y="0"/>
                </a:cubicBezTo>
                <a:close/>
              </a:path>
              <a:path w="4896544" h="4824536" stroke="0" extrusionOk="0">
                <a:moveTo>
                  <a:pt x="0" y="0"/>
                </a:moveTo>
                <a:cubicBezTo>
                  <a:pt x="226422" y="3413"/>
                  <a:pt x="418280" y="-16684"/>
                  <a:pt x="552610" y="0"/>
                </a:cubicBezTo>
                <a:cubicBezTo>
                  <a:pt x="686940" y="16684"/>
                  <a:pt x="921613" y="-27077"/>
                  <a:pt x="1105220" y="0"/>
                </a:cubicBezTo>
                <a:cubicBezTo>
                  <a:pt x="1288827" y="27077"/>
                  <a:pt x="1438229" y="-18244"/>
                  <a:pt x="1657830" y="0"/>
                </a:cubicBezTo>
                <a:cubicBezTo>
                  <a:pt x="1877431" y="18244"/>
                  <a:pt x="2088601" y="-16221"/>
                  <a:pt x="2357336" y="0"/>
                </a:cubicBezTo>
                <a:cubicBezTo>
                  <a:pt x="2626071" y="16221"/>
                  <a:pt x="2777462" y="30447"/>
                  <a:pt x="3154773" y="0"/>
                </a:cubicBezTo>
                <a:cubicBezTo>
                  <a:pt x="3532084" y="-30447"/>
                  <a:pt x="3478312" y="-17316"/>
                  <a:pt x="3707383" y="0"/>
                </a:cubicBezTo>
                <a:cubicBezTo>
                  <a:pt x="3936454" y="17316"/>
                  <a:pt x="4017392" y="17492"/>
                  <a:pt x="4259993" y="0"/>
                </a:cubicBezTo>
                <a:cubicBezTo>
                  <a:pt x="4502594" y="-17492"/>
                  <a:pt x="4586305" y="-5188"/>
                  <a:pt x="4896544" y="0"/>
                </a:cubicBezTo>
                <a:cubicBezTo>
                  <a:pt x="4877615" y="333057"/>
                  <a:pt x="4872653" y="457449"/>
                  <a:pt x="4896544" y="689219"/>
                </a:cubicBezTo>
                <a:cubicBezTo>
                  <a:pt x="4920435" y="920989"/>
                  <a:pt x="4929966" y="1226685"/>
                  <a:pt x="4896544" y="1474930"/>
                </a:cubicBezTo>
                <a:cubicBezTo>
                  <a:pt x="4863122" y="1723175"/>
                  <a:pt x="4910389" y="1968442"/>
                  <a:pt x="4896544" y="2164149"/>
                </a:cubicBezTo>
                <a:cubicBezTo>
                  <a:pt x="4882699" y="2359856"/>
                  <a:pt x="4899983" y="2639322"/>
                  <a:pt x="4896544" y="2901614"/>
                </a:cubicBezTo>
                <a:cubicBezTo>
                  <a:pt x="4893105" y="3163906"/>
                  <a:pt x="4923771" y="3274726"/>
                  <a:pt x="4896544" y="3494343"/>
                </a:cubicBezTo>
                <a:cubicBezTo>
                  <a:pt x="4869317" y="3713960"/>
                  <a:pt x="4910162" y="3915317"/>
                  <a:pt x="4896544" y="4038826"/>
                </a:cubicBezTo>
                <a:cubicBezTo>
                  <a:pt x="4882926" y="4162335"/>
                  <a:pt x="4911951" y="4487685"/>
                  <a:pt x="4896544" y="4824536"/>
                </a:cubicBezTo>
                <a:cubicBezTo>
                  <a:pt x="4568951" y="4849699"/>
                  <a:pt x="4407624" y="4799026"/>
                  <a:pt x="4197038" y="4824536"/>
                </a:cubicBezTo>
                <a:cubicBezTo>
                  <a:pt x="3986452" y="4850046"/>
                  <a:pt x="3689241" y="4851787"/>
                  <a:pt x="3546497" y="4824536"/>
                </a:cubicBezTo>
                <a:cubicBezTo>
                  <a:pt x="3403753" y="4797285"/>
                  <a:pt x="3115164" y="4821257"/>
                  <a:pt x="2798025" y="4824536"/>
                </a:cubicBezTo>
                <a:cubicBezTo>
                  <a:pt x="2480886" y="4827815"/>
                  <a:pt x="2333985" y="4801986"/>
                  <a:pt x="2147484" y="4824536"/>
                </a:cubicBezTo>
                <a:cubicBezTo>
                  <a:pt x="1960983" y="4847086"/>
                  <a:pt x="1711477" y="4835193"/>
                  <a:pt x="1545909" y="4824536"/>
                </a:cubicBezTo>
                <a:cubicBezTo>
                  <a:pt x="1380342" y="4813879"/>
                  <a:pt x="1024841" y="4785953"/>
                  <a:pt x="748472" y="4824536"/>
                </a:cubicBezTo>
                <a:cubicBezTo>
                  <a:pt x="472103" y="4863119"/>
                  <a:pt x="206528" y="4860440"/>
                  <a:pt x="0" y="4824536"/>
                </a:cubicBezTo>
                <a:cubicBezTo>
                  <a:pt x="18111" y="4498355"/>
                  <a:pt x="-29903" y="4331580"/>
                  <a:pt x="0" y="4135317"/>
                </a:cubicBezTo>
                <a:cubicBezTo>
                  <a:pt x="29903" y="3939054"/>
                  <a:pt x="15435" y="3647131"/>
                  <a:pt x="0" y="3446097"/>
                </a:cubicBezTo>
                <a:cubicBezTo>
                  <a:pt x="-15435" y="3245063"/>
                  <a:pt x="-5287" y="3076299"/>
                  <a:pt x="0" y="2708632"/>
                </a:cubicBezTo>
                <a:cubicBezTo>
                  <a:pt x="5287" y="2340965"/>
                  <a:pt x="-2192" y="2175431"/>
                  <a:pt x="0" y="2019413"/>
                </a:cubicBezTo>
                <a:cubicBezTo>
                  <a:pt x="2192" y="1863395"/>
                  <a:pt x="-5307" y="1596423"/>
                  <a:pt x="0" y="1426684"/>
                </a:cubicBezTo>
                <a:cubicBezTo>
                  <a:pt x="5307" y="1256945"/>
                  <a:pt x="-2115" y="1117703"/>
                  <a:pt x="0" y="882201"/>
                </a:cubicBezTo>
                <a:cubicBezTo>
                  <a:pt x="2115" y="646699"/>
                  <a:pt x="-8187" y="315930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94469BB-076C-898E-49E7-4586E9B72DD3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C2A28CD9-78A7-B9E4-5C28-46A5C764908B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自殺直前のサイン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95BA1517-4202-D1D9-68DB-6A01D0BE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23807" r="12736" b="6403"/>
          <a:stretch/>
        </p:blipFill>
        <p:spPr>
          <a:xfrm rot="5400000">
            <a:off x="5636503" y="3341375"/>
            <a:ext cx="3388276" cy="2403597"/>
          </a:xfrm>
          <a:prstGeom prst="rect">
            <a:avLst/>
          </a:prstGeom>
        </p:spPr>
      </p:pic>
      <p:sp>
        <p:nvSpPr>
          <p:cNvPr id="40" name="Rectangle 5">
            <a:extLst>
              <a:ext uri="{FF2B5EF4-FFF2-40B4-BE49-F238E27FC236}">
                <a16:creationId xmlns:a16="http://schemas.microsoft.com/office/drawing/2014/main" id="{FFD80528-0A21-070F-AC03-4830B2B1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378" y="6502249"/>
            <a:ext cx="5508102" cy="2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44083"/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参考：文部科学省「教師が知っておきたい子どもの自殺予防」</a:t>
            </a:r>
            <a:endParaRPr kumimoji="0" lang="ja-JP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7DF8DC8-4B36-383D-A058-2562BB41686D}"/>
              </a:ext>
            </a:extLst>
          </p:cNvPr>
          <p:cNvSpPr/>
          <p:nvPr/>
        </p:nvSpPr>
        <p:spPr>
          <a:xfrm>
            <a:off x="1043609" y="1793845"/>
            <a:ext cx="4550368" cy="435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集中力の低下、成績の低下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不安、イライラ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投げやりな態度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身だしなみに無頓着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睡眠時間の変化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食欲不振、体重減少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交友関係の問題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（孤立、いじめ、非行）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不登校、引きこもり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自殺について話したり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自殺の計画を立てたりする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・・・など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48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1"/>
            <a:ext cx="7920880" cy="446449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127448" y="2348880"/>
            <a:ext cx="7368988" cy="953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そんな状況なら自分を傷つけたくなるよね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F2EE86-B8F2-F7FE-3A3F-76304BF166CB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3BCEDAD5-4B20-9EFF-EE0C-739E6555ED97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D6AFA2-6D4C-5869-C1C6-73A983C7CBB1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105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A39F35AB-0DA8-7A3E-AF59-8D89947F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24"/>
            <a:ext cx="7920880" cy="446449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1070856" y="1547519"/>
            <a:ext cx="7368988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そんな状況なら自分を傷つけたくなるよね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3668222"/>
            <a:ext cx="1818456" cy="18288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74BF912-22B6-C029-9B02-B961F1DA72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23528" y="2448274"/>
            <a:ext cx="4172408" cy="253193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3AA1F41-93F0-31D7-DB0D-A86B62E3E96E}"/>
              </a:ext>
            </a:extLst>
          </p:cNvPr>
          <p:cNvSpPr/>
          <p:nvPr/>
        </p:nvSpPr>
        <p:spPr>
          <a:xfrm>
            <a:off x="1619672" y="3451235"/>
            <a:ext cx="2448272" cy="796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決めつけ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22FA78-778E-8734-54C8-BE43AB6EB6D4}"/>
              </a:ext>
            </a:extLst>
          </p:cNvPr>
          <p:cNvSpPr/>
          <p:nvPr/>
        </p:nvSpPr>
        <p:spPr>
          <a:xfrm>
            <a:off x="5956684" y="3489848"/>
            <a:ext cx="2475148" cy="876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え、先生なんで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知ってるの？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E0DF44B-898E-6A4E-14CD-B9829E785A50}"/>
              </a:ext>
            </a:extLst>
          </p:cNvPr>
          <p:cNvSpPr/>
          <p:nvPr/>
        </p:nvSpPr>
        <p:spPr>
          <a:xfrm>
            <a:off x="526114" y="4795263"/>
            <a:ext cx="4004474" cy="1728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根拠のない決めつけは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自傷行為の否定はよくないが、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過度な肯定も不適切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8DEBC0A0-AD45-C759-7FD0-35ACBF88A49A}"/>
              </a:ext>
            </a:extLst>
          </p:cNvPr>
          <p:cNvSpPr/>
          <p:nvPr/>
        </p:nvSpPr>
        <p:spPr>
          <a:xfrm>
            <a:off x="6835816" y="4711607"/>
            <a:ext cx="1586623" cy="1367778"/>
          </a:xfrm>
          <a:prstGeom prst="triangl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276973-FA6D-AD53-FF51-130AC8393417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6A35EA18-AEEE-A4AA-13C4-ABEDF46FB10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D9739F-9173-1917-9328-ADC8D3B4C298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9950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659"/>
            <a:ext cx="7920880" cy="530627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935596" y="1909302"/>
            <a:ext cx="7740860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紛らそうとする人もいるんだけど・・・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3F94BE-D44A-86F1-2143-62A7DB57B5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8C3B0572-61AA-6BD8-3438-EC87D13D3B79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A5ADA25-E473-2CE6-1C56-41342765D93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7043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 が含まれている画像&#10;&#10;自動的に生成された説明">
            <a:extLst>
              <a:ext uri="{FF2B5EF4-FFF2-40B4-BE49-F238E27FC236}">
                <a16:creationId xmlns:a16="http://schemas.microsoft.com/office/drawing/2014/main" id="{6C4DD7AF-00C4-3CD3-3F34-73A810DC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675456"/>
            <a:ext cx="7920880" cy="6838600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42C3FB-A255-EDA2-1FBD-B9C6DB99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08" y="4334297"/>
            <a:ext cx="1818456" cy="1828847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89823006-878B-400B-8630-327B61BEC684}"/>
              </a:ext>
            </a:extLst>
          </p:cNvPr>
          <p:cNvSpPr/>
          <p:nvPr/>
        </p:nvSpPr>
        <p:spPr>
          <a:xfrm>
            <a:off x="6902516" y="4636787"/>
            <a:ext cx="1593919" cy="1593919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420496C-E386-B166-00F9-934E4E6FF767}"/>
              </a:ext>
            </a:extLst>
          </p:cNvPr>
          <p:cNvSpPr/>
          <p:nvPr/>
        </p:nvSpPr>
        <p:spPr>
          <a:xfrm>
            <a:off x="7320753" y="5059114"/>
            <a:ext cx="757444" cy="757444"/>
          </a:xfrm>
          <a:prstGeom prst="ellipse">
            <a:avLst/>
          </a:prstGeom>
          <a:noFill/>
          <a:ln w="2540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A839DC9-7B2B-A762-7017-355C0D1BBDA8}"/>
              </a:ext>
            </a:extLst>
          </p:cNvPr>
          <p:cNvSpPr/>
          <p:nvPr/>
        </p:nvSpPr>
        <p:spPr>
          <a:xfrm>
            <a:off x="5829174" y="4138172"/>
            <a:ext cx="2475148" cy="591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実は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46C6E1C-4ABF-897F-771C-636CFCE8B1F1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D7DE457E-E2DF-328F-A90D-9E351C2E97B5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434021-2E2D-4859-7F95-5D94899982B1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A1AF4A2-E96B-5F9D-9B46-0182149BEB27}"/>
              </a:ext>
            </a:extLst>
          </p:cNvPr>
          <p:cNvSpPr/>
          <p:nvPr/>
        </p:nvSpPr>
        <p:spPr>
          <a:xfrm>
            <a:off x="935596" y="1196751"/>
            <a:ext cx="7740860" cy="2068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紛らそうとする人もいるんだけど、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自分を傷つけたくなることもあるのかな？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01892FD-EC93-4543-AAA7-E7D0BDC8235D}"/>
              </a:ext>
            </a:extLst>
          </p:cNvPr>
          <p:cNvSpPr/>
          <p:nvPr/>
        </p:nvSpPr>
        <p:spPr>
          <a:xfrm>
            <a:off x="526114" y="4291207"/>
            <a:ext cx="4004474" cy="2232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自傷行為について、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「話してもいいんだよ」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というメッセージを伝える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6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36D5C8A-7AFF-9B20-DFC5-9F5683D341FF}"/>
              </a:ext>
            </a:extLst>
          </p:cNvPr>
          <p:cNvSpPr/>
          <p:nvPr/>
        </p:nvSpPr>
        <p:spPr>
          <a:xfrm>
            <a:off x="393671" y="4725144"/>
            <a:ext cx="8356658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521296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Ｃさんは少し悩みを話してくれました。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どのように本題を切り出しますか？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Ｂさんからリストカットをしていると聞いて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心配しているよ。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そんな状況なら自分を傷つけたくなるよね。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自分を傷つけることで、しんどい気持ちを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紛らそうとする人もいるんだけど・・・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ケース２：自傷行為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25925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4099EEFE-036F-54F6-2DCE-B9359F1C6B2C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D8F359F7-AC78-E54C-1461-F30DEAF723C7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8CFF3848-9D22-82DD-145E-F69648985779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3898C9A8-0147-DA01-C960-B5757541A33C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502BE38-187C-02B6-C9A2-C6BD2AD1DA81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AA5CA5F-8EDE-F842-BFFA-91841E9965AC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AF373B7-166F-5FD3-A314-0D570289A840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B1ED7A7-049B-4304-D448-7B983EAD27B1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B212F7E-5F37-A6D8-D018-26B65CB74137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D1B6B739-B96F-5394-198B-65FA2F84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2B84825A-702B-1880-F626-42EF1D91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C2C2EFBA-A6C4-7919-5693-49F3D2EF6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5B7FF537-9261-DD7C-93F3-121786CFE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4099EEFE-036F-54F6-2DCE-B9359F1C6B2C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D8F359F7-AC78-E54C-1461-F30DEAF723C7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8CFF3848-9D22-82DD-145E-F69648985779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3898C9A8-0147-DA01-C960-B5757541A33C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502BE38-187C-02B6-C9A2-C6BD2AD1DA81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AA5CA5F-8EDE-F842-BFFA-91841E9965AC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AF373B7-166F-5FD3-A314-0D570289A840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B1ED7A7-049B-4304-D448-7B983EAD27B1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B212F7E-5F37-A6D8-D018-26B65CB74137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D1B6B739-B96F-5394-198B-65FA2F842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2B84825A-702B-1880-F626-42EF1D91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C2C2EFBA-A6C4-7919-5693-49F3D2EF6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5B7FF537-9261-DD7C-93F3-121786CFE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2499A32-ACC0-0D7B-C767-464F0688EF46}"/>
              </a:ext>
            </a:extLst>
          </p:cNvPr>
          <p:cNvCxnSpPr>
            <a:cxnSpLocks/>
          </p:cNvCxnSpPr>
          <p:nvPr/>
        </p:nvCxnSpPr>
        <p:spPr>
          <a:xfrm>
            <a:off x="2699792" y="3841998"/>
            <a:ext cx="27363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FF18E963-B6FF-5BAA-0C24-ACFBA2C1A340}"/>
              </a:ext>
            </a:extLst>
          </p:cNvPr>
          <p:cNvSpPr/>
          <p:nvPr/>
        </p:nvSpPr>
        <p:spPr>
          <a:xfrm>
            <a:off x="3851920" y="4136061"/>
            <a:ext cx="4392488" cy="2314520"/>
          </a:xfrm>
          <a:prstGeom prst="wedgeEllipseCallout">
            <a:avLst>
              <a:gd name="adj1" fmla="val -37113"/>
              <a:gd name="adj2" fmla="val -56493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0991DFF-C998-F6D1-3FDF-A53168C6E42F}"/>
              </a:ext>
            </a:extLst>
          </p:cNvPr>
          <p:cNvSpPr/>
          <p:nvPr/>
        </p:nvSpPr>
        <p:spPr>
          <a:xfrm>
            <a:off x="4139952" y="4783945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についても同様に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率直に聞いてよい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4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AE04-AF95-5407-D9D9-A9FE2A0D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7B9848F-C33A-AE11-78AF-6B3C4AC5EA6F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5249608-80DE-EE54-E16D-4BD7407D683F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D8A9933A-E1BA-74AF-EB56-8CB7BE924D3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話を聴くときの心構え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9FFA50A-CEDB-E7C4-054B-BF095DBE0694}"/>
              </a:ext>
            </a:extLst>
          </p:cNvPr>
          <p:cNvSpPr/>
          <p:nvPr/>
        </p:nvSpPr>
        <p:spPr>
          <a:xfrm>
            <a:off x="1043608" y="1916832"/>
            <a:ext cx="7056784" cy="453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評価や解決の前に、まずその子の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体験や気持ちを十分に共有する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どんな話も否定せず、寄りそう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話してくれたことを労う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C914E664-6FCC-6B5C-ED87-6CB6A4BF9423}"/>
              </a:ext>
            </a:extLst>
          </p:cNvPr>
          <p:cNvSpPr/>
          <p:nvPr/>
        </p:nvSpPr>
        <p:spPr>
          <a:xfrm>
            <a:off x="5076056" y="3284984"/>
            <a:ext cx="2880320" cy="1080120"/>
          </a:xfrm>
          <a:prstGeom prst="wedgeEllipseCallout">
            <a:avLst>
              <a:gd name="adj1" fmla="val -49996"/>
              <a:gd name="adj2" fmla="val -52796"/>
            </a:avLst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2F5D41-E639-D836-FD74-F969DAEF5DE0}"/>
              </a:ext>
            </a:extLst>
          </p:cNvPr>
          <p:cNvSpPr/>
          <p:nvPr/>
        </p:nvSpPr>
        <p:spPr>
          <a:xfrm>
            <a:off x="5364088" y="3501008"/>
            <a:ext cx="2592288" cy="735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もう少し教えて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4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28676-B11B-EF18-0D3A-7F9DAB4817B6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3D75F90D-B688-8B78-35D8-FAAF87DF6851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3D1E-A108-5EE6-781D-8561C06142FF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AE645E33-1241-994D-51E5-8D508AB9F76B}"/>
              </a:ext>
            </a:extLst>
          </p:cNvPr>
          <p:cNvSpPr/>
          <p:nvPr/>
        </p:nvSpPr>
        <p:spPr>
          <a:xfrm>
            <a:off x="611560" y="897080"/>
            <a:ext cx="4938795" cy="1848873"/>
          </a:xfrm>
          <a:prstGeom prst="wedgeRoundRectCallout">
            <a:avLst>
              <a:gd name="adj1" fmla="val -3007"/>
              <a:gd name="adj2" fmla="val 103349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5A6FA06-36F4-7FBD-D133-12774ABCD156}"/>
              </a:ext>
            </a:extLst>
          </p:cNvPr>
          <p:cNvSpPr/>
          <p:nvPr/>
        </p:nvSpPr>
        <p:spPr>
          <a:xfrm>
            <a:off x="1115616" y="1125087"/>
            <a:ext cx="4650763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自分を傷つけたくなる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こともあるのかな？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20950B0-0DCA-644D-5CB4-B7D8FC36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61" y="3399319"/>
            <a:ext cx="3200677" cy="321896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5FC729-9E87-6295-F882-11A49BABCBF6}"/>
              </a:ext>
            </a:extLst>
          </p:cNvPr>
          <p:cNvSpPr/>
          <p:nvPr/>
        </p:nvSpPr>
        <p:spPr>
          <a:xfrm>
            <a:off x="5310336" y="3171311"/>
            <a:ext cx="3078087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！！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黙って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うなずく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2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Ｃさんは自傷のことを話してくれました。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話してくれたことを労ったあと、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どんな言葉をかけますか？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自分を傷つけるのだけは絶対にやめてほしい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そんなことをしたら私（先生）は悲しいよ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そのくらいしんどい思いをしながら頑張って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きたんだね。本当に大変だったね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390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254ED-D04D-839C-A8F8-860DC64E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293B6A8F-F76A-8DA8-A14B-5A36BD8AF4E5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8BFDB3C-9045-B35A-29E1-9F1CD5F96846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気を付けたい周辺情報</a:t>
            </a:r>
          </a:p>
        </p:txBody>
      </p:sp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B9682FF4-4AFC-FDE6-47A5-6097991A9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" y="2229971"/>
            <a:ext cx="3096344" cy="191683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E484824-0596-28F5-4A2F-FB7284AED4E8}"/>
              </a:ext>
            </a:extLst>
          </p:cNvPr>
          <p:cNvSpPr/>
          <p:nvPr/>
        </p:nvSpPr>
        <p:spPr>
          <a:xfrm>
            <a:off x="359504" y="2650951"/>
            <a:ext cx="2448272" cy="141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出席状況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成績</a:t>
            </a:r>
            <a:endParaRPr kumimoji="1"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8E935229-BFAA-5B89-CA87-F44DF5508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18" y="3719962"/>
            <a:ext cx="3096344" cy="191683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0D34DDE-414C-5F9F-26DE-139DA6C3EAF5}"/>
              </a:ext>
            </a:extLst>
          </p:cNvPr>
          <p:cNvSpPr/>
          <p:nvPr/>
        </p:nvSpPr>
        <p:spPr>
          <a:xfrm>
            <a:off x="3386508" y="4432021"/>
            <a:ext cx="2448272" cy="141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いつもと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違う言動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77DDD3C5-581E-55F8-B248-4DA5883FC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3" y="2016551"/>
            <a:ext cx="3096344" cy="191683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8197DE9-CD3B-BDAE-BECD-061DB9C739BE}"/>
              </a:ext>
            </a:extLst>
          </p:cNvPr>
          <p:cNvSpPr/>
          <p:nvPr/>
        </p:nvSpPr>
        <p:spPr>
          <a:xfrm>
            <a:off x="6527827" y="2746792"/>
            <a:ext cx="194421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友人関係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F4D288F6-2741-92AD-FE43-D57F1211D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4520699"/>
            <a:ext cx="3096344" cy="191683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C6FE873-3B0A-4893-D09B-1A3EFA034E3B}"/>
              </a:ext>
            </a:extLst>
          </p:cNvPr>
          <p:cNvSpPr/>
          <p:nvPr/>
        </p:nvSpPr>
        <p:spPr>
          <a:xfrm>
            <a:off x="6470139" y="5301208"/>
            <a:ext cx="214437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身だしなみ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0" name="図 19" descr="アイコン&#10;&#10;自動的に生成された説明">
            <a:extLst>
              <a:ext uri="{FF2B5EF4-FFF2-40B4-BE49-F238E27FC236}">
                <a16:creationId xmlns:a16="http://schemas.microsoft.com/office/drawing/2014/main" id="{0073D865-9A48-412F-057F-914B4986D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429235"/>
            <a:ext cx="3096344" cy="1916832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48F97ED-4811-BCDE-DB87-243E1D42390F}"/>
              </a:ext>
            </a:extLst>
          </p:cNvPr>
          <p:cNvSpPr/>
          <p:nvPr/>
        </p:nvSpPr>
        <p:spPr>
          <a:xfrm>
            <a:off x="3455848" y="1840155"/>
            <a:ext cx="2172906" cy="140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部活動など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課外活動</a:t>
            </a:r>
          </a:p>
        </p:txBody>
      </p:sp>
      <p:pic>
        <p:nvPicPr>
          <p:cNvPr id="22" name="図 21" descr="アイコン&#10;&#10;自動的に生成された説明">
            <a:extLst>
              <a:ext uri="{FF2B5EF4-FFF2-40B4-BE49-F238E27FC236}">
                <a16:creationId xmlns:a16="http://schemas.microsoft.com/office/drawing/2014/main" id="{E0CD8766-D0A6-86C5-B046-BA2516DB5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4" y="4678378"/>
            <a:ext cx="3096344" cy="191683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A9FBC3B-3D40-9C8A-F499-57610F33682E}"/>
              </a:ext>
            </a:extLst>
          </p:cNvPr>
          <p:cNvSpPr/>
          <p:nvPr/>
        </p:nvSpPr>
        <p:spPr>
          <a:xfrm>
            <a:off x="973143" y="5458887"/>
            <a:ext cx="2086689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家庭状況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4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乗算記号 9">
            <a:extLst>
              <a:ext uri="{FF2B5EF4-FFF2-40B4-BE49-F238E27FC236}">
                <a16:creationId xmlns:a16="http://schemas.microsoft.com/office/drawing/2014/main" id="{E5AF0E16-FE49-61E9-9535-7100B79F9844}"/>
              </a:ext>
            </a:extLst>
          </p:cNvPr>
          <p:cNvSpPr/>
          <p:nvPr/>
        </p:nvSpPr>
        <p:spPr>
          <a:xfrm>
            <a:off x="2663788" y="4247722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乗算記号 8">
            <a:extLst>
              <a:ext uri="{FF2B5EF4-FFF2-40B4-BE49-F238E27FC236}">
                <a16:creationId xmlns:a16="http://schemas.microsoft.com/office/drawing/2014/main" id="{1FABEAB3-F680-2B4F-FDCA-8CFAD27B570A}"/>
              </a:ext>
            </a:extLst>
          </p:cNvPr>
          <p:cNvSpPr/>
          <p:nvPr/>
        </p:nvSpPr>
        <p:spPr>
          <a:xfrm>
            <a:off x="5040052" y="2621411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B6495738-8836-C6F3-C0CB-B901BB5846F9}"/>
              </a:ext>
            </a:extLst>
          </p:cNvPr>
          <p:cNvSpPr/>
          <p:nvPr/>
        </p:nvSpPr>
        <p:spPr>
          <a:xfrm>
            <a:off x="1511660" y="1359612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自傷について</a:t>
            </a:r>
            <a:r>
              <a:rPr kumimoji="1" lang="en-US" altLang="ja-JP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NG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なセリフ</a:t>
            </a:r>
          </a:p>
        </p:txBody>
      </p: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D95048C9-BD8A-97B2-4245-3F5AD88F9045}"/>
              </a:ext>
            </a:extLst>
          </p:cNvPr>
          <p:cNvSpPr/>
          <p:nvPr/>
        </p:nvSpPr>
        <p:spPr>
          <a:xfrm>
            <a:off x="827584" y="1700808"/>
            <a:ext cx="3960440" cy="1841536"/>
          </a:xfrm>
          <a:prstGeom prst="wedgeEllipseCallout">
            <a:avLst>
              <a:gd name="adj1" fmla="val -37113"/>
              <a:gd name="adj2" fmla="val -56493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CF13F0-6633-D07E-4EE5-5CC119BC2423}"/>
              </a:ext>
            </a:extLst>
          </p:cNvPr>
          <p:cNvSpPr/>
          <p:nvPr/>
        </p:nvSpPr>
        <p:spPr>
          <a:xfrm>
            <a:off x="827584" y="2132856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あなたが傷つけると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私の心も痛い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22A70308-7705-0694-A384-86068E174C04}"/>
              </a:ext>
            </a:extLst>
          </p:cNvPr>
          <p:cNvSpPr/>
          <p:nvPr/>
        </p:nvSpPr>
        <p:spPr>
          <a:xfrm>
            <a:off x="4355976" y="2996952"/>
            <a:ext cx="3960440" cy="1841536"/>
          </a:xfrm>
          <a:prstGeom prst="wedgeEllipseCallout">
            <a:avLst>
              <a:gd name="adj1" fmla="val 43854"/>
              <a:gd name="adj2" fmla="val -54452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AFBA8A3-EAE3-79B9-B120-0EACF9D129CD}"/>
              </a:ext>
            </a:extLst>
          </p:cNvPr>
          <p:cNvSpPr/>
          <p:nvPr/>
        </p:nvSpPr>
        <p:spPr>
          <a:xfrm>
            <a:off x="4355976" y="3429000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親からもらった体を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大切にしなさい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56FFB5B-E576-F560-FE4F-959EFB3DB6C1}"/>
              </a:ext>
            </a:extLst>
          </p:cNvPr>
          <p:cNvSpPr/>
          <p:nvPr/>
        </p:nvSpPr>
        <p:spPr>
          <a:xfrm>
            <a:off x="1979712" y="4942887"/>
            <a:ext cx="3960440" cy="1222016"/>
          </a:xfrm>
          <a:prstGeom prst="wedgeEllipseCallout">
            <a:avLst>
              <a:gd name="adj1" fmla="val -44387"/>
              <a:gd name="adj2" fmla="val 53038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E89E1F-D756-E4EB-BC6A-F43C0D807704}"/>
              </a:ext>
            </a:extLst>
          </p:cNvPr>
          <p:cNvSpPr/>
          <p:nvPr/>
        </p:nvSpPr>
        <p:spPr>
          <a:xfrm>
            <a:off x="1979712" y="5197076"/>
            <a:ext cx="3960440" cy="1368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絶対にやめなさい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2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A07D700-3655-4C1B-3744-3440E1F0DF43}"/>
              </a:ext>
            </a:extLst>
          </p:cNvPr>
          <p:cNvSpPr/>
          <p:nvPr/>
        </p:nvSpPr>
        <p:spPr>
          <a:xfrm>
            <a:off x="535822" y="4725144"/>
            <a:ext cx="8356658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Ｃさんは自傷のことを話してくれました。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話してくれたことを労ったあと、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どんな言葉をかけますか？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自分を傷つけるのだけは絶対にやめてほしい。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そんなことをしたら私（先生）は悲しいよ。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そのくらいしんどい思いをしながら頑張って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きたんだね。本当に大変だったね。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11737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3C85-A847-AF80-F610-D364D506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1C1319-CFF1-73DD-08F6-1DDD40F10D52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乗算記号 8">
            <a:extLst>
              <a:ext uri="{FF2B5EF4-FFF2-40B4-BE49-F238E27FC236}">
                <a16:creationId xmlns:a16="http://schemas.microsoft.com/office/drawing/2014/main" id="{654598B1-157E-83B3-B6B9-960AEE89C2DC}"/>
              </a:ext>
            </a:extLst>
          </p:cNvPr>
          <p:cNvSpPr/>
          <p:nvPr/>
        </p:nvSpPr>
        <p:spPr>
          <a:xfrm>
            <a:off x="2915816" y="3402611"/>
            <a:ext cx="2592288" cy="2592288"/>
          </a:xfrm>
          <a:prstGeom prst="mathMultiply">
            <a:avLst>
              <a:gd name="adj1" fmla="val 1626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7BCB0BB-CD54-C765-4533-6B9238BE48A5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7BC27A-167F-8A4F-1403-69900BD93E6C}"/>
              </a:ext>
            </a:extLst>
          </p:cNvPr>
          <p:cNvSpPr/>
          <p:nvPr/>
        </p:nvSpPr>
        <p:spPr>
          <a:xfrm>
            <a:off x="1043608" y="346348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D36C3A9-DE34-CD65-00C8-0DA685F14DB9}"/>
              </a:ext>
            </a:extLst>
          </p:cNvPr>
          <p:cNvSpPr/>
          <p:nvPr/>
        </p:nvSpPr>
        <p:spPr>
          <a:xfrm>
            <a:off x="1" y="418356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自傷と向き合うポイント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6AFBE3-9B73-EF6F-90D9-6067D2FC3CE2}"/>
              </a:ext>
            </a:extLst>
          </p:cNvPr>
          <p:cNvSpPr/>
          <p:nvPr/>
        </p:nvSpPr>
        <p:spPr>
          <a:xfrm>
            <a:off x="1066691" y="2132856"/>
            <a:ext cx="7056784" cy="36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背景にある「しんどさ」に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寄りそう</a:t>
            </a:r>
            <a:endParaRPr lang="en-US" altLang="ja-JP" sz="28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叱責・説教はダメ！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	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「自分を傷つけてはだめ」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	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「二度としないと約束して」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8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自傷と向き合う心構え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9A57B2-3ABC-C35B-99AE-5CFC7E688A3D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C30807-CBBD-191F-7929-393C96DEEA33}"/>
              </a:ext>
            </a:extLst>
          </p:cNvPr>
          <p:cNvSpPr/>
          <p:nvPr/>
        </p:nvSpPr>
        <p:spPr>
          <a:xfrm>
            <a:off x="899592" y="1988840"/>
            <a:ext cx="7344816" cy="3816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「すぐにコントロールできるものでは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ない」ことを本人も周囲も理解しておく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✓ 校内でしっかり情報共有しておく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6C326089-BC42-AA51-F2D0-B924E7ED6A43}"/>
              </a:ext>
            </a:extLst>
          </p:cNvPr>
          <p:cNvSpPr/>
          <p:nvPr/>
        </p:nvSpPr>
        <p:spPr>
          <a:xfrm>
            <a:off x="2195736" y="3573016"/>
            <a:ext cx="6192688" cy="1584176"/>
          </a:xfrm>
          <a:prstGeom prst="wedgeEllipseCallout">
            <a:avLst>
              <a:gd name="adj1" fmla="val -28630"/>
              <a:gd name="adj2" fmla="val -60626"/>
            </a:avLst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9DE51C-B479-0567-C351-2AFC9577D68E}"/>
              </a:ext>
            </a:extLst>
          </p:cNvPr>
          <p:cNvSpPr/>
          <p:nvPr/>
        </p:nvSpPr>
        <p:spPr>
          <a:xfrm>
            <a:off x="2771800" y="3801676"/>
            <a:ext cx="5184576" cy="121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また切ってしまってもとがめないよ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手当てをするから声をかけてね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43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069984-89CC-2EF9-4DA4-53701A9EF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6502249"/>
            <a:ext cx="5904656" cy="2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44083"/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国立成育医療研究センター コロナ</a:t>
            </a:r>
            <a:r>
              <a:rPr kumimoji="0"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こども本部「しんどいって言えない」リーフレット・動画</a:t>
            </a:r>
            <a:endParaRPr kumimoji="0" lang="ja-JP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5440981D-333F-F3A6-E363-4689BFEFB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85740"/>
            <a:ext cx="9143999" cy="5143499"/>
          </a:xfrm>
          <a:prstGeom prst="rect">
            <a:avLst/>
          </a:prstGeom>
        </p:spPr>
      </p:pic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08242435-DFFF-8643-6181-A2206803C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2" y="1052736"/>
            <a:ext cx="1341698" cy="13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4B717E-9EDA-66EB-B394-B38486ECE9B0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四角形: 1 つの角を切り取る 5">
            <a:extLst>
              <a:ext uri="{FF2B5EF4-FFF2-40B4-BE49-F238E27FC236}">
                <a16:creationId xmlns:a16="http://schemas.microsoft.com/office/drawing/2014/main" id="{FF5585D6-90CC-1D79-4904-A630ED999B93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3888A13-93D5-B47B-DEA0-FF98BBB68E0C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AE1FACA0-6AD7-D4FD-DB76-51BDAF43E2EA}"/>
              </a:ext>
            </a:extLst>
          </p:cNvPr>
          <p:cNvSpPr/>
          <p:nvPr/>
        </p:nvSpPr>
        <p:spPr>
          <a:xfrm>
            <a:off x="3059832" y="897080"/>
            <a:ext cx="5400600" cy="1848873"/>
          </a:xfrm>
          <a:prstGeom prst="wedgeRoundRectCallout">
            <a:avLst>
              <a:gd name="adj1" fmla="val -16699"/>
              <a:gd name="adj2" fmla="val 77115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B7F66A-452F-0FA8-AC47-EA9EA7FAD76A}"/>
              </a:ext>
            </a:extLst>
          </p:cNvPr>
          <p:cNvSpPr/>
          <p:nvPr/>
        </p:nvSpPr>
        <p:spPr>
          <a:xfrm>
            <a:off x="3563888" y="1125087"/>
            <a:ext cx="4896544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リストカットのことは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親には内緒にしてください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A2BBFC-E338-9FAB-992D-E24036D64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61" y="3399319"/>
            <a:ext cx="3200677" cy="321896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9E2AD4-1E73-74A1-7622-191D5097FF39}"/>
              </a:ext>
            </a:extLst>
          </p:cNvPr>
          <p:cNvSpPr/>
          <p:nvPr/>
        </p:nvSpPr>
        <p:spPr>
          <a:xfrm>
            <a:off x="2123728" y="3615944"/>
            <a:ext cx="3078087" cy="139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9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親には自傷のことを知られたくない。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そう言われたら、どうしますか？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生徒の希望を尊重し、保護者には伝えない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生徒には「親には言わない」と約束し、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保護者にはそのことも含め全部情報共有する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「親に知られたくない」背景を聞き出し、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本人の了承を得たうえで、保護者に伝える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</p:spTree>
    <p:extLst>
      <p:ext uri="{BB962C8B-B14F-4D97-AF65-F5344CB8AC3E}">
        <p14:creationId xmlns:p14="http://schemas.microsoft.com/office/powerpoint/2010/main" val="21978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48AEF1-CE94-B16C-53ED-162A40CA89C4}"/>
              </a:ext>
            </a:extLst>
          </p:cNvPr>
          <p:cNvSpPr/>
          <p:nvPr/>
        </p:nvSpPr>
        <p:spPr>
          <a:xfrm>
            <a:off x="535822" y="4725144"/>
            <a:ext cx="8356658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109244-BFEB-48C5-0E1B-0377009E745E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1 つの角を切り取る 2">
            <a:extLst>
              <a:ext uri="{FF2B5EF4-FFF2-40B4-BE49-F238E27FC236}">
                <a16:creationId xmlns:a16="http://schemas.microsoft.com/office/drawing/2014/main" id="{FD8EAD2D-AF89-7775-6A17-EAA48824906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A2AD00-DB37-4333-2A0F-F603571A7BC5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44A05D-F884-C643-5045-6357C2E8A272}"/>
              </a:ext>
            </a:extLst>
          </p:cNvPr>
          <p:cNvSpPr/>
          <p:nvPr/>
        </p:nvSpPr>
        <p:spPr>
          <a:xfrm>
            <a:off x="611560" y="836712"/>
            <a:ext cx="842493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親には自傷のことを知られたくない。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そう言われたら、どうしますか？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生徒の希望を尊重し、保護者には伝えない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生徒には「親には言わない」と約束し、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保護者にはそのことも含め全部情報共有する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3.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「親に知られたくない」背景を聞き出し、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本人の了承を得たうえで、保護者に伝える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9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C334A4EE-9099-AC12-5F9D-03F6A06DE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49" y="3140968"/>
            <a:ext cx="1296144" cy="474782"/>
          </a:xfrm>
          <a:prstGeom prst="rect">
            <a:avLst/>
          </a:prstGeom>
        </p:spPr>
      </p:pic>
      <p:pic>
        <p:nvPicPr>
          <p:cNvPr id="29" name="図 28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DEF55262-9A02-CD22-3012-61F9162FF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77" y="3494479"/>
            <a:ext cx="3050969" cy="474782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恐れているのは保護者の反応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96404C6-C3DA-414C-4C98-C7E34B7C16DB}"/>
              </a:ext>
            </a:extLst>
          </p:cNvPr>
          <p:cNvSpPr/>
          <p:nvPr/>
        </p:nvSpPr>
        <p:spPr>
          <a:xfrm>
            <a:off x="539552" y="1484784"/>
            <a:ext cx="389909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 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過剰反応タイプ </a:t>
            </a: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5B50016-3EA9-CCC5-9F26-DEEC677D8AE3}"/>
              </a:ext>
            </a:extLst>
          </p:cNvPr>
          <p:cNvSpPr/>
          <p:nvPr/>
        </p:nvSpPr>
        <p:spPr>
          <a:xfrm>
            <a:off x="611560" y="2348880"/>
            <a:ext cx="367240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 頭ごなしの叱責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89F9267-F4D0-3AF7-3ED5-939564F1C836}"/>
              </a:ext>
            </a:extLst>
          </p:cNvPr>
          <p:cNvSpPr/>
          <p:nvPr/>
        </p:nvSpPr>
        <p:spPr>
          <a:xfrm>
            <a:off x="611560" y="4293096"/>
            <a:ext cx="367240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 過度の自責・混乱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8AA4F33-6469-AB6F-6372-759DC77EE23F}"/>
              </a:ext>
            </a:extLst>
          </p:cNvPr>
          <p:cNvSpPr/>
          <p:nvPr/>
        </p:nvSpPr>
        <p:spPr>
          <a:xfrm>
            <a:off x="4905872" y="1484784"/>
            <a:ext cx="381844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過小反応タイプ </a:t>
            </a:r>
            <a:r>
              <a:rPr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</p:txBody>
      </p:sp>
      <p:sp>
        <p:nvSpPr>
          <p:cNvPr id="22" name="吹き出し: 円形 21">
            <a:extLst>
              <a:ext uri="{FF2B5EF4-FFF2-40B4-BE49-F238E27FC236}">
                <a16:creationId xmlns:a16="http://schemas.microsoft.com/office/drawing/2014/main" id="{60EEA769-C31B-5089-4FFC-213E15178E20}"/>
              </a:ext>
            </a:extLst>
          </p:cNvPr>
          <p:cNvSpPr/>
          <p:nvPr/>
        </p:nvSpPr>
        <p:spPr>
          <a:xfrm>
            <a:off x="1041295" y="3193744"/>
            <a:ext cx="3095615" cy="955135"/>
          </a:xfrm>
          <a:prstGeom prst="wedgeEllipseCallout">
            <a:avLst>
              <a:gd name="adj1" fmla="val 24019"/>
              <a:gd name="adj2" fmla="val -71478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9FC76C3-7151-D618-D716-32099DE3F7C0}"/>
              </a:ext>
            </a:extLst>
          </p:cNvPr>
          <p:cNvSpPr/>
          <p:nvPr/>
        </p:nvSpPr>
        <p:spPr>
          <a:xfrm>
            <a:off x="1256954" y="3429000"/>
            <a:ext cx="2664296" cy="540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何、バカなことをやって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いるんだ、やめなさい！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吹き出し: 円形 23">
            <a:extLst>
              <a:ext uri="{FF2B5EF4-FFF2-40B4-BE49-F238E27FC236}">
                <a16:creationId xmlns:a16="http://schemas.microsoft.com/office/drawing/2014/main" id="{9B1A2B49-B86D-CAE3-9D89-8C598FA9EFF4}"/>
              </a:ext>
            </a:extLst>
          </p:cNvPr>
          <p:cNvSpPr/>
          <p:nvPr/>
        </p:nvSpPr>
        <p:spPr>
          <a:xfrm>
            <a:off x="1080340" y="5157192"/>
            <a:ext cx="3095615" cy="955135"/>
          </a:xfrm>
          <a:prstGeom prst="wedgeEllipseCallout">
            <a:avLst>
              <a:gd name="adj1" fmla="val 388"/>
              <a:gd name="adj2" fmla="val -76473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1DBBDE8-A785-989D-CB68-BF00F939278F}"/>
              </a:ext>
            </a:extLst>
          </p:cNvPr>
          <p:cNvSpPr/>
          <p:nvPr/>
        </p:nvSpPr>
        <p:spPr>
          <a:xfrm>
            <a:off x="1295999" y="5392448"/>
            <a:ext cx="2664296" cy="540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こうなったのは、自分が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親としてダメだからだ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</a:t>
            </a:r>
          </a:p>
        </p:txBody>
      </p:sp>
      <p:sp>
        <p:nvSpPr>
          <p:cNvPr id="26" name="吹き出し: 円形 25">
            <a:extLst>
              <a:ext uri="{FF2B5EF4-FFF2-40B4-BE49-F238E27FC236}">
                <a16:creationId xmlns:a16="http://schemas.microsoft.com/office/drawing/2014/main" id="{F09A96D9-856D-5C55-FE17-30B37A3A236D}"/>
              </a:ext>
            </a:extLst>
          </p:cNvPr>
          <p:cNvSpPr/>
          <p:nvPr/>
        </p:nvSpPr>
        <p:spPr>
          <a:xfrm>
            <a:off x="4788024" y="2410745"/>
            <a:ext cx="3936298" cy="2242391"/>
          </a:xfrm>
          <a:prstGeom prst="wedgeEllipseCallout">
            <a:avLst>
              <a:gd name="adj1" fmla="val -21448"/>
              <a:gd name="adj2" fmla="val -64632"/>
            </a:avLst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F955417-06AD-3ED9-9707-E63C0EC37413}"/>
              </a:ext>
            </a:extLst>
          </p:cNvPr>
          <p:cNvSpPr/>
          <p:nvPr/>
        </p:nvSpPr>
        <p:spPr>
          <a:xfrm>
            <a:off x="4913909" y="2544341"/>
            <a:ext cx="3762546" cy="246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リストカット？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それなら知っていました。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誰かの真似をしているのでしょう。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きっと関心を惹こうとしてやっている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のだと思います。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放っておくのが一番です。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EFE266C-BA92-FBC2-B75A-C4FAC86EF00D}"/>
              </a:ext>
            </a:extLst>
          </p:cNvPr>
          <p:cNvSpPr/>
          <p:nvPr/>
        </p:nvSpPr>
        <p:spPr>
          <a:xfrm>
            <a:off x="251520" y="1484784"/>
            <a:ext cx="4248472" cy="5013176"/>
          </a:xfrm>
          <a:prstGeom prst="roundRect">
            <a:avLst>
              <a:gd name="adj" fmla="val 572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42400586-5AAD-CD6D-9BEC-7C2D623D2119}"/>
              </a:ext>
            </a:extLst>
          </p:cNvPr>
          <p:cNvSpPr/>
          <p:nvPr/>
        </p:nvSpPr>
        <p:spPr>
          <a:xfrm>
            <a:off x="4644007" y="1484784"/>
            <a:ext cx="4248472" cy="5013176"/>
          </a:xfrm>
          <a:prstGeom prst="roundRect">
            <a:avLst>
              <a:gd name="adj" fmla="val 572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E9DDAD5A-4BE3-68A2-9DF9-1C188854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885004" y="4162818"/>
            <a:ext cx="5258996" cy="2531934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23235E1-B115-8B38-7DD5-92E210525BBF}"/>
              </a:ext>
            </a:extLst>
          </p:cNvPr>
          <p:cNvSpPr/>
          <p:nvPr/>
        </p:nvSpPr>
        <p:spPr>
          <a:xfrm>
            <a:off x="5181147" y="5165779"/>
            <a:ext cx="3085857" cy="796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生徒が深く傷つく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7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保護者に伝えるポイント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09A57B2-3ABC-C35B-99AE-5CFC7E688A3D}"/>
              </a:ext>
            </a:extLst>
          </p:cNvPr>
          <p:cNvSpPr/>
          <p:nvPr/>
        </p:nvSpPr>
        <p:spPr>
          <a:xfrm>
            <a:off x="503548" y="1628800"/>
            <a:ext cx="8136904" cy="4680520"/>
          </a:xfrm>
          <a:custGeom>
            <a:avLst/>
            <a:gdLst>
              <a:gd name="connsiteX0" fmla="*/ 0 w 8136904"/>
              <a:gd name="connsiteY0" fmla="*/ 0 h 4680520"/>
              <a:gd name="connsiteX1" fmla="*/ 840813 w 8136904"/>
              <a:gd name="connsiteY1" fmla="*/ 0 h 4680520"/>
              <a:gd name="connsiteX2" fmla="*/ 1600258 w 8136904"/>
              <a:gd name="connsiteY2" fmla="*/ 0 h 4680520"/>
              <a:gd name="connsiteX3" fmla="*/ 2034226 w 8136904"/>
              <a:gd name="connsiteY3" fmla="*/ 0 h 4680520"/>
              <a:gd name="connsiteX4" fmla="*/ 2875039 w 8136904"/>
              <a:gd name="connsiteY4" fmla="*/ 0 h 4680520"/>
              <a:gd name="connsiteX5" fmla="*/ 3471746 w 8136904"/>
              <a:gd name="connsiteY5" fmla="*/ 0 h 4680520"/>
              <a:gd name="connsiteX6" fmla="*/ 3905714 w 8136904"/>
              <a:gd name="connsiteY6" fmla="*/ 0 h 4680520"/>
              <a:gd name="connsiteX7" fmla="*/ 4339682 w 8136904"/>
              <a:gd name="connsiteY7" fmla="*/ 0 h 4680520"/>
              <a:gd name="connsiteX8" fmla="*/ 5180496 w 8136904"/>
              <a:gd name="connsiteY8" fmla="*/ 0 h 4680520"/>
              <a:gd name="connsiteX9" fmla="*/ 5939940 w 8136904"/>
              <a:gd name="connsiteY9" fmla="*/ 0 h 4680520"/>
              <a:gd name="connsiteX10" fmla="*/ 6699384 w 8136904"/>
              <a:gd name="connsiteY10" fmla="*/ 0 h 4680520"/>
              <a:gd name="connsiteX11" fmla="*/ 7458829 w 8136904"/>
              <a:gd name="connsiteY11" fmla="*/ 0 h 4680520"/>
              <a:gd name="connsiteX12" fmla="*/ 8136904 w 8136904"/>
              <a:gd name="connsiteY12" fmla="*/ 0 h 4680520"/>
              <a:gd name="connsiteX13" fmla="*/ 8136904 w 8136904"/>
              <a:gd name="connsiteY13" fmla="*/ 715451 h 4680520"/>
              <a:gd name="connsiteX14" fmla="*/ 8136904 w 8136904"/>
              <a:gd name="connsiteY14" fmla="*/ 1477707 h 4680520"/>
              <a:gd name="connsiteX15" fmla="*/ 8136904 w 8136904"/>
              <a:gd name="connsiteY15" fmla="*/ 2099548 h 4680520"/>
              <a:gd name="connsiteX16" fmla="*/ 8136904 w 8136904"/>
              <a:gd name="connsiteY16" fmla="*/ 2861804 h 4680520"/>
              <a:gd name="connsiteX17" fmla="*/ 8136904 w 8136904"/>
              <a:gd name="connsiteY17" fmla="*/ 3577255 h 4680520"/>
              <a:gd name="connsiteX18" fmla="*/ 8136904 w 8136904"/>
              <a:gd name="connsiteY18" fmla="*/ 4680520 h 4680520"/>
              <a:gd name="connsiteX19" fmla="*/ 7458829 w 8136904"/>
              <a:gd name="connsiteY19" fmla="*/ 4680520 h 4680520"/>
              <a:gd name="connsiteX20" fmla="*/ 6943491 w 8136904"/>
              <a:gd name="connsiteY20" fmla="*/ 4680520 h 4680520"/>
              <a:gd name="connsiteX21" fmla="*/ 6102678 w 8136904"/>
              <a:gd name="connsiteY21" fmla="*/ 4680520 h 4680520"/>
              <a:gd name="connsiteX22" fmla="*/ 5587341 w 8136904"/>
              <a:gd name="connsiteY22" fmla="*/ 4680520 h 4680520"/>
              <a:gd name="connsiteX23" fmla="*/ 4990634 w 8136904"/>
              <a:gd name="connsiteY23" fmla="*/ 4680520 h 4680520"/>
              <a:gd name="connsiteX24" fmla="*/ 4231190 w 8136904"/>
              <a:gd name="connsiteY24" fmla="*/ 4680520 h 4680520"/>
              <a:gd name="connsiteX25" fmla="*/ 3797222 w 8136904"/>
              <a:gd name="connsiteY25" fmla="*/ 4680520 h 4680520"/>
              <a:gd name="connsiteX26" fmla="*/ 3200516 w 8136904"/>
              <a:gd name="connsiteY26" fmla="*/ 4680520 h 4680520"/>
              <a:gd name="connsiteX27" fmla="*/ 2766547 w 8136904"/>
              <a:gd name="connsiteY27" fmla="*/ 4680520 h 4680520"/>
              <a:gd name="connsiteX28" fmla="*/ 2088472 w 8136904"/>
              <a:gd name="connsiteY28" fmla="*/ 4680520 h 4680520"/>
              <a:gd name="connsiteX29" fmla="*/ 1573135 w 8136904"/>
              <a:gd name="connsiteY29" fmla="*/ 4680520 h 4680520"/>
              <a:gd name="connsiteX30" fmla="*/ 1057798 w 8136904"/>
              <a:gd name="connsiteY30" fmla="*/ 4680520 h 4680520"/>
              <a:gd name="connsiteX31" fmla="*/ 0 w 8136904"/>
              <a:gd name="connsiteY31" fmla="*/ 4680520 h 4680520"/>
              <a:gd name="connsiteX32" fmla="*/ 0 w 8136904"/>
              <a:gd name="connsiteY32" fmla="*/ 4105485 h 4680520"/>
              <a:gd name="connsiteX33" fmla="*/ 0 w 8136904"/>
              <a:gd name="connsiteY33" fmla="*/ 3390034 h 4680520"/>
              <a:gd name="connsiteX34" fmla="*/ 0 w 8136904"/>
              <a:gd name="connsiteY34" fmla="*/ 2861804 h 4680520"/>
              <a:gd name="connsiteX35" fmla="*/ 0 w 8136904"/>
              <a:gd name="connsiteY35" fmla="*/ 2239963 h 4680520"/>
              <a:gd name="connsiteX36" fmla="*/ 0 w 8136904"/>
              <a:gd name="connsiteY36" fmla="*/ 1711733 h 4680520"/>
              <a:gd name="connsiteX37" fmla="*/ 0 w 8136904"/>
              <a:gd name="connsiteY37" fmla="*/ 949477 h 4680520"/>
              <a:gd name="connsiteX38" fmla="*/ 0 w 8136904"/>
              <a:gd name="connsiteY38" fmla="*/ 0 h 468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36904" h="4680520" fill="none" extrusionOk="0">
                <a:moveTo>
                  <a:pt x="0" y="0"/>
                </a:moveTo>
                <a:cubicBezTo>
                  <a:pt x="207838" y="11284"/>
                  <a:pt x="505982" y="-4264"/>
                  <a:pt x="840813" y="0"/>
                </a:cubicBezTo>
                <a:cubicBezTo>
                  <a:pt x="1175644" y="4264"/>
                  <a:pt x="1420010" y="-5767"/>
                  <a:pt x="1600258" y="0"/>
                </a:cubicBezTo>
                <a:cubicBezTo>
                  <a:pt x="1780506" y="5767"/>
                  <a:pt x="1892274" y="-6989"/>
                  <a:pt x="2034226" y="0"/>
                </a:cubicBezTo>
                <a:cubicBezTo>
                  <a:pt x="2176178" y="6989"/>
                  <a:pt x="2554347" y="20934"/>
                  <a:pt x="2875039" y="0"/>
                </a:cubicBezTo>
                <a:cubicBezTo>
                  <a:pt x="3195731" y="-20934"/>
                  <a:pt x="3347109" y="-28131"/>
                  <a:pt x="3471746" y="0"/>
                </a:cubicBezTo>
                <a:cubicBezTo>
                  <a:pt x="3596383" y="28131"/>
                  <a:pt x="3728642" y="-392"/>
                  <a:pt x="3905714" y="0"/>
                </a:cubicBezTo>
                <a:cubicBezTo>
                  <a:pt x="4082786" y="392"/>
                  <a:pt x="4194210" y="-19193"/>
                  <a:pt x="4339682" y="0"/>
                </a:cubicBezTo>
                <a:cubicBezTo>
                  <a:pt x="4485154" y="19193"/>
                  <a:pt x="4905749" y="-23089"/>
                  <a:pt x="5180496" y="0"/>
                </a:cubicBezTo>
                <a:cubicBezTo>
                  <a:pt x="5455243" y="23089"/>
                  <a:pt x="5665715" y="854"/>
                  <a:pt x="5939940" y="0"/>
                </a:cubicBezTo>
                <a:cubicBezTo>
                  <a:pt x="6214165" y="-854"/>
                  <a:pt x="6369535" y="-34636"/>
                  <a:pt x="6699384" y="0"/>
                </a:cubicBezTo>
                <a:cubicBezTo>
                  <a:pt x="7029233" y="34636"/>
                  <a:pt x="7082249" y="-17113"/>
                  <a:pt x="7458829" y="0"/>
                </a:cubicBezTo>
                <a:cubicBezTo>
                  <a:pt x="7835409" y="17113"/>
                  <a:pt x="7844000" y="11392"/>
                  <a:pt x="8136904" y="0"/>
                </a:cubicBezTo>
                <a:cubicBezTo>
                  <a:pt x="8161517" y="229820"/>
                  <a:pt x="8129653" y="431999"/>
                  <a:pt x="8136904" y="715451"/>
                </a:cubicBezTo>
                <a:cubicBezTo>
                  <a:pt x="8144155" y="998903"/>
                  <a:pt x="8157809" y="1283630"/>
                  <a:pt x="8136904" y="1477707"/>
                </a:cubicBezTo>
                <a:cubicBezTo>
                  <a:pt x="8115999" y="1671784"/>
                  <a:pt x="8120284" y="1910141"/>
                  <a:pt x="8136904" y="2099548"/>
                </a:cubicBezTo>
                <a:cubicBezTo>
                  <a:pt x="8153524" y="2288955"/>
                  <a:pt x="8172495" y="2678641"/>
                  <a:pt x="8136904" y="2861804"/>
                </a:cubicBezTo>
                <a:cubicBezTo>
                  <a:pt x="8101313" y="3044967"/>
                  <a:pt x="8144871" y="3266291"/>
                  <a:pt x="8136904" y="3577255"/>
                </a:cubicBezTo>
                <a:cubicBezTo>
                  <a:pt x="8128937" y="3888219"/>
                  <a:pt x="8192039" y="4378897"/>
                  <a:pt x="8136904" y="4680520"/>
                </a:cubicBezTo>
                <a:cubicBezTo>
                  <a:pt x="7882872" y="4661647"/>
                  <a:pt x="7781777" y="4683590"/>
                  <a:pt x="7458829" y="4680520"/>
                </a:cubicBezTo>
                <a:cubicBezTo>
                  <a:pt x="7135881" y="4677450"/>
                  <a:pt x="7160099" y="4700550"/>
                  <a:pt x="6943491" y="4680520"/>
                </a:cubicBezTo>
                <a:cubicBezTo>
                  <a:pt x="6726883" y="4660490"/>
                  <a:pt x="6435063" y="4678365"/>
                  <a:pt x="6102678" y="4680520"/>
                </a:cubicBezTo>
                <a:cubicBezTo>
                  <a:pt x="5770293" y="4682675"/>
                  <a:pt x="5732429" y="4661834"/>
                  <a:pt x="5587341" y="4680520"/>
                </a:cubicBezTo>
                <a:cubicBezTo>
                  <a:pt x="5442253" y="4699206"/>
                  <a:pt x="5136379" y="4703585"/>
                  <a:pt x="4990634" y="4680520"/>
                </a:cubicBezTo>
                <a:cubicBezTo>
                  <a:pt x="4844889" y="4657455"/>
                  <a:pt x="4527637" y="4684873"/>
                  <a:pt x="4231190" y="4680520"/>
                </a:cubicBezTo>
                <a:cubicBezTo>
                  <a:pt x="3934743" y="4676167"/>
                  <a:pt x="3919092" y="4681999"/>
                  <a:pt x="3797222" y="4680520"/>
                </a:cubicBezTo>
                <a:cubicBezTo>
                  <a:pt x="3675352" y="4679041"/>
                  <a:pt x="3397684" y="4708451"/>
                  <a:pt x="3200516" y="4680520"/>
                </a:cubicBezTo>
                <a:cubicBezTo>
                  <a:pt x="3003348" y="4652589"/>
                  <a:pt x="2879537" y="4673506"/>
                  <a:pt x="2766547" y="4680520"/>
                </a:cubicBezTo>
                <a:cubicBezTo>
                  <a:pt x="2653557" y="4687534"/>
                  <a:pt x="2256570" y="4704936"/>
                  <a:pt x="2088472" y="4680520"/>
                </a:cubicBezTo>
                <a:cubicBezTo>
                  <a:pt x="1920375" y="4656104"/>
                  <a:pt x="1776373" y="4692850"/>
                  <a:pt x="1573135" y="4680520"/>
                </a:cubicBezTo>
                <a:cubicBezTo>
                  <a:pt x="1369897" y="4668190"/>
                  <a:pt x="1191693" y="4701250"/>
                  <a:pt x="1057798" y="4680520"/>
                </a:cubicBezTo>
                <a:cubicBezTo>
                  <a:pt x="923903" y="4659790"/>
                  <a:pt x="296453" y="4724532"/>
                  <a:pt x="0" y="4680520"/>
                </a:cubicBezTo>
                <a:cubicBezTo>
                  <a:pt x="-8917" y="4538699"/>
                  <a:pt x="3849" y="4303698"/>
                  <a:pt x="0" y="4105485"/>
                </a:cubicBezTo>
                <a:cubicBezTo>
                  <a:pt x="-3849" y="3907273"/>
                  <a:pt x="25333" y="3624955"/>
                  <a:pt x="0" y="3390034"/>
                </a:cubicBezTo>
                <a:cubicBezTo>
                  <a:pt x="-25333" y="3155113"/>
                  <a:pt x="-10923" y="3012128"/>
                  <a:pt x="0" y="2861804"/>
                </a:cubicBezTo>
                <a:cubicBezTo>
                  <a:pt x="10923" y="2711480"/>
                  <a:pt x="-12619" y="2368146"/>
                  <a:pt x="0" y="2239963"/>
                </a:cubicBezTo>
                <a:cubicBezTo>
                  <a:pt x="12619" y="2111780"/>
                  <a:pt x="-8345" y="1886500"/>
                  <a:pt x="0" y="1711733"/>
                </a:cubicBezTo>
                <a:cubicBezTo>
                  <a:pt x="8345" y="1536966"/>
                  <a:pt x="-24036" y="1124771"/>
                  <a:pt x="0" y="949477"/>
                </a:cubicBezTo>
                <a:cubicBezTo>
                  <a:pt x="24036" y="774183"/>
                  <a:pt x="-25700" y="360137"/>
                  <a:pt x="0" y="0"/>
                </a:cubicBezTo>
                <a:close/>
              </a:path>
              <a:path w="8136904" h="4680520" stroke="0" extrusionOk="0">
                <a:moveTo>
                  <a:pt x="0" y="0"/>
                </a:moveTo>
                <a:cubicBezTo>
                  <a:pt x="181302" y="2733"/>
                  <a:pt x="228093" y="4880"/>
                  <a:pt x="433968" y="0"/>
                </a:cubicBezTo>
                <a:cubicBezTo>
                  <a:pt x="639843" y="-4880"/>
                  <a:pt x="779844" y="3466"/>
                  <a:pt x="867936" y="0"/>
                </a:cubicBezTo>
                <a:cubicBezTo>
                  <a:pt x="956028" y="-3466"/>
                  <a:pt x="1177019" y="-14727"/>
                  <a:pt x="1301905" y="0"/>
                </a:cubicBezTo>
                <a:cubicBezTo>
                  <a:pt x="1426791" y="14727"/>
                  <a:pt x="1718861" y="2027"/>
                  <a:pt x="1979980" y="0"/>
                </a:cubicBezTo>
                <a:cubicBezTo>
                  <a:pt x="2241100" y="-2027"/>
                  <a:pt x="2603260" y="23003"/>
                  <a:pt x="2820793" y="0"/>
                </a:cubicBezTo>
                <a:cubicBezTo>
                  <a:pt x="3038326" y="-23003"/>
                  <a:pt x="3126883" y="13774"/>
                  <a:pt x="3254762" y="0"/>
                </a:cubicBezTo>
                <a:cubicBezTo>
                  <a:pt x="3382641" y="-13774"/>
                  <a:pt x="3569040" y="14880"/>
                  <a:pt x="3688730" y="0"/>
                </a:cubicBezTo>
                <a:cubicBezTo>
                  <a:pt x="3808420" y="-14880"/>
                  <a:pt x="4106297" y="9821"/>
                  <a:pt x="4285436" y="0"/>
                </a:cubicBezTo>
                <a:cubicBezTo>
                  <a:pt x="4464575" y="-9821"/>
                  <a:pt x="4814873" y="26455"/>
                  <a:pt x="4963511" y="0"/>
                </a:cubicBezTo>
                <a:cubicBezTo>
                  <a:pt x="5112150" y="-26455"/>
                  <a:pt x="5309484" y="-1719"/>
                  <a:pt x="5397480" y="0"/>
                </a:cubicBezTo>
                <a:cubicBezTo>
                  <a:pt x="5485476" y="1719"/>
                  <a:pt x="5667715" y="-9230"/>
                  <a:pt x="5912817" y="0"/>
                </a:cubicBezTo>
                <a:cubicBezTo>
                  <a:pt x="6157919" y="9230"/>
                  <a:pt x="6302295" y="-21397"/>
                  <a:pt x="6428154" y="0"/>
                </a:cubicBezTo>
                <a:cubicBezTo>
                  <a:pt x="6554013" y="21397"/>
                  <a:pt x="6963782" y="-8882"/>
                  <a:pt x="7268968" y="0"/>
                </a:cubicBezTo>
                <a:cubicBezTo>
                  <a:pt x="7574154" y="8882"/>
                  <a:pt x="7749080" y="40396"/>
                  <a:pt x="8136904" y="0"/>
                </a:cubicBezTo>
                <a:cubicBezTo>
                  <a:pt x="8142476" y="286854"/>
                  <a:pt x="8147586" y="323411"/>
                  <a:pt x="8136904" y="575035"/>
                </a:cubicBezTo>
                <a:cubicBezTo>
                  <a:pt x="8126222" y="826659"/>
                  <a:pt x="8111375" y="989697"/>
                  <a:pt x="8136904" y="1243681"/>
                </a:cubicBezTo>
                <a:cubicBezTo>
                  <a:pt x="8162433" y="1497665"/>
                  <a:pt x="8136806" y="1761805"/>
                  <a:pt x="8136904" y="2005937"/>
                </a:cubicBezTo>
                <a:cubicBezTo>
                  <a:pt x="8137002" y="2250069"/>
                  <a:pt x="8165982" y="2492435"/>
                  <a:pt x="8136904" y="2627778"/>
                </a:cubicBezTo>
                <a:cubicBezTo>
                  <a:pt x="8107826" y="2763121"/>
                  <a:pt x="8121194" y="3056399"/>
                  <a:pt x="8136904" y="3249618"/>
                </a:cubicBezTo>
                <a:cubicBezTo>
                  <a:pt x="8152614" y="3442837"/>
                  <a:pt x="8112410" y="3589619"/>
                  <a:pt x="8136904" y="3918264"/>
                </a:cubicBezTo>
                <a:cubicBezTo>
                  <a:pt x="8161398" y="4246909"/>
                  <a:pt x="8153935" y="4396391"/>
                  <a:pt x="8136904" y="4680520"/>
                </a:cubicBezTo>
                <a:cubicBezTo>
                  <a:pt x="7893786" y="4664278"/>
                  <a:pt x="7805348" y="4692553"/>
                  <a:pt x="7621567" y="4680520"/>
                </a:cubicBezTo>
                <a:cubicBezTo>
                  <a:pt x="7437786" y="4668487"/>
                  <a:pt x="7108309" y="4673667"/>
                  <a:pt x="6943491" y="4680520"/>
                </a:cubicBezTo>
                <a:cubicBezTo>
                  <a:pt x="6778673" y="4687373"/>
                  <a:pt x="6655250" y="4675626"/>
                  <a:pt x="6509523" y="4680520"/>
                </a:cubicBezTo>
                <a:cubicBezTo>
                  <a:pt x="6363796" y="4685414"/>
                  <a:pt x="6037040" y="4682002"/>
                  <a:pt x="5912817" y="4680520"/>
                </a:cubicBezTo>
                <a:cubicBezTo>
                  <a:pt x="5788594" y="4679038"/>
                  <a:pt x="5300867" y="4674057"/>
                  <a:pt x="5072003" y="4680520"/>
                </a:cubicBezTo>
                <a:cubicBezTo>
                  <a:pt x="4843139" y="4686983"/>
                  <a:pt x="4670799" y="4697815"/>
                  <a:pt x="4475297" y="4680520"/>
                </a:cubicBezTo>
                <a:cubicBezTo>
                  <a:pt x="4279795" y="4663225"/>
                  <a:pt x="4009280" y="4695095"/>
                  <a:pt x="3634484" y="4680520"/>
                </a:cubicBezTo>
                <a:cubicBezTo>
                  <a:pt x="3259688" y="4665945"/>
                  <a:pt x="3291846" y="4655031"/>
                  <a:pt x="2956408" y="4680520"/>
                </a:cubicBezTo>
                <a:cubicBezTo>
                  <a:pt x="2620970" y="4706009"/>
                  <a:pt x="2644949" y="4687586"/>
                  <a:pt x="2522440" y="4680520"/>
                </a:cubicBezTo>
                <a:cubicBezTo>
                  <a:pt x="2399931" y="4673454"/>
                  <a:pt x="2098847" y="4661574"/>
                  <a:pt x="1681627" y="4680520"/>
                </a:cubicBezTo>
                <a:cubicBezTo>
                  <a:pt x="1264407" y="4699466"/>
                  <a:pt x="1199556" y="4705833"/>
                  <a:pt x="1003551" y="4680520"/>
                </a:cubicBezTo>
                <a:cubicBezTo>
                  <a:pt x="807546" y="4655207"/>
                  <a:pt x="311904" y="4674756"/>
                  <a:pt x="0" y="4680520"/>
                </a:cubicBezTo>
                <a:cubicBezTo>
                  <a:pt x="-3245" y="4478535"/>
                  <a:pt x="-7901" y="4245255"/>
                  <a:pt x="0" y="4105485"/>
                </a:cubicBezTo>
                <a:cubicBezTo>
                  <a:pt x="7901" y="3965716"/>
                  <a:pt x="-22393" y="3641175"/>
                  <a:pt x="0" y="3436839"/>
                </a:cubicBezTo>
                <a:cubicBezTo>
                  <a:pt x="22393" y="3232503"/>
                  <a:pt x="21682" y="3093437"/>
                  <a:pt x="0" y="2861804"/>
                </a:cubicBezTo>
                <a:cubicBezTo>
                  <a:pt x="-21682" y="2630171"/>
                  <a:pt x="27574" y="2571930"/>
                  <a:pt x="0" y="2286768"/>
                </a:cubicBezTo>
                <a:cubicBezTo>
                  <a:pt x="-27574" y="2001606"/>
                  <a:pt x="-2322" y="2005626"/>
                  <a:pt x="0" y="1758538"/>
                </a:cubicBezTo>
                <a:cubicBezTo>
                  <a:pt x="2322" y="1511450"/>
                  <a:pt x="4020" y="1302988"/>
                  <a:pt x="0" y="1136698"/>
                </a:cubicBezTo>
                <a:cubicBezTo>
                  <a:pt x="-4020" y="970408"/>
                  <a:pt x="7973" y="823850"/>
                  <a:pt x="0" y="608468"/>
                </a:cubicBezTo>
                <a:cubicBezTo>
                  <a:pt x="-7973" y="393086"/>
                  <a:pt x="-7456" y="233367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C30807-CBBD-191F-7929-393C96DEEA33}"/>
              </a:ext>
            </a:extLst>
          </p:cNvPr>
          <p:cNvSpPr/>
          <p:nvPr/>
        </p:nvSpPr>
        <p:spPr>
          <a:xfrm>
            <a:off x="1043608" y="1988840"/>
            <a:ext cx="7056784" cy="3816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　自傷は自殺企図とは異なる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　けっしてアピール的な行動ではない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　なんらかのＳＯＳのサインである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　そのサインを無視すれば、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将来的に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にもつながりかねない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23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67DD-9935-2F0F-ADDD-021A838B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楕円 13">
            <a:extLst>
              <a:ext uri="{FF2B5EF4-FFF2-40B4-BE49-F238E27FC236}">
                <a16:creationId xmlns:a16="http://schemas.microsoft.com/office/drawing/2014/main" id="{9C2EE7FF-DDD1-2538-B629-CF2FE8041DBD}"/>
              </a:ext>
            </a:extLst>
          </p:cNvPr>
          <p:cNvSpPr/>
          <p:nvPr/>
        </p:nvSpPr>
        <p:spPr>
          <a:xfrm>
            <a:off x="539552" y="5589240"/>
            <a:ext cx="3748068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A4BE0F7-860B-A4FC-B3B9-EEABD6D82178}"/>
              </a:ext>
            </a:extLst>
          </p:cNvPr>
          <p:cNvSpPr/>
          <p:nvPr/>
        </p:nvSpPr>
        <p:spPr>
          <a:xfrm>
            <a:off x="501726" y="4241734"/>
            <a:ext cx="6696744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FF6D3A9-64CD-13CD-53A2-677E62A9C9DA}"/>
              </a:ext>
            </a:extLst>
          </p:cNvPr>
          <p:cNvSpPr/>
          <p:nvPr/>
        </p:nvSpPr>
        <p:spPr>
          <a:xfrm>
            <a:off x="4351468" y="1628800"/>
            <a:ext cx="3833840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30943B8-5C66-A61D-4390-F574AD8AE82A}"/>
              </a:ext>
            </a:extLst>
          </p:cNvPr>
          <p:cNvSpPr/>
          <p:nvPr/>
        </p:nvSpPr>
        <p:spPr>
          <a:xfrm>
            <a:off x="4442715" y="5406013"/>
            <a:ext cx="3833840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A1B9FB0-A73A-2241-E508-A677B002947D}"/>
              </a:ext>
            </a:extLst>
          </p:cNvPr>
          <p:cNvSpPr/>
          <p:nvPr/>
        </p:nvSpPr>
        <p:spPr>
          <a:xfrm>
            <a:off x="5156464" y="3231563"/>
            <a:ext cx="3231960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8CDC989-70B3-DF6E-04D5-77A52E1D2966}"/>
              </a:ext>
            </a:extLst>
          </p:cNvPr>
          <p:cNvSpPr/>
          <p:nvPr/>
        </p:nvSpPr>
        <p:spPr>
          <a:xfrm>
            <a:off x="2667988" y="2720441"/>
            <a:ext cx="2304256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9A109C8-ADE2-F9D5-ECD3-61CE89A6B15D}"/>
              </a:ext>
            </a:extLst>
          </p:cNvPr>
          <p:cNvSpPr/>
          <p:nvPr/>
        </p:nvSpPr>
        <p:spPr>
          <a:xfrm>
            <a:off x="1115616" y="1945429"/>
            <a:ext cx="2304256" cy="891480"/>
          </a:xfrm>
          <a:prstGeom prst="ellipse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6529BF7-3CE3-2367-C931-4DADE36A93D1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061080BA-0E83-F596-1B60-8F8A8892983C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「自殺したい」の類義語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774276E-AF07-BCC6-464B-F08B7F83B0DC}"/>
              </a:ext>
            </a:extLst>
          </p:cNvPr>
          <p:cNvSpPr/>
          <p:nvPr/>
        </p:nvSpPr>
        <p:spPr>
          <a:xfrm>
            <a:off x="1331640" y="2017437"/>
            <a:ext cx="1913750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死にたい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FF0C29-1538-C952-61EE-FC26D917351E}"/>
              </a:ext>
            </a:extLst>
          </p:cNvPr>
          <p:cNvSpPr/>
          <p:nvPr/>
        </p:nvSpPr>
        <p:spPr>
          <a:xfrm>
            <a:off x="2920254" y="2795833"/>
            <a:ext cx="1913750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消えたい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87DF68-6BA5-A8C5-9E2A-15AE7825EA44}"/>
              </a:ext>
            </a:extLst>
          </p:cNvPr>
          <p:cNvSpPr/>
          <p:nvPr/>
        </p:nvSpPr>
        <p:spPr>
          <a:xfrm>
            <a:off x="5364088" y="3319106"/>
            <a:ext cx="3123849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いなくなりたい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1FDA32A-A5E2-5B0E-381B-AF9A395BC0DC}"/>
              </a:ext>
            </a:extLst>
          </p:cNvPr>
          <p:cNvSpPr/>
          <p:nvPr/>
        </p:nvSpPr>
        <p:spPr>
          <a:xfrm>
            <a:off x="4572000" y="1702021"/>
            <a:ext cx="3456384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死んだほうがまし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F5C1E96-8C65-64FA-3C82-CC3536595E67}"/>
              </a:ext>
            </a:extLst>
          </p:cNvPr>
          <p:cNvSpPr/>
          <p:nvPr/>
        </p:nvSpPr>
        <p:spPr>
          <a:xfrm>
            <a:off x="679916" y="5666434"/>
            <a:ext cx="3748068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生きるのがつらい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5F2BDA-64DF-17EB-1B72-7AF80E819A98}"/>
              </a:ext>
            </a:extLst>
          </p:cNvPr>
          <p:cNvSpPr/>
          <p:nvPr/>
        </p:nvSpPr>
        <p:spPr>
          <a:xfrm>
            <a:off x="4644008" y="5473821"/>
            <a:ext cx="3627905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全部どうでもいい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25DDE1-CE01-CEE3-24B5-D1224900E1EA}"/>
              </a:ext>
            </a:extLst>
          </p:cNvPr>
          <p:cNvSpPr/>
          <p:nvPr/>
        </p:nvSpPr>
        <p:spPr>
          <a:xfrm>
            <a:off x="971600" y="4321693"/>
            <a:ext cx="6696745" cy="819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自分のいない世界を想像する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77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座る, 暗い, 大きい, 飛行機 が含まれている画像&#10;&#10;自動的に生成された説明">
            <a:extLst>
              <a:ext uri="{FF2B5EF4-FFF2-40B4-BE49-F238E27FC236}">
                <a16:creationId xmlns:a16="http://schemas.microsoft.com/office/drawing/2014/main" id="{0A575D3B-A39B-D6FA-936D-C4F173F75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945982"/>
            <a:ext cx="1728192" cy="723378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04B31BF-2066-7F68-0B16-B346489F1809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FB8A394-2645-F48C-215D-41C19C21EF12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保護者に伝えるポイント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図 3" descr="家具の置いてあるテーブル&#10;&#10;低い精度で自動的に生成された説明">
            <a:extLst>
              <a:ext uri="{FF2B5EF4-FFF2-40B4-BE49-F238E27FC236}">
                <a16:creationId xmlns:a16="http://schemas.microsoft.com/office/drawing/2014/main" id="{AA226392-B02B-4D82-0A7F-763465165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0" y="3387810"/>
            <a:ext cx="2295779" cy="185384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DE1D94E-869B-DB46-FECA-5BC6A42FBB3E}"/>
              </a:ext>
            </a:extLst>
          </p:cNvPr>
          <p:cNvGrpSpPr/>
          <p:nvPr/>
        </p:nvGrpSpPr>
        <p:grpSpPr>
          <a:xfrm>
            <a:off x="2632347" y="2770413"/>
            <a:ext cx="648657" cy="1573597"/>
            <a:chOff x="7589912" y="3799461"/>
            <a:chExt cx="648657" cy="1573597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35BADFD9-2F3D-753F-1DB0-F9B7104CA176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39D1B338-1942-594B-F466-3142AE92706F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61A74BE-F419-ACFB-99CC-D9C9DD37ED6E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5929F49D-8B8F-714C-658B-A87C9DB4EB7F}"/>
              </a:ext>
            </a:extLst>
          </p:cNvPr>
          <p:cNvSpPr/>
          <p:nvPr/>
        </p:nvSpPr>
        <p:spPr>
          <a:xfrm>
            <a:off x="4243425" y="2170812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8A6DA2C-4D64-0C0D-2613-515A948E129E}"/>
              </a:ext>
            </a:extLst>
          </p:cNvPr>
          <p:cNvSpPr/>
          <p:nvPr/>
        </p:nvSpPr>
        <p:spPr>
          <a:xfrm>
            <a:off x="4243425" y="2812740"/>
            <a:ext cx="647978" cy="647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2C91F83-F171-1652-A31E-821BEB85BF10}"/>
              </a:ext>
            </a:extLst>
          </p:cNvPr>
          <p:cNvSpPr/>
          <p:nvPr/>
        </p:nvSpPr>
        <p:spPr>
          <a:xfrm>
            <a:off x="4242746" y="3096495"/>
            <a:ext cx="647978" cy="364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CEBC2E8-CC66-7B88-C809-AA6FAF717C37}"/>
              </a:ext>
            </a:extLst>
          </p:cNvPr>
          <p:cNvGrpSpPr/>
          <p:nvPr/>
        </p:nvGrpSpPr>
        <p:grpSpPr>
          <a:xfrm>
            <a:off x="5818398" y="2411853"/>
            <a:ext cx="648657" cy="1573597"/>
            <a:chOff x="7589912" y="3799461"/>
            <a:chExt cx="648657" cy="157359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AC22D54A-8BB8-3D46-4C80-47596820FB52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C9972DB0-25AC-7ADF-46B7-E710BAC0084E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F02E92F-9D53-FE7A-E4FB-3851603F9175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BCE5B02-38D1-143F-2A92-B65C6D9AC8C4}"/>
              </a:ext>
            </a:extLst>
          </p:cNvPr>
          <p:cNvGrpSpPr/>
          <p:nvPr/>
        </p:nvGrpSpPr>
        <p:grpSpPr>
          <a:xfrm>
            <a:off x="6516216" y="2673919"/>
            <a:ext cx="648657" cy="1573597"/>
            <a:chOff x="7589912" y="3799461"/>
            <a:chExt cx="648657" cy="157359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C852CF83-8A8D-8858-1AF9-397E772D0AB8}"/>
                </a:ext>
              </a:extLst>
            </p:cNvPr>
            <p:cNvSpPr/>
            <p:nvPr/>
          </p:nvSpPr>
          <p:spPr>
            <a:xfrm>
              <a:off x="7590591" y="3799461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AF281466-8079-100F-16E9-7F099E398F13}"/>
                </a:ext>
              </a:extLst>
            </p:cNvPr>
            <p:cNvSpPr/>
            <p:nvPr/>
          </p:nvSpPr>
          <p:spPr>
            <a:xfrm>
              <a:off x="7590591" y="4441389"/>
              <a:ext cx="647978" cy="6479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570AF45F-4336-B878-AF30-FE66228A00D9}"/>
                </a:ext>
              </a:extLst>
            </p:cNvPr>
            <p:cNvSpPr/>
            <p:nvPr/>
          </p:nvSpPr>
          <p:spPr>
            <a:xfrm>
              <a:off x="7589912" y="4725144"/>
              <a:ext cx="647978" cy="647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kumimoji="1" lang="ja-JP" altLang="en-US" sz="16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FB6BEAC-35B8-E7AD-B39B-573BDEF75F8A}"/>
              </a:ext>
            </a:extLst>
          </p:cNvPr>
          <p:cNvSpPr/>
          <p:nvPr/>
        </p:nvSpPr>
        <p:spPr>
          <a:xfrm>
            <a:off x="935011" y="2812740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あなた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36E23DC-D5C2-4F38-E1F9-F8C23C7948FF}"/>
              </a:ext>
            </a:extLst>
          </p:cNvPr>
          <p:cNvSpPr/>
          <p:nvPr/>
        </p:nvSpPr>
        <p:spPr>
          <a:xfrm>
            <a:off x="3522619" y="15464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F800B38-8218-DB14-890D-A199E1F7AEEB}"/>
              </a:ext>
            </a:extLst>
          </p:cNvPr>
          <p:cNvSpPr/>
          <p:nvPr/>
        </p:nvSpPr>
        <p:spPr>
          <a:xfrm>
            <a:off x="6012160" y="1988887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499C0E3-ED8B-72B5-D728-3700F89081A8}"/>
              </a:ext>
            </a:extLst>
          </p:cNvPr>
          <p:cNvSpPr/>
          <p:nvPr/>
        </p:nvSpPr>
        <p:spPr>
          <a:xfrm>
            <a:off x="1051559" y="5157192"/>
            <a:ext cx="7056784" cy="1282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生徒との信頼関係を崩さないためにも、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生徒同席のもとで保護者に伝えるのがよい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0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思考の吹き出し: 雲形 23">
            <a:extLst>
              <a:ext uri="{FF2B5EF4-FFF2-40B4-BE49-F238E27FC236}">
                <a16:creationId xmlns:a16="http://schemas.microsoft.com/office/drawing/2014/main" id="{DF50F2FE-8131-A7B1-9D87-0206FE0B73C8}"/>
              </a:ext>
            </a:extLst>
          </p:cNvPr>
          <p:cNvSpPr/>
          <p:nvPr/>
        </p:nvSpPr>
        <p:spPr>
          <a:xfrm>
            <a:off x="4797220" y="4314475"/>
            <a:ext cx="4355975" cy="2066853"/>
          </a:xfrm>
          <a:prstGeom prst="cloudCallout">
            <a:avLst>
              <a:gd name="adj1" fmla="val -4586"/>
              <a:gd name="adj2" fmla="val -41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66A7DB-14E3-F3F5-2D1C-373685513C42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4183C26-9164-53A3-E0D8-22773CB20AA0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伝えないという選択肢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7E9ACD-66B0-15F0-A11C-95A21E4C53F9}"/>
              </a:ext>
            </a:extLst>
          </p:cNvPr>
          <p:cNvSpPr/>
          <p:nvPr/>
        </p:nvSpPr>
        <p:spPr>
          <a:xfrm>
            <a:off x="1043608" y="1628800"/>
            <a:ext cx="410445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自傷・自殺の危機を察知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DD0768-038A-9494-7FB4-065B9D14B232}"/>
              </a:ext>
            </a:extLst>
          </p:cNvPr>
          <p:cNvSpPr/>
          <p:nvPr/>
        </p:nvSpPr>
        <p:spPr>
          <a:xfrm>
            <a:off x="1043608" y="5445224"/>
            <a:ext cx="410445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原則、保護者に伝える</a:t>
            </a:r>
            <a:endParaRPr lang="en-US" altLang="ja-JP" sz="2800" b="1" u="sng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4CF3DAC-C2D3-3BD5-7F66-36BA2B690E49}"/>
              </a:ext>
            </a:extLst>
          </p:cNvPr>
          <p:cNvCxnSpPr/>
          <p:nvPr/>
        </p:nvCxnSpPr>
        <p:spPr>
          <a:xfrm>
            <a:off x="2267748" y="2348880"/>
            <a:ext cx="0" cy="316835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C4C74D4-08CF-3179-D312-765D33B22539}"/>
              </a:ext>
            </a:extLst>
          </p:cNvPr>
          <p:cNvCxnSpPr/>
          <p:nvPr/>
        </p:nvCxnSpPr>
        <p:spPr>
          <a:xfrm>
            <a:off x="2267748" y="2996952"/>
            <a:ext cx="86409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CB22E75-6497-A279-26C5-BEB0C0CD2077}"/>
              </a:ext>
            </a:extLst>
          </p:cNvPr>
          <p:cNvSpPr/>
          <p:nvPr/>
        </p:nvSpPr>
        <p:spPr>
          <a:xfrm>
            <a:off x="3300159" y="2586283"/>
            <a:ext cx="4656217" cy="1562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家庭に課題がある場合は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先にそれを解決してから</a:t>
            </a: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A4A17AB-B29C-0820-557B-6EB3BF3C477E}"/>
              </a:ext>
            </a:extLst>
          </p:cNvPr>
          <p:cNvCxnSpPr>
            <a:cxnSpLocks/>
          </p:cNvCxnSpPr>
          <p:nvPr/>
        </p:nvCxnSpPr>
        <p:spPr>
          <a:xfrm>
            <a:off x="4067944" y="4005064"/>
            <a:ext cx="0" cy="15121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C7C4FEF-BC02-6A6B-2C4F-1744576028B8}"/>
              </a:ext>
            </a:extLst>
          </p:cNvPr>
          <p:cNvCxnSpPr>
            <a:cxnSpLocks/>
          </p:cNvCxnSpPr>
          <p:nvPr/>
        </p:nvCxnSpPr>
        <p:spPr>
          <a:xfrm>
            <a:off x="6948264" y="4005064"/>
            <a:ext cx="0" cy="5760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95F8C54-F72A-11C2-016C-1A0DCA3C856F}"/>
              </a:ext>
            </a:extLst>
          </p:cNvPr>
          <p:cNvSpPr/>
          <p:nvPr/>
        </p:nvSpPr>
        <p:spPr>
          <a:xfrm>
            <a:off x="5148064" y="4640711"/>
            <a:ext cx="3888432" cy="1562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自殺危機が差し迫っており、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保護者に伝えた場合に適切な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サポートが期待できない時は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…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4A3094C-AE78-B342-86B5-2CEC379361EA}"/>
              </a:ext>
            </a:extLst>
          </p:cNvPr>
          <p:cNvCxnSpPr>
            <a:cxnSpLocks/>
          </p:cNvCxnSpPr>
          <p:nvPr/>
        </p:nvCxnSpPr>
        <p:spPr>
          <a:xfrm>
            <a:off x="7020272" y="6124769"/>
            <a:ext cx="0" cy="57606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9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0E378F-5653-6147-C430-194188DCF560}"/>
              </a:ext>
            </a:extLst>
          </p:cNvPr>
          <p:cNvSpPr/>
          <p:nvPr/>
        </p:nvSpPr>
        <p:spPr>
          <a:xfrm>
            <a:off x="1187624" y="2924944"/>
            <a:ext cx="6768752" cy="1656184"/>
          </a:xfrm>
          <a:custGeom>
            <a:avLst/>
            <a:gdLst>
              <a:gd name="connsiteX0" fmla="*/ 0 w 6768752"/>
              <a:gd name="connsiteY0" fmla="*/ 0 h 1656184"/>
              <a:gd name="connsiteX1" fmla="*/ 609188 w 6768752"/>
              <a:gd name="connsiteY1" fmla="*/ 0 h 1656184"/>
              <a:gd name="connsiteX2" fmla="*/ 1286063 w 6768752"/>
              <a:gd name="connsiteY2" fmla="*/ 0 h 1656184"/>
              <a:gd name="connsiteX3" fmla="*/ 2098313 w 6768752"/>
              <a:gd name="connsiteY3" fmla="*/ 0 h 1656184"/>
              <a:gd name="connsiteX4" fmla="*/ 2639813 w 6768752"/>
              <a:gd name="connsiteY4" fmla="*/ 0 h 1656184"/>
              <a:gd name="connsiteX5" fmla="*/ 3452064 w 6768752"/>
              <a:gd name="connsiteY5" fmla="*/ 0 h 1656184"/>
              <a:gd name="connsiteX6" fmla="*/ 4128939 w 6768752"/>
              <a:gd name="connsiteY6" fmla="*/ 0 h 1656184"/>
              <a:gd name="connsiteX7" fmla="*/ 4873501 w 6768752"/>
              <a:gd name="connsiteY7" fmla="*/ 0 h 1656184"/>
              <a:gd name="connsiteX8" fmla="*/ 5482689 w 6768752"/>
              <a:gd name="connsiteY8" fmla="*/ 0 h 1656184"/>
              <a:gd name="connsiteX9" fmla="*/ 6024189 w 6768752"/>
              <a:gd name="connsiteY9" fmla="*/ 0 h 1656184"/>
              <a:gd name="connsiteX10" fmla="*/ 6768752 w 6768752"/>
              <a:gd name="connsiteY10" fmla="*/ 0 h 1656184"/>
              <a:gd name="connsiteX11" fmla="*/ 6768752 w 6768752"/>
              <a:gd name="connsiteY11" fmla="*/ 502376 h 1656184"/>
              <a:gd name="connsiteX12" fmla="*/ 6768752 w 6768752"/>
              <a:gd name="connsiteY12" fmla="*/ 1054437 h 1656184"/>
              <a:gd name="connsiteX13" fmla="*/ 6768752 w 6768752"/>
              <a:gd name="connsiteY13" fmla="*/ 1656184 h 1656184"/>
              <a:gd name="connsiteX14" fmla="*/ 6091877 w 6768752"/>
              <a:gd name="connsiteY14" fmla="*/ 1656184 h 1656184"/>
              <a:gd name="connsiteX15" fmla="*/ 5550377 w 6768752"/>
              <a:gd name="connsiteY15" fmla="*/ 1656184 h 1656184"/>
              <a:gd name="connsiteX16" fmla="*/ 5076564 w 6768752"/>
              <a:gd name="connsiteY16" fmla="*/ 1656184 h 1656184"/>
              <a:gd name="connsiteX17" fmla="*/ 4535064 w 6768752"/>
              <a:gd name="connsiteY17" fmla="*/ 1656184 h 1656184"/>
              <a:gd name="connsiteX18" fmla="*/ 3722814 w 6768752"/>
              <a:gd name="connsiteY18" fmla="*/ 1656184 h 1656184"/>
              <a:gd name="connsiteX19" fmla="*/ 3113626 w 6768752"/>
              <a:gd name="connsiteY19" fmla="*/ 1656184 h 1656184"/>
              <a:gd name="connsiteX20" fmla="*/ 2369063 w 6768752"/>
              <a:gd name="connsiteY20" fmla="*/ 1656184 h 1656184"/>
              <a:gd name="connsiteX21" fmla="*/ 1759876 w 6768752"/>
              <a:gd name="connsiteY21" fmla="*/ 1656184 h 1656184"/>
              <a:gd name="connsiteX22" fmla="*/ 1015313 w 6768752"/>
              <a:gd name="connsiteY22" fmla="*/ 1656184 h 1656184"/>
              <a:gd name="connsiteX23" fmla="*/ 0 w 6768752"/>
              <a:gd name="connsiteY23" fmla="*/ 1656184 h 1656184"/>
              <a:gd name="connsiteX24" fmla="*/ 0 w 6768752"/>
              <a:gd name="connsiteY24" fmla="*/ 1087561 h 1656184"/>
              <a:gd name="connsiteX25" fmla="*/ 0 w 6768752"/>
              <a:gd name="connsiteY25" fmla="*/ 502376 h 1656184"/>
              <a:gd name="connsiteX26" fmla="*/ 0 w 6768752"/>
              <a:gd name="connsiteY26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68752" h="1656184" fill="none" extrusionOk="0">
                <a:moveTo>
                  <a:pt x="0" y="0"/>
                </a:moveTo>
                <a:cubicBezTo>
                  <a:pt x="140820" y="19126"/>
                  <a:pt x="402951" y="17029"/>
                  <a:pt x="609188" y="0"/>
                </a:cubicBezTo>
                <a:cubicBezTo>
                  <a:pt x="815425" y="-17029"/>
                  <a:pt x="1097438" y="-20348"/>
                  <a:pt x="1286063" y="0"/>
                </a:cubicBezTo>
                <a:cubicBezTo>
                  <a:pt x="1474688" y="20348"/>
                  <a:pt x="1913062" y="-34730"/>
                  <a:pt x="2098313" y="0"/>
                </a:cubicBezTo>
                <a:cubicBezTo>
                  <a:pt x="2283564" y="34730"/>
                  <a:pt x="2401767" y="25564"/>
                  <a:pt x="2639813" y="0"/>
                </a:cubicBezTo>
                <a:cubicBezTo>
                  <a:pt x="2877859" y="-25564"/>
                  <a:pt x="3124117" y="-4580"/>
                  <a:pt x="3452064" y="0"/>
                </a:cubicBezTo>
                <a:cubicBezTo>
                  <a:pt x="3780011" y="4580"/>
                  <a:pt x="3900391" y="28275"/>
                  <a:pt x="4128939" y="0"/>
                </a:cubicBezTo>
                <a:cubicBezTo>
                  <a:pt x="4357487" y="-28275"/>
                  <a:pt x="4540461" y="29404"/>
                  <a:pt x="4873501" y="0"/>
                </a:cubicBezTo>
                <a:cubicBezTo>
                  <a:pt x="5206541" y="-29404"/>
                  <a:pt x="5312716" y="1957"/>
                  <a:pt x="5482689" y="0"/>
                </a:cubicBezTo>
                <a:cubicBezTo>
                  <a:pt x="5652662" y="-1957"/>
                  <a:pt x="5827399" y="-6988"/>
                  <a:pt x="6024189" y="0"/>
                </a:cubicBezTo>
                <a:cubicBezTo>
                  <a:pt x="6220979" y="6988"/>
                  <a:pt x="6402169" y="11153"/>
                  <a:pt x="6768752" y="0"/>
                </a:cubicBezTo>
                <a:cubicBezTo>
                  <a:pt x="6757365" y="221814"/>
                  <a:pt x="6769653" y="276687"/>
                  <a:pt x="6768752" y="502376"/>
                </a:cubicBezTo>
                <a:cubicBezTo>
                  <a:pt x="6767851" y="728065"/>
                  <a:pt x="6755058" y="826424"/>
                  <a:pt x="6768752" y="1054437"/>
                </a:cubicBezTo>
                <a:cubicBezTo>
                  <a:pt x="6782446" y="1282450"/>
                  <a:pt x="6743762" y="1496210"/>
                  <a:pt x="6768752" y="1656184"/>
                </a:cubicBezTo>
                <a:cubicBezTo>
                  <a:pt x="6451075" y="1663367"/>
                  <a:pt x="6425703" y="1627215"/>
                  <a:pt x="6091877" y="1656184"/>
                </a:cubicBezTo>
                <a:cubicBezTo>
                  <a:pt x="5758051" y="1685153"/>
                  <a:pt x="5709009" y="1665866"/>
                  <a:pt x="5550377" y="1656184"/>
                </a:cubicBezTo>
                <a:cubicBezTo>
                  <a:pt x="5391745" y="1646502"/>
                  <a:pt x="5243717" y="1641530"/>
                  <a:pt x="5076564" y="1656184"/>
                </a:cubicBezTo>
                <a:cubicBezTo>
                  <a:pt x="4909411" y="1670838"/>
                  <a:pt x="4699586" y="1665337"/>
                  <a:pt x="4535064" y="1656184"/>
                </a:cubicBezTo>
                <a:cubicBezTo>
                  <a:pt x="4370542" y="1647031"/>
                  <a:pt x="3915719" y="1657527"/>
                  <a:pt x="3722814" y="1656184"/>
                </a:cubicBezTo>
                <a:cubicBezTo>
                  <a:pt x="3529909" y="1654842"/>
                  <a:pt x="3367921" y="1674882"/>
                  <a:pt x="3113626" y="1656184"/>
                </a:cubicBezTo>
                <a:cubicBezTo>
                  <a:pt x="2859331" y="1637486"/>
                  <a:pt x="2542242" y="1658252"/>
                  <a:pt x="2369063" y="1656184"/>
                </a:cubicBezTo>
                <a:cubicBezTo>
                  <a:pt x="2195884" y="1654116"/>
                  <a:pt x="1951848" y="1681147"/>
                  <a:pt x="1759876" y="1656184"/>
                </a:cubicBezTo>
                <a:cubicBezTo>
                  <a:pt x="1567904" y="1631221"/>
                  <a:pt x="1380309" y="1659789"/>
                  <a:pt x="1015313" y="1656184"/>
                </a:cubicBezTo>
                <a:cubicBezTo>
                  <a:pt x="650317" y="1652579"/>
                  <a:pt x="491178" y="1668288"/>
                  <a:pt x="0" y="1656184"/>
                </a:cubicBezTo>
                <a:cubicBezTo>
                  <a:pt x="-25730" y="1375823"/>
                  <a:pt x="-12246" y="1299846"/>
                  <a:pt x="0" y="1087561"/>
                </a:cubicBezTo>
                <a:cubicBezTo>
                  <a:pt x="12246" y="875276"/>
                  <a:pt x="17395" y="677113"/>
                  <a:pt x="0" y="502376"/>
                </a:cubicBezTo>
                <a:cubicBezTo>
                  <a:pt x="-17395" y="327639"/>
                  <a:pt x="19920" y="193132"/>
                  <a:pt x="0" y="0"/>
                </a:cubicBezTo>
                <a:close/>
              </a:path>
              <a:path w="6768752" h="1656184" stroke="0" extrusionOk="0">
                <a:moveTo>
                  <a:pt x="0" y="0"/>
                </a:moveTo>
                <a:cubicBezTo>
                  <a:pt x="116242" y="8414"/>
                  <a:pt x="349962" y="4188"/>
                  <a:pt x="473813" y="0"/>
                </a:cubicBezTo>
                <a:cubicBezTo>
                  <a:pt x="597664" y="-4188"/>
                  <a:pt x="736096" y="4818"/>
                  <a:pt x="947625" y="0"/>
                </a:cubicBezTo>
                <a:cubicBezTo>
                  <a:pt x="1159154" y="-4818"/>
                  <a:pt x="1244138" y="2341"/>
                  <a:pt x="1421438" y="0"/>
                </a:cubicBezTo>
                <a:cubicBezTo>
                  <a:pt x="1598738" y="-2341"/>
                  <a:pt x="1807507" y="11612"/>
                  <a:pt x="2098313" y="0"/>
                </a:cubicBezTo>
                <a:cubicBezTo>
                  <a:pt x="2389120" y="-11612"/>
                  <a:pt x="2557120" y="38127"/>
                  <a:pt x="2910563" y="0"/>
                </a:cubicBezTo>
                <a:cubicBezTo>
                  <a:pt x="3264006" y="-38127"/>
                  <a:pt x="3248186" y="-8848"/>
                  <a:pt x="3384376" y="0"/>
                </a:cubicBezTo>
                <a:cubicBezTo>
                  <a:pt x="3520566" y="8848"/>
                  <a:pt x="3668748" y="11954"/>
                  <a:pt x="3858189" y="0"/>
                </a:cubicBezTo>
                <a:cubicBezTo>
                  <a:pt x="4047630" y="-11954"/>
                  <a:pt x="4298955" y="13449"/>
                  <a:pt x="4467376" y="0"/>
                </a:cubicBezTo>
                <a:cubicBezTo>
                  <a:pt x="4635797" y="-13449"/>
                  <a:pt x="5002126" y="11028"/>
                  <a:pt x="5144252" y="0"/>
                </a:cubicBezTo>
                <a:cubicBezTo>
                  <a:pt x="5286378" y="-11028"/>
                  <a:pt x="5474217" y="-17217"/>
                  <a:pt x="5618064" y="0"/>
                </a:cubicBezTo>
                <a:cubicBezTo>
                  <a:pt x="5761911" y="17217"/>
                  <a:pt x="5994575" y="20766"/>
                  <a:pt x="6159564" y="0"/>
                </a:cubicBezTo>
                <a:cubicBezTo>
                  <a:pt x="6324553" y="-20766"/>
                  <a:pt x="6638338" y="-22719"/>
                  <a:pt x="6768752" y="0"/>
                </a:cubicBezTo>
                <a:cubicBezTo>
                  <a:pt x="6759137" y="229389"/>
                  <a:pt x="6774106" y="377700"/>
                  <a:pt x="6768752" y="585185"/>
                </a:cubicBezTo>
                <a:cubicBezTo>
                  <a:pt x="6763398" y="792671"/>
                  <a:pt x="6752390" y="877955"/>
                  <a:pt x="6768752" y="1087561"/>
                </a:cubicBezTo>
                <a:cubicBezTo>
                  <a:pt x="6785114" y="1297167"/>
                  <a:pt x="6767021" y="1454114"/>
                  <a:pt x="6768752" y="1656184"/>
                </a:cubicBezTo>
                <a:cubicBezTo>
                  <a:pt x="6613577" y="1637047"/>
                  <a:pt x="6359323" y="1660968"/>
                  <a:pt x="6091877" y="1656184"/>
                </a:cubicBezTo>
                <a:cubicBezTo>
                  <a:pt x="5824432" y="1651400"/>
                  <a:pt x="5668856" y="1684613"/>
                  <a:pt x="5482689" y="1656184"/>
                </a:cubicBezTo>
                <a:cubicBezTo>
                  <a:pt x="5296522" y="1627755"/>
                  <a:pt x="5093991" y="1672803"/>
                  <a:pt x="4738126" y="1656184"/>
                </a:cubicBezTo>
                <a:cubicBezTo>
                  <a:pt x="4382261" y="1639565"/>
                  <a:pt x="4296162" y="1645257"/>
                  <a:pt x="4128939" y="1656184"/>
                </a:cubicBezTo>
                <a:cubicBezTo>
                  <a:pt x="3961716" y="1667111"/>
                  <a:pt x="3755367" y="1682235"/>
                  <a:pt x="3587439" y="1656184"/>
                </a:cubicBezTo>
                <a:cubicBezTo>
                  <a:pt x="3419511" y="1630133"/>
                  <a:pt x="3133599" y="1690379"/>
                  <a:pt x="2775188" y="1656184"/>
                </a:cubicBezTo>
                <a:cubicBezTo>
                  <a:pt x="2416777" y="1621989"/>
                  <a:pt x="2263971" y="1652360"/>
                  <a:pt x="2098313" y="1656184"/>
                </a:cubicBezTo>
                <a:cubicBezTo>
                  <a:pt x="1932655" y="1660008"/>
                  <a:pt x="1622428" y="1640731"/>
                  <a:pt x="1421438" y="1656184"/>
                </a:cubicBezTo>
                <a:cubicBezTo>
                  <a:pt x="1220448" y="1671637"/>
                  <a:pt x="1085438" y="1638417"/>
                  <a:pt x="947625" y="1656184"/>
                </a:cubicBezTo>
                <a:cubicBezTo>
                  <a:pt x="809812" y="1673951"/>
                  <a:pt x="414369" y="1648939"/>
                  <a:pt x="0" y="1656184"/>
                </a:cubicBezTo>
                <a:cubicBezTo>
                  <a:pt x="25622" y="1502785"/>
                  <a:pt x="3601" y="1313139"/>
                  <a:pt x="0" y="1070999"/>
                </a:cubicBezTo>
                <a:cubicBezTo>
                  <a:pt x="-3601" y="828859"/>
                  <a:pt x="-24306" y="688343"/>
                  <a:pt x="0" y="552061"/>
                </a:cubicBezTo>
                <a:cubicBezTo>
                  <a:pt x="24306" y="415779"/>
                  <a:pt x="7587" y="148935"/>
                  <a:pt x="0" y="0"/>
                </a:cubicBezTo>
                <a:close/>
              </a:path>
            </a:pathLst>
          </a:custGeom>
          <a:solidFill>
            <a:srgbClr val="FFFFCC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42179004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66A7DB-14E3-F3F5-2D1C-373685513C42}"/>
              </a:ext>
            </a:extLst>
          </p:cNvPr>
          <p:cNvSpPr/>
          <p:nvPr/>
        </p:nvSpPr>
        <p:spPr>
          <a:xfrm>
            <a:off x="1043608" y="288032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4183C26-9164-53A3-E0D8-22773CB20AA0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「通告」の義務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7E9ACD-66B0-15F0-A11C-95A21E4C53F9}"/>
              </a:ext>
            </a:extLst>
          </p:cNvPr>
          <p:cNvSpPr/>
          <p:nvPr/>
        </p:nvSpPr>
        <p:spPr>
          <a:xfrm>
            <a:off x="1043608" y="1484784"/>
            <a:ext cx="7056784" cy="5112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保護者の不適切な関わりによって</a:t>
            </a:r>
            <a:endParaRPr lang="en-US" altLang="ja-JP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追い込まれていることが疑われる場合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は、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□ 児童相談所に</a:t>
            </a:r>
            <a:r>
              <a:rPr lang="ja-JP" altLang="en-US" sz="28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通告</a:t>
            </a:r>
            <a:endParaRPr lang="en-US" altLang="ja-JP" sz="28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□ （教育委員会に連絡）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「かもしれない」段階でも通告を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保護者との関係よりも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子どもの安全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が優先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 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通告後の様子までしっかりフォロー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1B6CCCD0-71D1-F05F-F28C-2D07A62D2588}"/>
              </a:ext>
            </a:extLst>
          </p:cNvPr>
          <p:cNvSpPr/>
          <p:nvPr/>
        </p:nvSpPr>
        <p:spPr>
          <a:xfrm>
            <a:off x="5558287" y="3171952"/>
            <a:ext cx="2182065" cy="1193152"/>
          </a:xfrm>
          <a:prstGeom prst="wedgeEllipseCallout">
            <a:avLst>
              <a:gd name="adj1" fmla="val -71484"/>
              <a:gd name="adj2" fmla="val -22801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514E7D3-9E67-D90D-EBB2-AA0B7379548B}"/>
              </a:ext>
            </a:extLst>
          </p:cNvPr>
          <p:cNvSpPr/>
          <p:nvPr/>
        </p:nvSpPr>
        <p:spPr>
          <a:xfrm>
            <a:off x="5805143" y="3392996"/>
            <a:ext cx="2304256" cy="133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必要時には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警察も考慮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53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D3CE021F-E2E7-55AC-EEEA-7DFB2A75B9A5}"/>
              </a:ext>
            </a:extLst>
          </p:cNvPr>
          <p:cNvSpPr/>
          <p:nvPr/>
        </p:nvSpPr>
        <p:spPr>
          <a:xfrm>
            <a:off x="494822" y="934121"/>
            <a:ext cx="3230016" cy="648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ECAC93B-6800-06A8-3A8D-D59123FCA1F8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四角形: 1 つの角を切り取る 11">
            <a:extLst>
              <a:ext uri="{FF2B5EF4-FFF2-40B4-BE49-F238E27FC236}">
                <a16:creationId xmlns:a16="http://schemas.microsoft.com/office/drawing/2014/main" id="{0DABD3FB-CD7C-27A2-5921-FA53A77C240F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42C8795-BB30-F78D-EAA1-3008EF00BE41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ケース３：自傷行為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ケースのまとめ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● </a:t>
            </a:r>
            <a:r>
              <a:rPr lang="ja-JP" altLang="en-US" sz="3200" b="1" dirty="0">
                <a:solidFill>
                  <a:srgbClr val="C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自傷行為</a:t>
            </a:r>
            <a:endParaRPr kumimoji="1" lang="en-US" altLang="ja-JP" sz="32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6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1600" b="1" dirty="0">
              <a:solidFill>
                <a:srgbClr val="C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 客観的事実を挙げ、心配していると伝えた 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 自傷行為について話を切り出した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 否定せず、背景のしんどさに寄りそった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 保護者と情報共有について理解を得た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図 1" descr="黒いバックグラウンドの前に座っている人形&#10;&#10;中程度の精度で自動的に生成された説明">
            <a:extLst>
              <a:ext uri="{FF2B5EF4-FFF2-40B4-BE49-F238E27FC236}">
                <a16:creationId xmlns:a16="http://schemas.microsoft.com/office/drawing/2014/main" id="{42035C09-5B12-BB09-2B4B-99C95F06C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34" y="754529"/>
            <a:ext cx="1547732" cy="20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40A00-69FD-55BC-69ED-06B8CE3B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B49CD7C9-4A04-44A9-B1F9-E664784D5B54}"/>
              </a:ext>
            </a:extLst>
          </p:cNvPr>
          <p:cNvSpPr/>
          <p:nvPr/>
        </p:nvSpPr>
        <p:spPr>
          <a:xfrm>
            <a:off x="2057725" y="5374877"/>
            <a:ext cx="2226243" cy="611880"/>
          </a:xfrm>
          <a:prstGeom prst="wedgeEllipseCallout">
            <a:avLst>
              <a:gd name="adj1" fmla="val -58022"/>
              <a:gd name="adj2" fmla="val 24596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吹き出し: 円形 33">
            <a:extLst>
              <a:ext uri="{FF2B5EF4-FFF2-40B4-BE49-F238E27FC236}">
                <a16:creationId xmlns:a16="http://schemas.microsoft.com/office/drawing/2014/main" id="{ED4C73F2-28EE-3356-1E91-CCDCEE933DF0}"/>
              </a:ext>
            </a:extLst>
          </p:cNvPr>
          <p:cNvSpPr/>
          <p:nvPr/>
        </p:nvSpPr>
        <p:spPr>
          <a:xfrm>
            <a:off x="1979712" y="4011943"/>
            <a:ext cx="3744416" cy="611880"/>
          </a:xfrm>
          <a:prstGeom prst="wedgeEllipseCallout">
            <a:avLst>
              <a:gd name="adj1" fmla="val -57217"/>
              <a:gd name="adj2" fmla="val 1947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F90B2C82-55DE-A15F-5191-2190FDB238DC}"/>
              </a:ext>
            </a:extLst>
          </p:cNvPr>
          <p:cNvSpPr/>
          <p:nvPr/>
        </p:nvSpPr>
        <p:spPr>
          <a:xfrm>
            <a:off x="2051720" y="2730455"/>
            <a:ext cx="3744416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BB3D0976-9086-D7CD-D3E8-10B40D59F1F6}"/>
              </a:ext>
            </a:extLst>
          </p:cNvPr>
          <p:cNvSpPr/>
          <p:nvPr/>
        </p:nvSpPr>
        <p:spPr>
          <a:xfrm>
            <a:off x="2123728" y="1455471"/>
            <a:ext cx="1296144" cy="611880"/>
          </a:xfrm>
          <a:prstGeom prst="wedgeEllipseCallout">
            <a:avLst>
              <a:gd name="adj1" fmla="val -65727"/>
              <a:gd name="adj2" fmla="val 3985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A7438647-FD02-3CB6-5D91-325BD567DC5D}"/>
              </a:ext>
            </a:extLst>
          </p:cNvPr>
          <p:cNvSpPr/>
          <p:nvPr/>
        </p:nvSpPr>
        <p:spPr>
          <a:xfrm>
            <a:off x="1043608" y="289961"/>
            <a:ext cx="7056784" cy="9807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9ED31ADD-90B0-AD43-BC9E-7FFC9AFA6901}"/>
              </a:ext>
            </a:extLst>
          </p:cNvPr>
          <p:cNvSpPr/>
          <p:nvPr/>
        </p:nvSpPr>
        <p:spPr>
          <a:xfrm>
            <a:off x="1" y="36004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の原則</a:t>
            </a:r>
            <a:endParaRPr kumimoji="1" lang="ja-JP" altLang="en-US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A6FE69D-A40C-B9C9-DF77-DF262CF954CB}"/>
              </a:ext>
            </a:extLst>
          </p:cNvPr>
          <p:cNvSpPr/>
          <p:nvPr/>
        </p:nvSpPr>
        <p:spPr>
          <a:xfrm>
            <a:off x="1619672" y="1527479"/>
            <a:ext cx="7632848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ell: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	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言葉に出して心配していることを伝える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sk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	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「死にたい」気持ちについて、率直に聞く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isten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絶望的な気持ちを傾聴する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6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</a:t>
            </a:r>
            <a:r>
              <a:rPr lang="en-US" altLang="ja-JP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eep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 safe: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ngenial Black" panose="020B0604020202020204" pitchFamily="2" charset="0"/>
                <a:ea typeface="メイリオ" panose="020B0604030504040204" pitchFamily="50" charset="-128"/>
              </a:rPr>
              <a:t>安全を確保する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Congenial Black" panose="020B0604020202020204" pitchFamily="2" charset="0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71AA49B-0CD9-3DA3-F401-F35053EDEB20}"/>
              </a:ext>
            </a:extLst>
          </p:cNvPr>
          <p:cNvSpPr/>
          <p:nvPr/>
        </p:nvSpPr>
        <p:spPr>
          <a:xfrm>
            <a:off x="2195736" y="1455565"/>
            <a:ext cx="2088232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心配だよ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2C054D1-CE23-D817-EB98-F81372162EAD}"/>
              </a:ext>
            </a:extLst>
          </p:cNvPr>
          <p:cNvSpPr/>
          <p:nvPr/>
        </p:nvSpPr>
        <p:spPr>
          <a:xfrm>
            <a:off x="2195736" y="2751615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どんな時に死にたいと思うの？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E0584A7-9C6E-17F2-EC39-12D0000FC7AB}"/>
              </a:ext>
            </a:extLst>
          </p:cNvPr>
          <p:cNvSpPr/>
          <p:nvPr/>
        </p:nvSpPr>
        <p:spPr>
          <a:xfrm>
            <a:off x="2195736" y="4011849"/>
            <a:ext cx="4752528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死にたいぐらいつらいんだね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A04FFA3-5565-87AC-7A10-231C291DF3FD}"/>
              </a:ext>
            </a:extLst>
          </p:cNvPr>
          <p:cNvSpPr/>
          <p:nvPr/>
        </p:nvSpPr>
        <p:spPr>
          <a:xfrm>
            <a:off x="2195736" y="5393998"/>
            <a:ext cx="3600400" cy="647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ひとりにしないよ</a:t>
            </a:r>
          </a:p>
        </p:txBody>
      </p:sp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C225D514-FFCB-C9DB-999B-CB4816BA5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70782" r="59845" b="14889"/>
          <a:stretch/>
        </p:blipFill>
        <p:spPr>
          <a:xfrm>
            <a:off x="539552" y="1412092"/>
            <a:ext cx="1296144" cy="1310426"/>
          </a:xfrm>
          <a:prstGeom prst="rect">
            <a:avLst/>
          </a:prstGeom>
        </p:spPr>
      </p:pic>
      <p:pic>
        <p:nvPicPr>
          <p:cNvPr id="19" name="図 18" descr="図形&#10;&#10;中程度の精度で自動的に生成された説明">
            <a:extLst>
              <a:ext uri="{FF2B5EF4-FFF2-40B4-BE49-F238E27FC236}">
                <a16:creationId xmlns:a16="http://schemas.microsoft.com/office/drawing/2014/main" id="{7CC3D5ED-6153-A2B7-6D63-8A8D40A0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r="79273" b="72904"/>
          <a:stretch/>
        </p:blipFill>
        <p:spPr>
          <a:xfrm>
            <a:off x="431540" y="2673972"/>
            <a:ext cx="1440160" cy="1404343"/>
          </a:xfrm>
          <a:prstGeom prst="rect">
            <a:avLst/>
          </a:prstGeom>
        </p:spPr>
      </p:pic>
      <p:pic>
        <p:nvPicPr>
          <p:cNvPr id="20" name="図 19" descr="図形&#10;&#10;中程度の精度で自動的に生成された説明">
            <a:extLst>
              <a:ext uri="{FF2B5EF4-FFF2-40B4-BE49-F238E27FC236}">
                <a16:creationId xmlns:a16="http://schemas.microsoft.com/office/drawing/2014/main" id="{418D7EB0-ED1A-A828-1035-A06FBD057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41665" r="40587" b="43915"/>
          <a:stretch/>
        </p:blipFill>
        <p:spPr>
          <a:xfrm>
            <a:off x="541734" y="3993049"/>
            <a:ext cx="1296145" cy="1318767"/>
          </a:xfrm>
          <a:prstGeom prst="rect">
            <a:avLst/>
          </a:prstGeom>
        </p:spPr>
      </p:pic>
      <p:pic>
        <p:nvPicPr>
          <p:cNvPr id="21" name="図 20" descr="図形&#10;&#10;中程度の精度で自動的に生成された説明">
            <a:extLst>
              <a:ext uri="{FF2B5EF4-FFF2-40B4-BE49-F238E27FC236}">
                <a16:creationId xmlns:a16="http://schemas.microsoft.com/office/drawing/2014/main" id="{DC4BFB12-34DC-A039-7335-F4F2C3DBC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228" r="60108" b="43416"/>
          <a:stretch/>
        </p:blipFill>
        <p:spPr>
          <a:xfrm>
            <a:off x="533341" y="5243469"/>
            <a:ext cx="1296144" cy="14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438415-3D31-E051-CA22-4B1E093E5AC3}"/>
              </a:ext>
            </a:extLst>
          </p:cNvPr>
          <p:cNvSpPr/>
          <p:nvPr/>
        </p:nvSpPr>
        <p:spPr>
          <a:xfrm>
            <a:off x="251520" y="188640"/>
            <a:ext cx="4176464" cy="3096344"/>
          </a:xfrm>
          <a:prstGeom prst="rect">
            <a:avLst/>
          </a:prstGeom>
          <a:solidFill>
            <a:srgbClr val="83CCD2">
              <a:alpha val="10196"/>
            </a:srgbClr>
          </a:solidFill>
          <a:ln>
            <a:solidFill>
              <a:srgbClr val="83CC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383AA3-E189-897B-451C-BB435682A0CB}"/>
              </a:ext>
            </a:extLst>
          </p:cNvPr>
          <p:cNvSpPr/>
          <p:nvPr/>
        </p:nvSpPr>
        <p:spPr>
          <a:xfrm>
            <a:off x="4716016" y="188640"/>
            <a:ext cx="4176464" cy="3096344"/>
          </a:xfrm>
          <a:prstGeom prst="rect">
            <a:avLst/>
          </a:prstGeom>
          <a:solidFill>
            <a:srgbClr val="F4A23A">
              <a:alpha val="10196"/>
            </a:srgbClr>
          </a:solidFill>
          <a:ln>
            <a:solidFill>
              <a:srgbClr val="F4A2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D10902-BB54-A5A0-8B0A-71391BF8CD53}"/>
              </a:ext>
            </a:extLst>
          </p:cNvPr>
          <p:cNvSpPr/>
          <p:nvPr/>
        </p:nvSpPr>
        <p:spPr>
          <a:xfrm>
            <a:off x="4716016" y="3573017"/>
            <a:ext cx="4176464" cy="3096344"/>
          </a:xfrm>
          <a:prstGeom prst="rect">
            <a:avLst/>
          </a:prstGeom>
          <a:solidFill>
            <a:srgbClr val="A9CF52">
              <a:alpha val="10196"/>
            </a:srgbClr>
          </a:solidFill>
          <a:ln>
            <a:solidFill>
              <a:srgbClr val="A9C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D4FFB0-9B8E-B3DB-844A-F3F48E82205A}"/>
              </a:ext>
            </a:extLst>
          </p:cNvPr>
          <p:cNvSpPr/>
          <p:nvPr/>
        </p:nvSpPr>
        <p:spPr>
          <a:xfrm>
            <a:off x="251385" y="3573017"/>
            <a:ext cx="4176464" cy="3096344"/>
          </a:xfrm>
          <a:prstGeom prst="rect">
            <a:avLst/>
          </a:prstGeom>
          <a:solidFill>
            <a:srgbClr val="F19A86">
              <a:alpha val="10196"/>
            </a:srgbClr>
          </a:solidFill>
          <a:ln>
            <a:solidFill>
              <a:srgbClr val="F19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1D422A-2E83-0F91-CEF6-1C5E17E7E63C}"/>
              </a:ext>
            </a:extLst>
          </p:cNvPr>
          <p:cNvSpPr txBox="1"/>
          <p:nvPr/>
        </p:nvSpPr>
        <p:spPr>
          <a:xfrm>
            <a:off x="56661" y="908720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83CCD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ケース１</a:t>
            </a:r>
            <a:endParaRPr lang="en-US" altLang="ja-JP" sz="3200" b="1" dirty="0">
              <a:solidFill>
                <a:srgbClr val="83CCD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自殺のほのめかし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461C96-A22C-0656-20F6-8A98DF46B3B9}"/>
              </a:ext>
            </a:extLst>
          </p:cNvPr>
          <p:cNvSpPr txBox="1"/>
          <p:nvPr/>
        </p:nvSpPr>
        <p:spPr>
          <a:xfrm>
            <a:off x="4521428" y="908719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chemeClr val="accent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ケース２</a:t>
            </a:r>
            <a:endParaRPr lang="en-US" altLang="ja-JP" sz="3200" b="1" dirty="0">
              <a:solidFill>
                <a:schemeClr val="accent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友人からの相談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C27EF1-39A3-2AD6-B4D5-22DD668CF732}"/>
              </a:ext>
            </a:extLst>
          </p:cNvPr>
          <p:cNvSpPr txBox="1"/>
          <p:nvPr/>
        </p:nvSpPr>
        <p:spPr>
          <a:xfrm>
            <a:off x="52302" y="4206567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F19A8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</a:t>
            </a:r>
            <a:endParaRPr lang="en-US" altLang="ja-JP" sz="3200" b="1" dirty="0">
              <a:solidFill>
                <a:srgbClr val="F19A8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自傷行為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F5C9D5-94DD-F1E7-5BDC-04BC50E4B3A1}"/>
              </a:ext>
            </a:extLst>
          </p:cNvPr>
          <p:cNvSpPr txBox="1"/>
          <p:nvPr/>
        </p:nvSpPr>
        <p:spPr>
          <a:xfrm>
            <a:off x="4526499" y="4149080"/>
            <a:ext cx="4617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solidFill>
                  <a:srgbClr val="A9CF5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ケース４</a:t>
            </a:r>
            <a:endParaRPr lang="en-US" altLang="ja-JP" sz="3200" b="1" dirty="0">
              <a:solidFill>
                <a:srgbClr val="A9CF5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アンケートの罠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4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DAA112-D376-2610-C01A-06ED73864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203" t="7203" r="6740" b="20776"/>
          <a:stretch/>
        </p:blipFill>
        <p:spPr>
          <a:xfrm rot="20421033">
            <a:off x="400279" y="457281"/>
            <a:ext cx="4907722" cy="473264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92F7B9-1827-47BF-B25B-2349878D5B5E}"/>
              </a:ext>
            </a:extLst>
          </p:cNvPr>
          <p:cNvSpPr txBox="1"/>
          <p:nvPr/>
        </p:nvSpPr>
        <p:spPr>
          <a:xfrm>
            <a:off x="2272" y="232100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ケース３</a:t>
            </a:r>
            <a:endParaRPr lang="en-US" altLang="ja-JP" sz="4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自傷行為</a:t>
            </a:r>
          </a:p>
        </p:txBody>
      </p:sp>
    </p:spTree>
    <p:extLst>
      <p:ext uri="{BB962C8B-B14F-4D97-AF65-F5344CB8AC3E}">
        <p14:creationId xmlns:p14="http://schemas.microsoft.com/office/powerpoint/2010/main" val="9208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07B452E-EF39-41B6-A769-23CF4FF64104}"/>
              </a:ext>
            </a:extLst>
          </p:cNvPr>
          <p:cNvSpPr/>
          <p:nvPr/>
        </p:nvSpPr>
        <p:spPr>
          <a:xfrm>
            <a:off x="899592" y="4005065"/>
            <a:ext cx="2664296" cy="648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3C85EA9-EB55-369B-B454-0D648F840B6E}"/>
              </a:ext>
            </a:extLst>
          </p:cNvPr>
          <p:cNvSpPr/>
          <p:nvPr/>
        </p:nvSpPr>
        <p:spPr>
          <a:xfrm>
            <a:off x="5796136" y="1196752"/>
            <a:ext cx="2592288" cy="2592288"/>
          </a:xfrm>
          <a:prstGeom prst="ellipse">
            <a:avLst/>
          </a:prstGeom>
          <a:noFill/>
          <a:ln>
            <a:solidFill>
              <a:srgbClr val="F19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FB5881-FE51-FE11-90AE-CAEA55A3892B}"/>
              </a:ext>
            </a:extLst>
          </p:cNvPr>
          <p:cNvSpPr/>
          <p:nvPr/>
        </p:nvSpPr>
        <p:spPr>
          <a:xfrm>
            <a:off x="971600" y="1700808"/>
            <a:ext cx="7848872" cy="4968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Ｃさん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中学２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年生　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女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子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エピソード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自傷行為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（友人Ｂさんからの情報）</a:t>
            </a:r>
            <a:endParaRPr kumimoji="1" lang="ja-JP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35E48D-20BB-F9CD-27CA-2F921F116661}"/>
              </a:ext>
            </a:extLst>
          </p:cNvPr>
          <p:cNvSpPr/>
          <p:nvPr/>
        </p:nvSpPr>
        <p:spPr>
          <a:xfrm>
            <a:off x="197768" y="620688"/>
            <a:ext cx="8748464" cy="6048672"/>
          </a:xfrm>
          <a:prstGeom prst="rect">
            <a:avLst/>
          </a:prstGeom>
          <a:noFill/>
          <a:ln>
            <a:solidFill>
              <a:srgbClr val="F19A86">
                <a:alpha val="2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四角形: 1 つの角を切り取る 9">
            <a:extLst>
              <a:ext uri="{FF2B5EF4-FFF2-40B4-BE49-F238E27FC236}">
                <a16:creationId xmlns:a16="http://schemas.microsoft.com/office/drawing/2014/main" id="{BE418D0F-B505-CEB8-29B1-6A1926E7857A}"/>
              </a:ext>
            </a:extLst>
          </p:cNvPr>
          <p:cNvSpPr/>
          <p:nvPr/>
        </p:nvSpPr>
        <p:spPr>
          <a:xfrm>
            <a:off x="5310336" y="188640"/>
            <a:ext cx="3635896" cy="432048"/>
          </a:xfrm>
          <a:prstGeom prst="snip1Rect">
            <a:avLst>
              <a:gd name="adj" fmla="val 50000"/>
            </a:avLst>
          </a:prstGeom>
          <a:solidFill>
            <a:srgbClr val="F19A86">
              <a:alpha val="30196"/>
            </a:srgbClr>
          </a:solidFill>
          <a:ln>
            <a:solidFill>
              <a:srgbClr val="F19A86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4E7846-7F0F-1C68-3C9F-E3C338984C39}"/>
              </a:ext>
            </a:extLst>
          </p:cNvPr>
          <p:cNvSpPr/>
          <p:nvPr/>
        </p:nvSpPr>
        <p:spPr>
          <a:xfrm>
            <a:off x="5310336" y="134635"/>
            <a:ext cx="410445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ケース３：自傷行為</a:t>
            </a:r>
          </a:p>
        </p:txBody>
      </p:sp>
      <p:pic>
        <p:nvPicPr>
          <p:cNvPr id="3" name="図 2" descr="黒いバックグラウンドの前に座っている人形&#10;&#10;中程度の精度で自動的に生成された説明">
            <a:extLst>
              <a:ext uri="{FF2B5EF4-FFF2-40B4-BE49-F238E27FC236}">
                <a16:creationId xmlns:a16="http://schemas.microsoft.com/office/drawing/2014/main" id="{07FF71D4-C939-7168-9152-32C5C2921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5" y="1321073"/>
            <a:ext cx="1805678" cy="23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</p:sld>
</file>

<file path=ppt/theme/theme1.xml><?xml version="1.0" encoding="utf-8"?>
<a:theme xmlns:a="http://schemas.openxmlformats.org/drawingml/2006/main" name="2_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2.xml><?xml version="1.0" encoding="utf-8"?>
<a:theme xmlns:a="http://schemas.openxmlformats.org/drawingml/2006/main" name="1_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3.xml><?xml version="1.0" encoding="utf-8"?>
<a:theme xmlns:a="http://schemas.openxmlformats.org/drawingml/2006/main" name="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339F88AF049A45B3DC5BFAB257AEA9" ma:contentTypeVersion="15" ma:contentTypeDescription="新しいドキュメントを作成します。" ma:contentTypeScope="" ma:versionID="dad4f7558bd6b89fa59cf7a4ce045cd6">
  <xsd:schema xmlns:xsd="http://www.w3.org/2001/XMLSchema" xmlns:xs="http://www.w3.org/2001/XMLSchema" xmlns:p="http://schemas.microsoft.com/office/2006/metadata/properties" xmlns:ns3="24934748-d9c1-43e7-873a-8dadb8d58243" xmlns:ns4="b0f6aca0-8502-4a3a-97fa-3152c6808097" targetNamespace="http://schemas.microsoft.com/office/2006/metadata/properties" ma:root="true" ma:fieldsID="cc619e52ef4474fce08608a81e4120c8" ns3:_="" ns4:_="">
    <xsd:import namespace="24934748-d9c1-43e7-873a-8dadb8d58243"/>
    <xsd:import namespace="b0f6aca0-8502-4a3a-97fa-3152c68080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34748-d9c1-43e7-873a-8dadb8d582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6aca0-8502-4a3a-97fa-3152c68080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934748-d9c1-43e7-873a-8dadb8d58243" xsi:nil="true"/>
  </documentManagement>
</p:properties>
</file>

<file path=customXml/itemProps1.xml><?xml version="1.0" encoding="utf-8"?>
<ds:datastoreItem xmlns:ds="http://schemas.openxmlformats.org/officeDocument/2006/customXml" ds:itemID="{2F4B3CC1-8F72-41C3-AFF3-0BFE3271EB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2193F9-ABF6-42AF-B017-0AA35867F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34748-d9c1-43e7-873a-8dadb8d58243"/>
    <ds:schemaRef ds:uri="b0f6aca0-8502-4a3a-97fa-3152c68080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AEE857-99A5-4FE7-B50A-13F9858119D1}">
  <ds:schemaRefs>
    <ds:schemaRef ds:uri="b0f6aca0-8502-4a3a-97fa-3152c6808097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24934748-d9c1-43e7-873a-8dadb8d58243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1369a77-dfbc-4f7e-88e0-b4e95c92e63e}" enabled="0" method="" siteId="{51369a77-dfbc-4f7e-88e0-b4e95c92e63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7337</TotalTime>
  <Words>7631</Words>
  <Application>Microsoft Office PowerPoint</Application>
  <PresentationFormat>画面に合わせる (4:3)</PresentationFormat>
  <Paragraphs>729</Paragraphs>
  <Slides>53</Slides>
  <Notes>53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53</vt:i4>
      </vt:variant>
    </vt:vector>
  </HeadingPairs>
  <TitlesOfParts>
    <vt:vector size="63" baseType="lpstr">
      <vt:lpstr>Meiryo UI</vt:lpstr>
      <vt:lpstr>UD デジタル 教科書体 NK-R</vt:lpstr>
      <vt:lpstr>UD デジタル 教科書体 N-R</vt:lpstr>
      <vt:lpstr>メイリオ</vt:lpstr>
      <vt:lpstr>游ゴシック</vt:lpstr>
      <vt:lpstr>Arial</vt:lpstr>
      <vt:lpstr>Congenial Black</vt:lpstr>
      <vt:lpstr>2_JSCPテンプレート</vt:lpstr>
      <vt:lpstr>1_JSCPテンプレート</vt:lpstr>
      <vt:lpstr>JSCPテンプレート</vt:lpstr>
      <vt:lpstr>学校における児童生徒の 自殺関連行動への対応  【教員の個人スキル】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生水 裕美</dc:creator>
  <cp:lastModifiedBy>松田 芳明</cp:lastModifiedBy>
  <cp:revision>121</cp:revision>
  <cp:lastPrinted>2024-04-12T02:24:58Z</cp:lastPrinted>
  <dcterms:created xsi:type="dcterms:W3CDTF">2023-02-14T01:53:36Z</dcterms:created>
  <dcterms:modified xsi:type="dcterms:W3CDTF">2025-07-23T05:50:18Z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0x010100C5339F88AF049A45B3DC5BFAB257AEA9</vt:lpwstr>
  </property>
</Properties>
</file>