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898" r:id="rId2"/>
    <p:sldId id="913" r:id="rId3"/>
    <p:sldId id="915" r:id="rId4"/>
    <p:sldId id="918" r:id="rId5"/>
    <p:sldId id="923" r:id="rId6"/>
    <p:sldId id="1076" r:id="rId7"/>
    <p:sldId id="917" r:id="rId8"/>
    <p:sldId id="919" r:id="rId9"/>
    <p:sldId id="1110" r:id="rId10"/>
    <p:sldId id="926" r:id="rId11"/>
    <p:sldId id="922" r:id="rId12"/>
    <p:sldId id="920" r:id="rId13"/>
    <p:sldId id="927" r:id="rId14"/>
    <p:sldId id="921" r:id="rId15"/>
    <p:sldId id="929" r:id="rId16"/>
    <p:sldId id="932" r:id="rId17"/>
    <p:sldId id="931" r:id="rId18"/>
    <p:sldId id="933" r:id="rId19"/>
    <p:sldId id="935" r:id="rId20"/>
    <p:sldId id="934" r:id="rId21"/>
    <p:sldId id="957" r:id="rId22"/>
    <p:sldId id="928" r:id="rId23"/>
    <p:sldId id="936" r:id="rId24"/>
    <p:sldId id="937" r:id="rId25"/>
    <p:sldId id="941" r:id="rId26"/>
    <p:sldId id="1061" r:id="rId27"/>
    <p:sldId id="939" r:id="rId28"/>
    <p:sldId id="942" r:id="rId29"/>
    <p:sldId id="1092" r:id="rId30"/>
    <p:sldId id="1105" r:id="rId31"/>
    <p:sldId id="1093" r:id="rId32"/>
    <p:sldId id="1094" r:id="rId33"/>
    <p:sldId id="1095" r:id="rId34"/>
    <p:sldId id="1096" r:id="rId35"/>
    <p:sldId id="1097" r:id="rId36"/>
    <p:sldId id="1098" r:id="rId37"/>
    <p:sldId id="1099" r:id="rId38"/>
    <p:sldId id="1100" r:id="rId39"/>
    <p:sldId id="938" r:id="rId40"/>
    <p:sldId id="953" r:id="rId41"/>
    <p:sldId id="1063" r:id="rId42"/>
    <p:sldId id="1064" r:id="rId43"/>
    <p:sldId id="944" r:id="rId44"/>
    <p:sldId id="945" r:id="rId45"/>
    <p:sldId id="946" r:id="rId46"/>
    <p:sldId id="947" r:id="rId47"/>
    <p:sldId id="950" r:id="rId48"/>
    <p:sldId id="949" r:id="rId49"/>
    <p:sldId id="948" r:id="rId50"/>
    <p:sldId id="951" r:id="rId51"/>
  </p:sldIdLst>
  <p:sldSz cx="9144000" cy="6858000" type="screen4x3"/>
  <p:notesSz cx="7102475" cy="102330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568" userDrawn="1">
          <p15:clr>
            <a:srgbClr val="A4A3A4"/>
          </p15:clr>
        </p15:guide>
        <p15:guide id="4" orient="horz" pos="1706" userDrawn="1">
          <p15:clr>
            <a:srgbClr val="A4A3A4"/>
          </p15:clr>
        </p15:guide>
        <p15:guide id="5" orient="horz" pos="2341" userDrawn="1">
          <p15:clr>
            <a:srgbClr val="A4A3A4"/>
          </p15:clr>
        </p15:guide>
        <p15:guide id="6" pos="536" userDrawn="1">
          <p15:clr>
            <a:srgbClr val="A4A3A4"/>
          </p15:clr>
        </p15:guide>
        <p15:guide id="7" pos="5351" userDrawn="1">
          <p15:clr>
            <a:srgbClr val="A4A3A4"/>
          </p15:clr>
        </p15:guide>
        <p15:guide id="8" pos="2796" userDrawn="1">
          <p15:clr>
            <a:srgbClr val="A4A3A4"/>
          </p15:clr>
        </p15:guide>
        <p15:guide id="9" pos="409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D4966F-4DD1-8A87-5613-9A9628EB8037}" name="田辺 季実子" initials="田辺" userId="S::tanabe.kimiko@jscp.or.jp::f6717c51-61d0-4690-9401-66076afb2f65" providerId="AD"/>
  <p188:author id="{4C7C28BD-9ED6-3A59-15B1-8FD0C876E9B3}" name="Hangai Mayumi" initials="HM" userId="40c2ad12b7d48214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森野 嘉郎" initials="森野" lastIdx="2" clrIdx="0">
    <p:extLst>
      <p:ext uri="{19B8F6BF-5375-455C-9EA6-DF929625EA0E}">
        <p15:presenceInfo xmlns:p15="http://schemas.microsoft.com/office/powerpoint/2012/main" userId="4facda1c68b279ac" providerId="Windows Live"/>
      </p:ext>
    </p:extLst>
  </p:cmAuthor>
  <p:cmAuthor id="2" name="北爪 愛子" initials="北爪" lastIdx="4" clrIdx="1">
    <p:extLst>
      <p:ext uri="{19B8F6BF-5375-455C-9EA6-DF929625EA0E}">
        <p15:presenceInfo xmlns:p15="http://schemas.microsoft.com/office/powerpoint/2012/main" userId="北爪 愛子" providerId="None"/>
      </p:ext>
    </p:extLst>
  </p:cmAuthor>
  <p:cmAuthor id="3" name="清水 康之" initials="清水" lastIdx="4" clrIdx="2">
    <p:extLst>
      <p:ext uri="{19B8F6BF-5375-455C-9EA6-DF929625EA0E}">
        <p15:presenceInfo xmlns:p15="http://schemas.microsoft.com/office/powerpoint/2012/main" userId="S::shimizu@jscp.or.jp::3b161c57-3448-4a31-b1e5-328b4c7bf4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CD2"/>
    <a:srgbClr val="FFFFFF"/>
    <a:srgbClr val="A9CF52"/>
    <a:srgbClr val="F19A86"/>
    <a:srgbClr val="F4A23A"/>
    <a:srgbClr val="FFFFCC"/>
    <a:srgbClr val="E7FFE7"/>
    <a:srgbClr val="FFE5F8"/>
    <a:srgbClr val="C9E8FF"/>
    <a:srgbClr val="E5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97" autoAdjust="0"/>
    <p:restoredTop sz="95026" autoAdjust="0"/>
  </p:normalViewPr>
  <p:slideViewPr>
    <p:cSldViewPr>
      <p:cViewPr varScale="1">
        <p:scale>
          <a:sx n="79" d="100"/>
          <a:sy n="79" d="100"/>
        </p:scale>
        <p:origin x="1147" y="67"/>
      </p:cViewPr>
      <p:guideLst>
        <p:guide orient="horz" pos="2115"/>
        <p:guide pos="2880"/>
        <p:guide orient="horz" pos="2568"/>
        <p:guide orient="horz" pos="1706"/>
        <p:guide orient="horz" pos="2341"/>
        <p:guide pos="536"/>
        <p:guide pos="5351"/>
        <p:guide pos="2796"/>
        <p:guide pos="40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8B2E25E-D37D-E776-C449-D95185B40B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626" cy="513291"/>
          </a:xfrm>
          <a:prstGeom prst="rect">
            <a:avLst/>
          </a:prstGeom>
        </p:spPr>
        <p:txBody>
          <a:bodyPr vert="horz" lIns="65200" tIns="32599" rIns="65200" bIns="32599" rtlCol="0"/>
          <a:lstStyle>
            <a:lvl1pPr algn="l">
              <a:defRPr sz="9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6A1C33C-3AD7-3A1D-E510-41002F244C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581" y="0"/>
            <a:ext cx="3078760" cy="513291"/>
          </a:xfrm>
          <a:prstGeom prst="rect">
            <a:avLst/>
          </a:prstGeom>
        </p:spPr>
        <p:txBody>
          <a:bodyPr vert="horz" lIns="65200" tIns="32599" rIns="65200" bIns="32599" rtlCol="0"/>
          <a:lstStyle>
            <a:lvl1pPr algn="r">
              <a:defRPr sz="900"/>
            </a:lvl1pPr>
          </a:lstStyle>
          <a:p>
            <a:fld id="{BFF175CB-8611-4A0C-99AF-2FE8C7AF9200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35D2AAD-21EA-01AF-D13A-ABF6828AA7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19736"/>
            <a:ext cx="3077626" cy="513291"/>
          </a:xfrm>
          <a:prstGeom prst="rect">
            <a:avLst/>
          </a:prstGeom>
        </p:spPr>
        <p:txBody>
          <a:bodyPr vert="horz" lIns="65200" tIns="32599" rIns="65200" bIns="32599" rtlCol="0" anchor="b"/>
          <a:lstStyle>
            <a:lvl1pPr algn="l">
              <a:defRPr sz="9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171C438-CF73-89B0-1614-098AD22D6A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581" y="9719736"/>
            <a:ext cx="3078760" cy="513291"/>
          </a:xfrm>
          <a:prstGeom prst="rect">
            <a:avLst/>
          </a:prstGeom>
        </p:spPr>
        <p:txBody>
          <a:bodyPr vert="horz" lIns="65200" tIns="32599" rIns="65200" bIns="32599" rtlCol="0" anchor="b"/>
          <a:lstStyle>
            <a:lvl1pPr algn="r">
              <a:defRPr sz="900"/>
            </a:lvl1pPr>
          </a:lstStyle>
          <a:p>
            <a:fld id="{45EE791B-BDA4-47DE-ADC6-718D8CE6D9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234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0" y="10"/>
            <a:ext cx="3077518" cy="513204"/>
          </a:xfrm>
          <a:prstGeom prst="rect">
            <a:avLst/>
          </a:prstGeom>
        </p:spPr>
        <p:txBody>
          <a:bodyPr vert="horz" lIns="94578" tIns="47289" rIns="94578" bIns="4728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312" y="10"/>
            <a:ext cx="3077518" cy="513204"/>
          </a:xfrm>
          <a:prstGeom prst="rect">
            <a:avLst/>
          </a:prstGeom>
        </p:spPr>
        <p:txBody>
          <a:bodyPr vert="horz" lIns="94578" tIns="47289" rIns="94578" bIns="47289" rtlCol="0"/>
          <a:lstStyle>
            <a:lvl1pPr algn="r">
              <a:defRPr sz="1200"/>
            </a:lvl1pPr>
          </a:lstStyle>
          <a:p>
            <a:fld id="{ADCCB229-EFEB-4624-9DE9-842ED4B4318F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78" tIns="47289" rIns="94578" bIns="4728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580" y="4924482"/>
            <a:ext cx="5681318" cy="4028814"/>
          </a:xfrm>
          <a:prstGeom prst="rect">
            <a:avLst/>
          </a:prstGeom>
        </p:spPr>
        <p:txBody>
          <a:bodyPr vert="horz" lIns="94578" tIns="47289" rIns="94578" bIns="4728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0" y="9719831"/>
            <a:ext cx="3077518" cy="513204"/>
          </a:xfrm>
          <a:prstGeom prst="rect">
            <a:avLst/>
          </a:prstGeom>
        </p:spPr>
        <p:txBody>
          <a:bodyPr vert="horz" lIns="94578" tIns="47289" rIns="94578" bIns="4728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312" y="9719831"/>
            <a:ext cx="3077518" cy="513204"/>
          </a:xfrm>
          <a:prstGeom prst="rect">
            <a:avLst/>
          </a:prstGeom>
        </p:spPr>
        <p:txBody>
          <a:bodyPr vert="horz" lIns="94578" tIns="47289" rIns="94578" bIns="47289" rtlCol="0" anchor="b"/>
          <a:lstStyle>
            <a:lvl1pPr algn="r">
              <a:defRPr sz="1200"/>
            </a:lvl1pPr>
          </a:lstStyle>
          <a:p>
            <a:fld id="{5956B0C1-2C1D-4B9E-A829-A8B0C45D2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5176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１つめのケースは、「自殺のほのめかし」です。</a:t>
            </a:r>
          </a:p>
        </p:txBody>
      </p:sp>
    </p:spTree>
    <p:extLst>
      <p:ext uri="{BB962C8B-B14F-4D97-AF65-F5344CB8AC3E}">
        <p14:creationId xmlns:p14="http://schemas.microsoft.com/office/powerpoint/2010/main" val="3564263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さて、</a:t>
            </a:r>
            <a:r>
              <a:rPr kumimoji="1" lang="en-US" altLang="ja-JP" dirty="0"/>
              <a:t>A</a:t>
            </a:r>
            <a:r>
              <a:rPr kumimoji="1" lang="ja-JP" altLang="en-US" dirty="0"/>
              <a:t>くんには　心配なサインが　いくつも　あることが　わかりました。</a:t>
            </a:r>
            <a:endParaRPr kumimoji="1" lang="en-US" altLang="ja-JP" dirty="0"/>
          </a:p>
          <a:p>
            <a:r>
              <a:rPr kumimoji="1" lang="ja-JP" altLang="en-US" dirty="0"/>
              <a:t>特に、自殺について、今回は　話では　ありませんが　作文の中で　言及しており、注意が　必要です。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en-US" altLang="ja-JP" dirty="0"/>
              <a:t>TALK</a:t>
            </a:r>
            <a:r>
              <a:rPr kumimoji="1" lang="ja-JP" altLang="en-US" dirty="0"/>
              <a:t>の原則」　という言葉を　聞かれたことは　ありますでしょうか？</a:t>
            </a:r>
            <a:endParaRPr kumimoji="1" lang="en-US" altLang="ja-JP" dirty="0"/>
          </a:p>
          <a:p>
            <a:r>
              <a:rPr kumimoji="1" lang="ja-JP" altLang="en-US" dirty="0"/>
              <a:t>自殺のリスク　がある生徒と　対応するとき、「</a:t>
            </a:r>
            <a:r>
              <a:rPr kumimoji="1" lang="en-US" altLang="ja-JP" dirty="0"/>
              <a:t>TALK</a:t>
            </a:r>
            <a:r>
              <a:rPr kumimoji="1" lang="ja-JP" altLang="en-US" dirty="0"/>
              <a:t>の原則」　がとても参考になります。</a:t>
            </a:r>
            <a:endParaRPr kumimoji="1" lang="en-US" altLang="ja-JP" dirty="0"/>
          </a:p>
          <a:p>
            <a:r>
              <a:rPr kumimoji="1" lang="en-US" altLang="ja-JP" dirty="0"/>
              <a:t>TALK</a:t>
            </a:r>
            <a:r>
              <a:rPr kumimoji="1" lang="ja-JP" altLang="en-US" dirty="0"/>
              <a:t>とは、</a:t>
            </a:r>
            <a:r>
              <a:rPr kumimoji="1" lang="en-US" altLang="ja-JP" dirty="0"/>
              <a:t>Tell</a:t>
            </a:r>
            <a:r>
              <a:rPr kumimoji="1" lang="ja-JP" altLang="en-US" dirty="0"/>
              <a:t>、</a:t>
            </a:r>
            <a:r>
              <a:rPr kumimoji="1" lang="en-US" altLang="ja-JP" dirty="0"/>
              <a:t>Ask</a:t>
            </a:r>
            <a:r>
              <a:rPr kumimoji="1" lang="ja-JP" altLang="en-US" dirty="0"/>
              <a:t>、</a:t>
            </a:r>
            <a:r>
              <a:rPr kumimoji="1" lang="en-US" altLang="ja-JP" dirty="0"/>
              <a:t>Listen</a:t>
            </a:r>
            <a:r>
              <a:rPr kumimoji="1" lang="ja-JP" altLang="en-US" dirty="0"/>
              <a:t>、</a:t>
            </a:r>
            <a:r>
              <a:rPr kumimoji="1" lang="en-US" altLang="ja-JP" dirty="0"/>
              <a:t>Keep safe </a:t>
            </a:r>
            <a:r>
              <a:rPr kumimoji="1" lang="ja-JP" altLang="en-US" dirty="0"/>
              <a:t>の頭文字です。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Tell</a:t>
            </a:r>
            <a:r>
              <a:rPr kumimoji="1" lang="ja-JP" altLang="en-US" dirty="0"/>
              <a:t>：言葉に出して　「心配だよ」と伝えます。</a:t>
            </a:r>
            <a:endParaRPr kumimoji="1" lang="en-US" altLang="ja-JP" dirty="0"/>
          </a:p>
          <a:p>
            <a:r>
              <a:rPr kumimoji="1" lang="en-US" altLang="ja-JP" dirty="0"/>
              <a:t>Ask</a:t>
            </a:r>
            <a:r>
              <a:rPr kumimoji="1" lang="ja-JP" altLang="en-US" dirty="0"/>
              <a:t>：「どんな時に　死にたいと思うの？」など、「死にたい」　という気持ち　について、率直に　訊きます。</a:t>
            </a:r>
            <a:endParaRPr kumimoji="1" lang="en-US" altLang="ja-JP" dirty="0"/>
          </a:p>
          <a:p>
            <a:r>
              <a:rPr kumimoji="1" lang="en-US" altLang="ja-JP" dirty="0"/>
              <a:t>Listen</a:t>
            </a:r>
            <a:r>
              <a:rPr kumimoji="1" lang="ja-JP" altLang="en-US" dirty="0"/>
              <a:t>：「死にたいぐらい　つらい」、その　絶望的な　気持ちに　寄りそい、傾聴します。</a:t>
            </a:r>
            <a:endParaRPr kumimoji="1" lang="en-US" altLang="ja-JP" dirty="0"/>
          </a:p>
          <a:p>
            <a:r>
              <a:rPr kumimoji="1" lang="en-US" altLang="ja-JP" dirty="0"/>
              <a:t>Keep safe</a:t>
            </a:r>
            <a:r>
              <a:rPr kumimoji="1" lang="ja-JP" altLang="en-US" dirty="0"/>
              <a:t>：安全を　確保します。具体的には、その子を　一人にしないように、見守るか、確実に　見守ってくれる人に　つなぎます。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冒頭でも　少し　ふれましたが、自殺を考えている人に、自殺について　尋ねることで　自殺のリスクが　あがることはありません。</a:t>
            </a:r>
            <a:endParaRPr kumimoji="1" lang="en-US" altLang="ja-JP" dirty="0"/>
          </a:p>
          <a:p>
            <a:r>
              <a:rPr kumimoji="1" lang="ja-JP" altLang="en-US" dirty="0"/>
              <a:t>むしろ、その気持ちを　きちんと受けとめることで　自殺を　避けられるかも　しれませんので、</a:t>
            </a:r>
            <a:r>
              <a:rPr kumimoji="1" lang="en-US" altLang="ja-JP" dirty="0"/>
              <a:t>TALK</a:t>
            </a:r>
            <a:r>
              <a:rPr kumimoji="1" lang="ja-JP" altLang="en-US" dirty="0"/>
              <a:t>の原則を　ぜひ　覚えておいて　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661828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さて、</a:t>
            </a:r>
            <a:r>
              <a:rPr kumimoji="1" lang="en-US" altLang="ja-JP" dirty="0"/>
              <a:t>A</a:t>
            </a:r>
            <a:r>
              <a:rPr kumimoji="1" lang="ja-JP" altLang="en-US" dirty="0"/>
              <a:t>くんの　ケースに　戻ります。</a:t>
            </a:r>
            <a:endParaRPr kumimoji="1" lang="en-US" altLang="ja-JP" dirty="0"/>
          </a:p>
          <a:p>
            <a:r>
              <a:rPr kumimoji="1" lang="ja-JP" altLang="en-US" dirty="0"/>
              <a:t>あなたは、</a:t>
            </a:r>
            <a:r>
              <a:rPr kumimoji="1" lang="en-US" altLang="ja-JP" dirty="0"/>
              <a:t>TALK</a:t>
            </a:r>
            <a:r>
              <a:rPr kumimoji="1" lang="ja-JP" altLang="en-US" dirty="0"/>
              <a:t>の原則　を実践するため、放課後に　</a:t>
            </a:r>
            <a:r>
              <a:rPr kumimoji="1" lang="en-US" altLang="ja-JP" dirty="0"/>
              <a:t>A</a:t>
            </a:r>
            <a:r>
              <a:rPr kumimoji="1" lang="ja-JP" altLang="en-US" dirty="0"/>
              <a:t>くんと　話をする機会　をつくることに　成功しました。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センシティブな話題　になりますので、</a:t>
            </a:r>
            <a:endParaRPr kumimoji="1" lang="en-US" altLang="ja-JP" dirty="0"/>
          </a:p>
          <a:p>
            <a:r>
              <a:rPr kumimoji="1" lang="ja-JP" altLang="en-US" dirty="0"/>
              <a:t>・先生も　生徒も　次の予定がなく、ゆっくり　時間を　とれる　時間帯に、</a:t>
            </a:r>
            <a:endParaRPr kumimoji="1" lang="en-US" altLang="ja-JP" dirty="0"/>
          </a:p>
          <a:p>
            <a:r>
              <a:rPr kumimoji="1" lang="ja-JP" altLang="en-US" dirty="0"/>
              <a:t>・周りに　ほかの生徒などが　いない、静かで　プライバシー　が守られる場所、</a:t>
            </a:r>
            <a:endParaRPr kumimoji="1" lang="en-US" altLang="ja-JP" dirty="0"/>
          </a:p>
          <a:p>
            <a:r>
              <a:rPr kumimoji="1" lang="ja-JP" altLang="en-US" dirty="0"/>
              <a:t>・できれば　生徒にとって　居心地のよい、少なくとも　居心地が悪くはない　場所で</a:t>
            </a:r>
            <a:endParaRPr kumimoji="1" lang="en-US" altLang="ja-JP" dirty="0"/>
          </a:p>
          <a:p>
            <a:r>
              <a:rPr kumimoji="1" lang="ja-JP" altLang="en-US" dirty="0"/>
              <a:t>話が　できるとよいですね。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また、これは　ちょっとしたテクニックですが、座る位置　によっても、居心地のよさ　は変わります。</a:t>
            </a:r>
            <a:endParaRPr kumimoji="1" lang="en-US" altLang="ja-JP" dirty="0"/>
          </a:p>
          <a:p>
            <a:r>
              <a:rPr kumimoji="1" lang="ja-JP" altLang="en-US" dirty="0"/>
              <a:t>真正面に　向かい合って座ると　緊張して　話しづらい　こともありますので、</a:t>
            </a:r>
            <a:endParaRPr kumimoji="1" lang="en-US" altLang="ja-JP" dirty="0"/>
          </a:p>
          <a:p>
            <a:r>
              <a:rPr kumimoji="1" lang="ja-JP" altLang="en-US" dirty="0"/>
              <a:t>少し視線が　ずれる　位置に　座れると　いいと思います。</a:t>
            </a:r>
            <a:endParaRPr kumimoji="1" lang="en-US" altLang="ja-JP" dirty="0"/>
          </a:p>
          <a:p>
            <a:r>
              <a:rPr kumimoji="1" lang="ja-JP" altLang="en-US" dirty="0"/>
              <a:t>イラストでは　</a:t>
            </a:r>
            <a:r>
              <a:rPr kumimoji="1" lang="en-US" altLang="ja-JP" dirty="0"/>
              <a:t>90</a:t>
            </a:r>
            <a:r>
              <a:rPr kumimoji="1" lang="ja-JP" altLang="en-US" dirty="0"/>
              <a:t>度　の位置に　なるように　座っていますが、</a:t>
            </a:r>
            <a:endParaRPr kumimoji="1" lang="en-US" altLang="ja-JP" dirty="0"/>
          </a:p>
          <a:p>
            <a:r>
              <a:rPr kumimoji="1" lang="ja-JP" altLang="en-US" dirty="0"/>
              <a:t>向かい合わせ　でも　真正面ではなく　少し　ずらして座る　などする　だけでも</a:t>
            </a:r>
            <a:endParaRPr kumimoji="1" lang="en-US" altLang="ja-JP" dirty="0"/>
          </a:p>
          <a:p>
            <a:r>
              <a:rPr kumimoji="1" lang="ja-JP" altLang="en-US" dirty="0"/>
              <a:t>相手の　居心地のよさが　ぐっと　変わるかもしれまん　ので、ぜひ　試してみて　ください。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99175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さて、</a:t>
            </a:r>
            <a:r>
              <a:rPr kumimoji="1" lang="en-US" altLang="ja-JP" dirty="0"/>
              <a:t>A</a:t>
            </a:r>
            <a:r>
              <a:rPr kumimoji="1" lang="ja-JP" altLang="en-US" dirty="0"/>
              <a:t>くんと　話を　始める前に、面談の目標を　ざっくり　考えておくと　よいですね。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今回は　「自殺したい」　と作文に　書かれていたことが　きっかけですので、</a:t>
            </a:r>
            <a:endParaRPr kumimoji="1" lang="en-US" altLang="ja-JP" dirty="0"/>
          </a:p>
          <a:p>
            <a:r>
              <a:rPr kumimoji="1" lang="ja-JP" altLang="en-US" dirty="0"/>
              <a:t>・「自殺したい」気持ち　について　尋ねること　が必要です。</a:t>
            </a:r>
            <a:endParaRPr kumimoji="1" lang="en-US" altLang="ja-JP" dirty="0"/>
          </a:p>
          <a:p>
            <a:r>
              <a:rPr kumimoji="1" lang="ja-JP" altLang="en-US" dirty="0"/>
              <a:t>そして、</a:t>
            </a:r>
            <a:endParaRPr kumimoji="1" lang="en-US" altLang="ja-JP" dirty="0"/>
          </a:p>
          <a:p>
            <a:r>
              <a:rPr kumimoji="1" lang="ja-JP" altLang="en-US" dirty="0"/>
              <a:t>・どんな話も　否定せず、寄りそって　聴くこと、</a:t>
            </a:r>
            <a:endParaRPr kumimoji="1" lang="en-US" altLang="ja-JP" dirty="0"/>
          </a:p>
          <a:p>
            <a:r>
              <a:rPr kumimoji="1" lang="ja-JP" altLang="en-US" dirty="0"/>
              <a:t>・緊急度、自殺のリスク　を評価し、適切な支援　につなぐこと、が目標に　なるでしょう。</a:t>
            </a:r>
            <a:endParaRPr kumimoji="1"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6950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では、</a:t>
            </a:r>
            <a:r>
              <a:rPr kumimoji="1" lang="en-US" altLang="ja-JP" dirty="0"/>
              <a:t>A</a:t>
            </a:r>
            <a:r>
              <a:rPr kumimoji="1" lang="ja-JP" altLang="en-US" dirty="0"/>
              <a:t>くんと　会話を　はじめましょう。</a:t>
            </a:r>
            <a:endParaRPr kumimoji="1" lang="en-US" altLang="ja-JP" dirty="0"/>
          </a:p>
          <a:p>
            <a:r>
              <a:rPr kumimoji="1" lang="ja-JP" altLang="en-US" dirty="0"/>
              <a:t>自殺　について　率直に　訊くといっても、いきなり　その話題では　さすがに　びっくりさせて　しまい　そうなので、</a:t>
            </a:r>
            <a:endParaRPr kumimoji="1" lang="en-US" altLang="ja-JP" dirty="0"/>
          </a:p>
          <a:p>
            <a:r>
              <a:rPr kumimoji="1" lang="ja-JP" altLang="en-US" dirty="0"/>
              <a:t>まずは　軽く　話をはじめます。</a:t>
            </a:r>
            <a:endParaRPr kumimoji="1" lang="en-US" altLang="ja-JP" dirty="0"/>
          </a:p>
          <a:p>
            <a:r>
              <a:rPr kumimoji="1" lang="ja-JP" altLang="en-US" dirty="0"/>
              <a:t>とはいえ、今回のような　ケースでは、なかなか　会話が　続きにくいかも　しれません。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4317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話をするのも　億劫そうな　</a:t>
            </a:r>
            <a:r>
              <a:rPr kumimoji="1" lang="en-US" altLang="ja-JP" dirty="0"/>
              <a:t>A</a:t>
            </a:r>
            <a:r>
              <a:rPr kumimoji="1" lang="ja-JP" altLang="en-US" dirty="0"/>
              <a:t>くんですが、どのように　本題を　切り　出しましょうか。</a:t>
            </a:r>
            <a:endParaRPr kumimoji="1" lang="en-US" altLang="ja-JP" dirty="0"/>
          </a:p>
          <a:p>
            <a:r>
              <a:rPr kumimoji="1" lang="ja-JP" altLang="en-US" dirty="0"/>
              <a:t>この後　クイズの画面が　でますので、あなたなら　どう切り出すか、ひとつ選んでから、続きを見てみていきましょう。</a:t>
            </a:r>
            <a:endParaRPr kumimoji="1"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93279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ひとつめの　選択肢は、「なにか困っている　ことは　ない？」でした。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2587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これは、絶対に　</a:t>
            </a:r>
            <a:r>
              <a:rPr kumimoji="1" lang="en-US" altLang="ja-JP" dirty="0"/>
              <a:t>NG</a:t>
            </a:r>
            <a:r>
              <a:rPr kumimoji="1" lang="ja-JP" altLang="en-US" dirty="0"/>
              <a:t>では　ないのですが、少し　唐突で　あいまいです。</a:t>
            </a:r>
            <a:endParaRPr kumimoji="1" lang="en-US" altLang="ja-JP" dirty="0"/>
          </a:p>
          <a:p>
            <a:r>
              <a:rPr kumimoji="1" lang="ja-JP" altLang="en-US" dirty="0"/>
              <a:t>この状況では　おそらく　「べつに</a:t>
            </a:r>
            <a:r>
              <a:rPr kumimoji="1" lang="en-US" altLang="ja-JP" dirty="0"/>
              <a:t>…</a:t>
            </a:r>
            <a:r>
              <a:rPr kumimoji="1" lang="ja-JP" altLang="en-US" dirty="0"/>
              <a:t>」　などの返事が　返ってきて、本題に　入れない　可能性が　高いと思われます。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特に　元気がないとき、人は、自分が　困っていること　を自覚したり、言葉にしたりする　のが難しくなります。</a:t>
            </a:r>
            <a:endParaRPr kumimoji="1" lang="en-US" altLang="ja-JP" dirty="0"/>
          </a:p>
          <a:p>
            <a:r>
              <a:rPr kumimoji="1" lang="ja-JP" altLang="en-US" dirty="0"/>
              <a:t>ですので、「なにか　困っていることはない？」　という聞き方では、会話を　引き出しにくい　かもしれません。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50209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ふたつめの　選択肢は　こちらでした。</a:t>
            </a:r>
            <a:endParaRPr kumimoji="1" lang="en-US" altLang="ja-JP" dirty="0"/>
          </a:p>
          <a:p>
            <a:r>
              <a:rPr kumimoji="1" lang="ja-JP" altLang="en-US" dirty="0"/>
              <a:t>「作文に　</a:t>
            </a:r>
            <a:r>
              <a:rPr kumimoji="1" lang="en-US" altLang="ja-JP" dirty="0"/>
              <a:t>『</a:t>
            </a:r>
            <a:r>
              <a:rPr kumimoji="1" lang="ja-JP" altLang="en-US" dirty="0"/>
              <a:t>自殺したい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　と書いていたけれど、何か　すごく　嫌なこと　でもあったの？」</a:t>
            </a:r>
            <a:endParaRPr kumimoji="1"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49678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作文に　書かれていた事実　をきっかけに　本題に入る、というのは　良い方法です。</a:t>
            </a:r>
            <a:endParaRPr kumimoji="1" lang="en-US" altLang="ja-JP" dirty="0"/>
          </a:p>
          <a:p>
            <a:r>
              <a:rPr kumimoji="1" lang="ja-JP" altLang="en-US" dirty="0"/>
              <a:t>が、それに続く　「何か　すごく　嫌なことでも　あったの？」は、</a:t>
            </a:r>
            <a:endParaRPr kumimoji="1" lang="en-US" altLang="ja-JP" dirty="0"/>
          </a:p>
          <a:p>
            <a:r>
              <a:rPr kumimoji="1" lang="ja-JP" altLang="en-US" dirty="0"/>
              <a:t>「嫌なこと　があったから、自殺を　考えている　のだろう」という　決めつけを　うかがわせます。</a:t>
            </a:r>
            <a:endParaRPr kumimoji="1" lang="en-US" altLang="ja-JP" dirty="0"/>
          </a:p>
          <a:p>
            <a:r>
              <a:rPr kumimoji="1" lang="ja-JP" altLang="en-US" dirty="0"/>
              <a:t>また、「すごく」　という　オーバーな表現　が入ることで、心に　蓋を　されてしまう　可能性が　ありますので、</a:t>
            </a:r>
            <a:endParaRPr kumimoji="1" lang="en-US" altLang="ja-JP" dirty="0"/>
          </a:p>
          <a:p>
            <a:r>
              <a:rPr kumimoji="1" lang="ja-JP" altLang="en-US" dirty="0"/>
              <a:t>この場では　あまり　ふさわしく　ありません。</a:t>
            </a:r>
            <a:endParaRPr kumimoji="1"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92268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３つめは、こちらでした。</a:t>
            </a:r>
            <a:endParaRPr kumimoji="1" lang="en-US" altLang="ja-JP" dirty="0"/>
          </a:p>
          <a:p>
            <a:r>
              <a:rPr kumimoji="1" lang="ja-JP" altLang="en-US" dirty="0"/>
              <a:t>「作文に　</a:t>
            </a:r>
            <a:r>
              <a:rPr kumimoji="1" lang="en-US" altLang="ja-JP" dirty="0"/>
              <a:t>『</a:t>
            </a:r>
            <a:r>
              <a:rPr kumimoji="1" lang="ja-JP" altLang="en-US" dirty="0"/>
              <a:t>自殺したい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　と書いていたから　心配しているよ。自殺したい　気持ちが　あるの？」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5766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</a:t>
            </a:r>
            <a:r>
              <a:rPr kumimoji="1" lang="ja-JP" altLang="en-US" dirty="0"/>
              <a:t>くん、高校１年生の　男子です。</a:t>
            </a:r>
            <a:endParaRPr kumimoji="1" lang="en-US" altLang="ja-JP" dirty="0"/>
          </a:p>
          <a:p>
            <a:r>
              <a:rPr kumimoji="1" lang="ja-JP" altLang="en-US" dirty="0"/>
              <a:t>作文に　「自殺したい」　と書いて　ありました。</a:t>
            </a:r>
            <a:endParaRPr kumimoji="1" lang="en-US" altLang="ja-JP" dirty="0"/>
          </a:p>
          <a:p>
            <a:r>
              <a:rPr kumimoji="1" lang="ja-JP" altLang="en-US" dirty="0"/>
              <a:t>どうしましょうか？</a:t>
            </a:r>
            <a:endParaRPr kumimoji="1" lang="en-US" altLang="ja-JP" dirty="0"/>
          </a:p>
          <a:p>
            <a:r>
              <a:rPr kumimoji="1" lang="ja-JP" altLang="en-US" dirty="0"/>
              <a:t>・・・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8835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前半は　先ほどのものと　同じで、作文の記述という、客観的な　エピソードから　話を切り出して　います。</a:t>
            </a:r>
            <a:endParaRPr kumimoji="1" lang="en-US" altLang="ja-JP" dirty="0"/>
          </a:p>
          <a:p>
            <a:r>
              <a:rPr kumimoji="1" lang="ja-JP" altLang="en-US" dirty="0"/>
              <a:t>そして、ここが　とても　重要なのですが、エピソードを受けて、「私が」　心配している　ということを　伝えます。</a:t>
            </a:r>
            <a:endParaRPr kumimoji="1" lang="en-US" altLang="ja-JP" dirty="0"/>
          </a:p>
          <a:p>
            <a:r>
              <a:rPr kumimoji="1" lang="ja-JP" altLang="en-US" dirty="0"/>
              <a:t>英語では　 </a:t>
            </a:r>
            <a:r>
              <a:rPr kumimoji="1" lang="en-US" altLang="ja-JP" dirty="0"/>
              <a:t>I message </a:t>
            </a:r>
            <a:r>
              <a:rPr kumimoji="1" lang="ja-JP" altLang="en-US" dirty="0"/>
              <a:t>　と言われている　テクニックになります。</a:t>
            </a:r>
            <a:endParaRPr kumimoji="1" lang="en-US" altLang="ja-JP" dirty="0"/>
          </a:p>
          <a:p>
            <a:r>
              <a:rPr kumimoji="1" lang="ja-JP" altLang="en-US" dirty="0"/>
              <a:t>客観的な　エピソードにもとづき、</a:t>
            </a:r>
            <a:r>
              <a:rPr kumimoji="1" lang="en-US" altLang="ja-JP" dirty="0"/>
              <a:t>I</a:t>
            </a:r>
            <a:r>
              <a:rPr kumimoji="1" lang="ja-JP" altLang="en-US" dirty="0"/>
              <a:t>、つまり　「私が」　どう感じているか、もっと　言うと、</a:t>
            </a:r>
            <a:endParaRPr kumimoji="1" lang="en-US" altLang="ja-JP" dirty="0"/>
          </a:p>
          <a:p>
            <a:r>
              <a:rPr kumimoji="1" lang="ja-JP" altLang="en-US" dirty="0"/>
              <a:t>あなたを　心配している、あなたに　強く関心を　もっている　ということを　しっかり　伝えます。</a:t>
            </a:r>
            <a:endParaRPr kumimoji="1" lang="en-US" altLang="ja-JP" dirty="0"/>
          </a:p>
          <a:p>
            <a:r>
              <a:rPr kumimoji="1" lang="ja-JP" altLang="en-US" dirty="0"/>
              <a:t>そのうえで、</a:t>
            </a:r>
            <a:r>
              <a:rPr kumimoji="1" lang="en-US" altLang="ja-JP" dirty="0"/>
              <a:t>TALK</a:t>
            </a:r>
            <a:r>
              <a:rPr kumimoji="1" lang="ja-JP" altLang="en-US" dirty="0"/>
              <a:t>　の原則として　お伝えしたように、自殺について　率直に　訊くようにする　とよいでしょう。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7603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ということで、先ほどの　クイズでは、３つめの　こちらが　最適な切り出し方　になります。</a:t>
            </a:r>
            <a:endParaRPr kumimoji="1" lang="en-US" altLang="ja-JP" dirty="0"/>
          </a:p>
          <a:p>
            <a:r>
              <a:rPr kumimoji="1" lang="ja-JP" altLang="en-US" dirty="0"/>
              <a:t>ほかの２つが　不正解　というわけでは　ありませんが、話の　切り出し方として　参考に　なればと思います。</a:t>
            </a:r>
          </a:p>
        </p:txBody>
      </p:sp>
    </p:spTree>
    <p:extLst>
      <p:ext uri="{BB962C8B-B14F-4D97-AF65-F5344CB8AC3E}">
        <p14:creationId xmlns:p14="http://schemas.microsoft.com/office/powerpoint/2010/main" val="473943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いま　お示し　しましたように、繊細な話題　に入るときには　いくつかの　コツがあります。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・気になっている　言動について、客観的に、かつ　具体的に　話します</a:t>
            </a:r>
            <a:endParaRPr kumimoji="1" lang="en-US" altLang="ja-JP" dirty="0"/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I</a:t>
            </a:r>
            <a:r>
              <a:rPr kumimoji="1" lang="ja-JP" altLang="en-US" dirty="0"/>
              <a:t>、私が　心配している、ということを　しっかり伝えます</a:t>
            </a:r>
            <a:endParaRPr kumimoji="1" lang="en-US" altLang="ja-JP" dirty="0"/>
          </a:p>
          <a:p>
            <a:r>
              <a:rPr kumimoji="1" lang="ja-JP" altLang="en-US" dirty="0"/>
              <a:t>・そのうえで、「死にたい」気持ち　について、率直に　たずねると　よいでしょう。</a:t>
            </a:r>
            <a:endParaRPr kumimoji="1" lang="en-US" altLang="ja-JP" dirty="0"/>
          </a:p>
          <a:p>
            <a:r>
              <a:rPr kumimoji="1" lang="ja-JP" altLang="en-US" dirty="0"/>
              <a:t>（少し間をおく）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＊目安＊開始～</a:t>
            </a:r>
            <a:r>
              <a:rPr kumimoji="1" lang="en-US" altLang="ja-JP" dirty="0"/>
              <a:t>20</a:t>
            </a:r>
            <a:r>
              <a:rPr kumimoji="1" lang="ja-JP" altLang="en-US" dirty="0"/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5905018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ケースに　戻りますね。</a:t>
            </a:r>
            <a:endParaRPr kumimoji="1" lang="en-US" altLang="ja-JP" dirty="0"/>
          </a:p>
          <a:p>
            <a:r>
              <a:rPr kumimoji="1" lang="ja-JP" altLang="en-US" dirty="0"/>
              <a:t>作文で　</a:t>
            </a:r>
            <a:r>
              <a:rPr kumimoji="1" lang="en-US" altLang="ja-JP" dirty="0"/>
              <a:t>『</a:t>
            </a:r>
            <a:r>
              <a:rPr kumimoji="1" lang="ja-JP" altLang="en-US" dirty="0"/>
              <a:t>自殺したい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　と書いていた　</a:t>
            </a:r>
            <a:r>
              <a:rPr kumimoji="1" lang="en-US" altLang="ja-JP" dirty="0"/>
              <a:t>A</a:t>
            </a:r>
            <a:r>
              <a:rPr kumimoji="1" lang="ja-JP" altLang="en-US" dirty="0"/>
              <a:t>くんに、こう　尋ねました。</a:t>
            </a:r>
            <a:endParaRPr kumimoji="1" lang="en-US" altLang="ja-JP" dirty="0"/>
          </a:p>
          <a:p>
            <a:r>
              <a:rPr kumimoji="1" lang="ja-JP" altLang="en-US" dirty="0"/>
              <a:t>「作文に　</a:t>
            </a:r>
            <a:r>
              <a:rPr kumimoji="1" lang="en-US" altLang="ja-JP" dirty="0"/>
              <a:t>『</a:t>
            </a:r>
            <a:r>
              <a:rPr kumimoji="1" lang="ja-JP" altLang="en-US" dirty="0"/>
              <a:t>自殺したい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　と書いていたから、心配して　いるよ。自殺したい　気持ちが　あるの？」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すると、Ａくんは　黙って　うなずき　ました。。。</a:t>
            </a:r>
          </a:p>
        </p:txBody>
      </p:sp>
    </p:spTree>
    <p:extLst>
      <p:ext uri="{BB962C8B-B14F-4D97-AF65-F5344CB8AC3E}">
        <p14:creationId xmlns:p14="http://schemas.microsoft.com/office/powerpoint/2010/main" val="3960122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作文に　書かれていた　とおり、自殺したい　気持ちが　ある　といいます。</a:t>
            </a:r>
            <a:endParaRPr kumimoji="1" lang="en-US" altLang="ja-JP" dirty="0"/>
          </a:p>
          <a:p>
            <a:r>
              <a:rPr kumimoji="1" lang="ja-JP" altLang="en-US" dirty="0"/>
              <a:t>あなたなら　どう　切り出すか、ひとつ　選んでから、続きを見ていきましょう。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それでは、ひとつずつ　見ていきましょう。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「せっかくの命、大切にしないと　ダメだよ」</a:t>
            </a:r>
            <a:endParaRPr kumimoji="1" lang="en-US" altLang="ja-JP" dirty="0"/>
          </a:p>
          <a:p>
            <a:r>
              <a:rPr kumimoji="1" lang="ja-JP" altLang="en-US" dirty="0"/>
              <a:t>これは、つい　言ってしまいがちな　言葉ですが、いま　つらい気持ち　の人に言うのは　逆効果です。</a:t>
            </a:r>
            <a:endParaRPr kumimoji="1" lang="en-US" altLang="ja-JP" dirty="0"/>
          </a:p>
          <a:p>
            <a:r>
              <a:rPr kumimoji="1" lang="ja-JP" altLang="en-US" dirty="0"/>
              <a:t>～しなければだめ、～しないといけない、といった言葉は　本人を　追いこんでしまうので、使わない方が　よさそうです。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「もし　自殺したら　先生も　親御さんも　悲しいよ」</a:t>
            </a:r>
            <a:endParaRPr kumimoji="1" lang="en-US" altLang="ja-JP" dirty="0"/>
          </a:p>
          <a:p>
            <a:r>
              <a:rPr kumimoji="1" lang="ja-JP" altLang="en-US" dirty="0"/>
              <a:t>先ほどの </a:t>
            </a:r>
            <a:r>
              <a:rPr kumimoji="1" lang="en-US" altLang="ja-JP" dirty="0"/>
              <a:t>I message </a:t>
            </a:r>
            <a:r>
              <a:rPr kumimoji="1" lang="ja-JP" altLang="en-US" dirty="0"/>
              <a:t>の話があったので、迷われた方も　いる　かもしれません。</a:t>
            </a:r>
            <a:endParaRPr kumimoji="1" lang="en-US" altLang="ja-JP" dirty="0"/>
          </a:p>
          <a:p>
            <a:r>
              <a:rPr kumimoji="1" lang="ja-JP" altLang="en-US" dirty="0"/>
              <a:t>確かに　「私が　あなたを　心配している」　ということを　伝えるのは　大切ですが、</a:t>
            </a:r>
            <a:endParaRPr kumimoji="1" lang="en-US" altLang="ja-JP" dirty="0"/>
          </a:p>
          <a:p>
            <a:r>
              <a:rPr kumimoji="1" lang="ja-JP" altLang="en-US" dirty="0"/>
              <a:t>「自殺したら　私が悲しい、だから　自殺は　しないで」　というのは、ここでは　あまり　適切では　ありません。</a:t>
            </a:r>
            <a:endParaRPr kumimoji="1" lang="en-US" altLang="ja-JP" dirty="0"/>
          </a:p>
          <a:p>
            <a:r>
              <a:rPr kumimoji="1" lang="ja-JP" altLang="en-US" dirty="0"/>
              <a:t>また、家庭の状況を　よく　把握していない　状況で　「親も　悲しいはずだ」　と決めつけるのも、やめたほうが　よいと思われます。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ここでは、「つらかったね、教えてくれて　ありがとう」のように、</a:t>
            </a:r>
            <a:endParaRPr kumimoji="1" lang="en-US" altLang="ja-JP" dirty="0"/>
          </a:p>
          <a:p>
            <a:r>
              <a:rPr kumimoji="1" lang="ja-JP" altLang="en-US" dirty="0"/>
              <a:t>相手が　「死にたいほど　つらい」、その気持ちを　まずは　しっかり　受けとめ、</a:t>
            </a:r>
            <a:endParaRPr kumimoji="1" lang="en-US" altLang="ja-JP" dirty="0"/>
          </a:p>
          <a:p>
            <a:r>
              <a:rPr kumimoji="1" lang="ja-JP" altLang="en-US" dirty="0"/>
              <a:t>かつ、ひとに　言いづらい　その気持ちを　伝えてくれたことを　ねぎらうことが　大切です。</a:t>
            </a:r>
            <a:endParaRPr kumimoji="1" lang="en-US" altLang="ja-JP" dirty="0"/>
          </a:p>
          <a:p>
            <a:endParaRPr kumimoji="1" lang="en-US" altLang="ja-JP" dirty="0"/>
          </a:p>
          <a:p>
            <a:pPr defTabSz="651998">
              <a:defRPr/>
            </a:pPr>
            <a:r>
              <a:rPr kumimoji="1" lang="ja-JP" altLang="en-US" dirty="0"/>
              <a:t>「</a:t>
            </a: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それは大変、いますぐ　カウンセラーを呼ぼう」は、</a:t>
            </a:r>
            <a:endParaRPr kumimoji="1" lang="en-US" altLang="ja-JP" dirty="0"/>
          </a:p>
          <a:p>
            <a:r>
              <a:rPr kumimoji="1" lang="ja-JP" altLang="en-US" dirty="0"/>
              <a:t>自殺を　考えている人　を前にして、自分だけでは　対応できない、誰かに　応援を　頼みたくなる　気持ちは　自然ですし、</a:t>
            </a:r>
            <a:endParaRPr kumimoji="1" lang="en-US" altLang="ja-JP" dirty="0"/>
          </a:p>
          <a:p>
            <a:r>
              <a:rPr kumimoji="1" lang="ja-JP" altLang="en-US" dirty="0"/>
              <a:t>実際、ひとりで　抱えるのではなく、あとで　しっかり　支援につないで　いただくことは大事　なのですが、</a:t>
            </a:r>
            <a:endParaRPr kumimoji="1" lang="en-US" altLang="ja-JP" dirty="0"/>
          </a:p>
          <a:p>
            <a:r>
              <a:rPr kumimoji="1" lang="ja-JP" altLang="en-US" dirty="0"/>
              <a:t>ここでは　まず　相手の気持ちを　しっかり　受け止める　ことが　何よりも　大切になります。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10947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ということで、先ほどの　クイズの正解は　３番に　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4259097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話を　聴くときの　心構え　について、まとめて　おきましょう。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話を聴くと、ついそれを　評価したり、解決しようと　したり　したくなってしまう　かと思いますが、</a:t>
            </a:r>
            <a:endParaRPr kumimoji="1" lang="en-US" altLang="ja-JP" dirty="0"/>
          </a:p>
          <a:p>
            <a:r>
              <a:rPr kumimoji="1" lang="ja-JP" altLang="en-US" dirty="0"/>
              <a:t>その前に、まず、その子の体験や　気持ちを　十分に共有する、受けとめる　ことが大切です。</a:t>
            </a:r>
            <a:endParaRPr kumimoji="1" lang="en-US" altLang="ja-JP" dirty="0"/>
          </a:p>
          <a:p>
            <a:r>
              <a:rPr kumimoji="1" lang="ja-JP" altLang="en-US" dirty="0"/>
              <a:t>一気に　必要十分な　話をできることは　まず　ありませんので、「もう少し　教えてもらえる？」　などのように</a:t>
            </a:r>
            <a:endParaRPr kumimoji="1" lang="en-US" altLang="ja-JP" dirty="0"/>
          </a:p>
          <a:p>
            <a:r>
              <a:rPr kumimoji="1" lang="ja-JP" altLang="en-US" dirty="0"/>
              <a:t>相手の様子に　気を　遣いながら、会話のボールを　その子が　持っている時間　が長くなるように　すると　よいでしょう。</a:t>
            </a:r>
            <a:endParaRPr kumimoji="1" lang="en-US" altLang="ja-JP" dirty="0"/>
          </a:p>
          <a:p>
            <a:r>
              <a:rPr kumimoji="1" lang="ja-JP" altLang="en-US" dirty="0"/>
              <a:t>もしかしたら、その子の　考え方や　行動に　口出し　したくなることも　あるかも　しれませんが、</a:t>
            </a:r>
            <a:endParaRPr kumimoji="1" lang="en-US" altLang="ja-JP" dirty="0"/>
          </a:p>
          <a:p>
            <a:r>
              <a:rPr kumimoji="1" lang="ja-JP" altLang="en-US" dirty="0"/>
              <a:t>とにかく　どんな話も　否定せずに　寄り添う　ことが　重要です。</a:t>
            </a:r>
            <a:endParaRPr kumimoji="1" lang="en-US" altLang="ja-JP" dirty="0"/>
          </a:p>
          <a:p>
            <a:r>
              <a:rPr kumimoji="1" lang="ja-JP" altLang="en-US" dirty="0"/>
              <a:t>話を　聴いてもらう、そのことだけでも　大きな　効果があります　ので、「何かしなきゃ」　と焦らずに、</a:t>
            </a:r>
            <a:endParaRPr kumimoji="1" lang="en-US" altLang="ja-JP" dirty="0"/>
          </a:p>
          <a:p>
            <a:r>
              <a:rPr kumimoji="1" lang="ja-JP" altLang="en-US" dirty="0"/>
              <a:t>まずは　その子の話に　集中して　よく聴きましょう。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また、このような　話しづらい　ことを　話すのは、それだけで　とても　勇気や　エネルギー　のいることです　ので、</a:t>
            </a:r>
            <a:endParaRPr kumimoji="1" lang="en-US" altLang="ja-JP" dirty="0"/>
          </a:p>
          <a:p>
            <a:r>
              <a:rPr kumimoji="1" lang="ja-JP" altLang="en-US" dirty="0"/>
              <a:t>話してくれた　こと　自体に対する　感謝の気持ちを　伝えて、十分に　ねぎらえると　いいですね。</a:t>
            </a:r>
            <a:endParaRPr kumimoji="1" lang="en-US" altLang="ja-JP" dirty="0"/>
          </a:p>
          <a:p>
            <a:r>
              <a:rPr kumimoji="1" lang="ja-JP" altLang="en-US" dirty="0"/>
              <a:t>そのことが、「話してよかった」　「次も　話してみよう」　という気持ちに　つながります。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00836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ケースに　戻ります。</a:t>
            </a:r>
            <a:endParaRPr kumimoji="1" lang="en-US" altLang="ja-JP" dirty="0"/>
          </a:p>
          <a:p>
            <a:r>
              <a:rPr kumimoji="1" lang="ja-JP" altLang="en-US" dirty="0"/>
              <a:t>「自殺したい　気持ちが　あるのか」　という問いに　うなずいて　答えてくれた　</a:t>
            </a:r>
            <a:r>
              <a:rPr kumimoji="1" lang="en-US" altLang="ja-JP" dirty="0"/>
              <a:t>A</a:t>
            </a:r>
            <a:r>
              <a:rPr kumimoji="1" lang="ja-JP" altLang="en-US" dirty="0"/>
              <a:t>くんに、</a:t>
            </a:r>
            <a:endParaRPr kumimoji="1" lang="en-US" altLang="ja-JP" dirty="0"/>
          </a:p>
          <a:p>
            <a:r>
              <a:rPr kumimoji="1" lang="ja-JP" altLang="en-US" dirty="0"/>
              <a:t>「つらかったね・・・教えてくれて　ありがとう」　と伝えました。</a:t>
            </a:r>
            <a:endParaRPr kumimoji="1" lang="en-US" altLang="ja-JP" dirty="0"/>
          </a:p>
          <a:p>
            <a:r>
              <a:rPr kumimoji="1" lang="ja-JP" altLang="en-US" dirty="0"/>
              <a:t>が、その後の会話が　途切れて　しまいました。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6332522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評価したり　解決したり　する前に、その子の　体験や　気持ちを　十分に　共有したいので、</a:t>
            </a:r>
            <a:endParaRPr kumimoji="1" lang="en-US" altLang="ja-JP" dirty="0"/>
          </a:p>
          <a:p>
            <a:r>
              <a:rPr kumimoji="1" lang="ja-JP" altLang="en-US" dirty="0"/>
              <a:t>相手の様子を　みながら　もう　少し尋ねていきます。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06503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もう少し　尋ねる、と　言いましたが、具体的に　どんなことを　聞いたら　よいので　しょうか。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530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作文に　書かれていた　「自殺したい」　という言葉。</a:t>
            </a:r>
            <a:endParaRPr kumimoji="1" lang="en-US" altLang="ja-JP" dirty="0"/>
          </a:p>
          <a:p>
            <a:r>
              <a:rPr kumimoji="1" lang="ja-JP" altLang="en-US" dirty="0"/>
              <a:t>これは、重要な　</a:t>
            </a:r>
            <a:r>
              <a:rPr kumimoji="1" lang="en-US" altLang="ja-JP" dirty="0"/>
              <a:t>SOS</a:t>
            </a:r>
            <a:r>
              <a:rPr kumimoji="1" lang="ja-JP" altLang="en-US" dirty="0"/>
              <a:t>のサイン　かもしれません。</a:t>
            </a:r>
            <a:endParaRPr kumimoji="1" lang="en-US" altLang="ja-JP" dirty="0"/>
          </a:p>
          <a:p>
            <a:r>
              <a:rPr kumimoji="1" lang="ja-JP" altLang="en-US" dirty="0"/>
              <a:t>作文を通して　</a:t>
            </a:r>
            <a:r>
              <a:rPr kumimoji="1" lang="en-US" altLang="ja-JP" dirty="0"/>
              <a:t>SOS</a:t>
            </a:r>
            <a:r>
              <a:rPr kumimoji="1" lang="ja-JP" altLang="en-US" dirty="0"/>
              <a:t>を　あなたに　出したということは、あなたなら　助けてくれる　と感じているから　かもしれません。</a:t>
            </a:r>
            <a:endParaRPr kumimoji="1" lang="en-US" altLang="ja-JP" dirty="0"/>
          </a:p>
          <a:p>
            <a:r>
              <a:rPr kumimoji="1" lang="ja-JP" altLang="en-US" dirty="0"/>
              <a:t>深刻ではない　ケースの　可能性も　ありますが、自殺の　ほのめかし　があった場合には、</a:t>
            </a:r>
            <a:endParaRPr kumimoji="1" lang="en-US" altLang="ja-JP" dirty="0"/>
          </a:p>
          <a:p>
            <a:r>
              <a:rPr kumimoji="1" lang="ja-JP" altLang="en-US" dirty="0"/>
              <a:t>常に　「最悪のケース」　を想定し、真剣に・機敏に　行動すること　が求められます。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ただ、これだけでは　情報が　少なすぎ　ますよね。</a:t>
            </a:r>
            <a:endParaRPr kumimoji="1" lang="en-US" altLang="ja-JP" dirty="0"/>
          </a:p>
          <a:p>
            <a:r>
              <a:rPr kumimoji="1" lang="ja-JP" altLang="en-US" dirty="0"/>
              <a:t>Ａくんに　直接　話を聞く前に、もう少し　情報を集めたい　と思いますが、</a:t>
            </a:r>
            <a:endParaRPr kumimoji="1" lang="en-US" altLang="ja-JP" dirty="0"/>
          </a:p>
          <a:p>
            <a:r>
              <a:rPr kumimoji="1" lang="ja-JP" altLang="en-US" dirty="0"/>
              <a:t>どんな　情報を　集めますか？　また、どんな情報に　着目しますか？</a:t>
            </a:r>
            <a:endParaRPr kumimoji="1" lang="en-US" altLang="ja-JP" dirty="0"/>
          </a:p>
          <a:p>
            <a:r>
              <a:rPr kumimoji="1" lang="ja-JP" altLang="en-US" dirty="0"/>
              <a:t>・・・（少し間をおく）・・・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289363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具体的には、こんなことを　聞きだせると　よいでしょう。</a:t>
            </a:r>
            <a:endParaRPr kumimoji="1" lang="en-US" altLang="ja-JP" dirty="0"/>
          </a:p>
          <a:p>
            <a:r>
              <a:rPr kumimoji="1" lang="ja-JP" altLang="en-US" dirty="0"/>
              <a:t>・どんなときに　自殺を　考えるのか</a:t>
            </a:r>
            <a:endParaRPr kumimoji="1" lang="en-US" altLang="ja-JP" dirty="0"/>
          </a:p>
          <a:p>
            <a:r>
              <a:rPr kumimoji="1" lang="ja-JP" altLang="en-US" dirty="0"/>
              <a:t>・自殺する方法について　調べたことはあるか</a:t>
            </a:r>
            <a:endParaRPr kumimoji="1" lang="en-US" altLang="ja-JP" dirty="0"/>
          </a:p>
          <a:p>
            <a:r>
              <a:rPr kumimoji="1" lang="ja-JP" altLang="en-US" dirty="0"/>
              <a:t>・自殺したい　気持ちは　抑えられそうか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ひとつずつ　詳しく　見ていきますね。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336010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どんなときに　自殺を考えるか、という質問は　自殺のリスク、緊急度　をはかるうえで　とても大切です。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02122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・いつも　なのか、</a:t>
            </a:r>
            <a:endParaRPr kumimoji="1" lang="en-US" altLang="ja-JP" dirty="0"/>
          </a:p>
          <a:p>
            <a:r>
              <a:rPr kumimoji="1" lang="ja-JP" altLang="en-US" dirty="0"/>
              <a:t>・なにか　特定の　嫌なことが　あったとき　なのか、、、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91277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特定の　嫌なことが　あったときに　死にたくなる　ということで　あれば、</a:t>
            </a:r>
            <a:endParaRPr kumimoji="1" lang="en-US" altLang="ja-JP" dirty="0"/>
          </a:p>
          <a:p>
            <a:r>
              <a:rPr kumimoji="1" lang="ja-JP" altLang="en-US" dirty="0"/>
              <a:t>具体的に　どんなことが　関係しているのか、聞ける範囲で　聞けると　いいですね。</a:t>
            </a:r>
          </a:p>
        </p:txBody>
      </p:sp>
    </p:spTree>
    <p:extLst>
      <p:ext uri="{BB962C8B-B14F-4D97-AF65-F5344CB8AC3E}">
        <p14:creationId xmlns:p14="http://schemas.microsoft.com/office/powerpoint/2010/main" val="38515992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自殺する方法について　具体的に　考えたり　調べたり　しているかを　尋ねることも、リスクや　緊急度を　はかる上で　とても重要です。</a:t>
            </a:r>
          </a:p>
        </p:txBody>
      </p:sp>
    </p:spTree>
    <p:extLst>
      <p:ext uri="{BB962C8B-B14F-4D97-AF65-F5344CB8AC3E}">
        <p14:creationId xmlns:p14="http://schemas.microsoft.com/office/powerpoint/2010/main" val="41246307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たとえば、</a:t>
            </a:r>
            <a:endParaRPr kumimoji="1" lang="en-US" altLang="ja-JP" dirty="0"/>
          </a:p>
          <a:p>
            <a:r>
              <a:rPr kumimoji="1" lang="ja-JP" altLang="en-US" dirty="0"/>
              <a:t>・気づくと　高いところを　探している</a:t>
            </a:r>
            <a:endParaRPr kumimoji="1" lang="en-US" altLang="ja-JP" dirty="0"/>
          </a:p>
          <a:p>
            <a:r>
              <a:rPr kumimoji="1" lang="ja-JP" altLang="en-US" dirty="0"/>
              <a:t>・同年代の　子どもの　自殺のニュースを見て　同じ方法を　考えている</a:t>
            </a:r>
            <a:endParaRPr kumimoji="1" lang="en-US" altLang="ja-JP" dirty="0"/>
          </a:p>
          <a:p>
            <a:r>
              <a:rPr kumimoji="1" lang="ja-JP" altLang="en-US" dirty="0"/>
              <a:t>・インターネットで　自殺の方法について　調べている</a:t>
            </a:r>
            <a:endParaRPr kumimoji="1" lang="en-US" altLang="ja-JP" dirty="0"/>
          </a:p>
          <a:p>
            <a:r>
              <a:rPr kumimoji="1" lang="ja-JP" altLang="en-US" dirty="0"/>
              <a:t>など</a:t>
            </a:r>
          </a:p>
        </p:txBody>
      </p:sp>
    </p:spTree>
    <p:extLst>
      <p:ext uri="{BB962C8B-B14F-4D97-AF65-F5344CB8AC3E}">
        <p14:creationId xmlns:p14="http://schemas.microsoft.com/office/powerpoint/2010/main" val="11906258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具体的な方法を　考えている場合には、実際に　そのための道具を　準備したり　下見をしたり　しているかも　尋ねられるとよ　いでしょう。</a:t>
            </a:r>
            <a:endParaRPr kumimoji="1" lang="en-US" altLang="ja-JP" dirty="0"/>
          </a:p>
          <a:p>
            <a:r>
              <a:rPr kumimoji="1" lang="ja-JP" altLang="en-US" dirty="0"/>
              <a:t>事前に　飛び降り　られそうな場所　に行ってみたり、ロープの　ようなものを　準備したり、ということを　している場合には、かなり　緊急度が　高い　と言えます。</a:t>
            </a:r>
          </a:p>
        </p:txBody>
      </p:sp>
    </p:spTree>
    <p:extLst>
      <p:ext uri="{BB962C8B-B14F-4D97-AF65-F5344CB8AC3E}">
        <p14:creationId xmlns:p14="http://schemas.microsoft.com/office/powerpoint/2010/main" val="35442026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自殺したい気持ちを　抑えられそうか　尋ねることも、一定の　効果がある　と言われています。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32268526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少し　遠回しに　「また　こういう話を　聞かせて　くれるか」と　尋ねる方法や、</a:t>
            </a:r>
            <a:endParaRPr kumimoji="1" lang="en-US" altLang="ja-JP" dirty="0"/>
          </a:p>
          <a:p>
            <a:r>
              <a:rPr kumimoji="1" lang="ja-JP" altLang="en-US" dirty="0"/>
              <a:t>「本当に　自殺したくなったら　また　話をしよう、それまで　自殺はしないって　約束　できそう？」　といった　尋ね方も　あります。</a:t>
            </a:r>
            <a:endParaRPr kumimoji="1" lang="en-US" altLang="ja-JP" dirty="0"/>
          </a:p>
          <a:p>
            <a:r>
              <a:rPr kumimoji="1" lang="ja-JP" altLang="en-US" dirty="0"/>
              <a:t>こういった　質問は、自殺のリスクや　緊急度を　はかるのに　役立つだけでなく、自殺のリスクを　下げることにも　一定の　効果がある　とされています。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5000761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少し　まとめましょう。</a:t>
            </a:r>
            <a:endParaRPr kumimoji="1" lang="en-US" altLang="ja-JP" dirty="0"/>
          </a:p>
          <a:p>
            <a:r>
              <a:rPr kumimoji="1" lang="en-US" altLang="ja-JP" dirty="0"/>
              <a:t>TALK</a:t>
            </a:r>
            <a:r>
              <a:rPr kumimoji="1" lang="ja-JP" altLang="en-US" dirty="0"/>
              <a:t>の原則　として　お伝えしましたが、自殺を　考えている　かもしれない　場合には、</a:t>
            </a:r>
            <a:endParaRPr kumimoji="1" lang="en-US" altLang="ja-JP" dirty="0"/>
          </a:p>
          <a:p>
            <a:r>
              <a:rPr kumimoji="1" lang="ja-JP" altLang="en-US" dirty="0"/>
              <a:t>自殺を　考えているのか、または　考えることが　あるのか　について、率直に　たずねる　ことが大切です。</a:t>
            </a:r>
            <a:endParaRPr kumimoji="1" lang="en-US" altLang="ja-JP" dirty="0"/>
          </a:p>
          <a:p>
            <a:r>
              <a:rPr kumimoji="1" lang="ja-JP" altLang="en-US" dirty="0"/>
              <a:t>答えが　</a:t>
            </a:r>
            <a:r>
              <a:rPr kumimoji="1" lang="en-US" altLang="ja-JP" dirty="0"/>
              <a:t>YES</a:t>
            </a:r>
            <a:r>
              <a:rPr kumimoji="1" lang="ja-JP" altLang="en-US" dirty="0"/>
              <a:t>　だった場合、さらに　詳しく　聞いて　いきます。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5307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この生徒を　理解し、支援するために　気を付けたい　周辺情報は　いろいろあります。</a:t>
            </a:r>
            <a:endParaRPr kumimoji="1" lang="en-US" altLang="ja-JP" dirty="0"/>
          </a:p>
          <a:p>
            <a:r>
              <a:rPr kumimoji="1" lang="ja-JP" altLang="en-US" dirty="0"/>
              <a:t>・出席状況や　成績、進路の問題　がないか</a:t>
            </a:r>
            <a:endParaRPr kumimoji="1" lang="en-US" altLang="ja-JP" dirty="0"/>
          </a:p>
          <a:p>
            <a:r>
              <a:rPr kumimoji="1" lang="ja-JP" altLang="en-US" dirty="0"/>
              <a:t>・授業だけでなく、部活動など　課外活動での　様子に変わったところ　がないか</a:t>
            </a:r>
            <a:endParaRPr kumimoji="1" lang="en-US" altLang="ja-JP" dirty="0"/>
          </a:p>
          <a:p>
            <a:r>
              <a:rPr kumimoji="1" lang="ja-JP" altLang="en-US" dirty="0"/>
              <a:t>・友人関係は　どうか、ひとりぼっち　だったり、つるむ仲間が　最近変わったり　などしていないか</a:t>
            </a:r>
            <a:endParaRPr kumimoji="1" lang="en-US" altLang="ja-JP" dirty="0"/>
          </a:p>
          <a:p>
            <a:r>
              <a:rPr kumimoji="1" lang="ja-JP" altLang="en-US" dirty="0"/>
              <a:t>・いつもと違う　言動がないか</a:t>
            </a:r>
            <a:endParaRPr kumimoji="1" lang="en-US" altLang="ja-JP" dirty="0"/>
          </a:p>
          <a:p>
            <a:r>
              <a:rPr kumimoji="1" lang="ja-JP" altLang="en-US" dirty="0"/>
              <a:t>・家庭の状況はどうか</a:t>
            </a:r>
            <a:endParaRPr kumimoji="1" lang="en-US" altLang="ja-JP" dirty="0"/>
          </a:p>
          <a:p>
            <a:r>
              <a:rPr kumimoji="1" lang="ja-JP" altLang="en-US" dirty="0"/>
              <a:t>・身だしなみが　以前と異なったり、無頓着に　なったりしていないか</a:t>
            </a:r>
            <a:endParaRPr kumimoji="1" lang="en-US" altLang="ja-JP" dirty="0"/>
          </a:p>
          <a:p>
            <a:r>
              <a:rPr kumimoji="1" lang="en-US" altLang="ja-JP" dirty="0"/>
              <a:t>…</a:t>
            </a:r>
            <a:r>
              <a:rPr kumimoji="1" lang="ja-JP" altLang="en-US" dirty="0"/>
              <a:t>などです。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987173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・どんな　ときに　自殺を　考えるか</a:t>
            </a:r>
            <a:endParaRPr kumimoji="1" lang="en-US" altLang="ja-JP" dirty="0"/>
          </a:p>
          <a:p>
            <a:r>
              <a:rPr kumimoji="1" lang="ja-JP" altLang="en-US" dirty="0"/>
              <a:t>・自殺する　方法まで　考えたり　調べたり　しているのか</a:t>
            </a:r>
            <a:endParaRPr kumimoji="1" lang="en-US" altLang="ja-JP" dirty="0"/>
          </a:p>
          <a:p>
            <a:r>
              <a:rPr kumimoji="1" lang="ja-JP" altLang="en-US" dirty="0"/>
              <a:t>・自殺する計画を　具体的に　立てたり　準備したり　しているのか</a:t>
            </a:r>
            <a:endParaRPr kumimoji="1" lang="en-US" altLang="ja-JP" dirty="0"/>
          </a:p>
          <a:p>
            <a:r>
              <a:rPr kumimoji="1" lang="ja-JP" altLang="en-US" dirty="0"/>
              <a:t>そして、</a:t>
            </a:r>
            <a:endParaRPr kumimoji="1" lang="en-US" altLang="ja-JP" dirty="0"/>
          </a:p>
          <a:p>
            <a:r>
              <a:rPr kumimoji="1" lang="ja-JP" altLang="en-US" dirty="0"/>
              <a:t>・自殺したい　気持ちは　抑えられそうか</a:t>
            </a:r>
            <a:endParaRPr kumimoji="1" lang="en-US" altLang="ja-JP" dirty="0"/>
          </a:p>
          <a:p>
            <a:r>
              <a:rPr kumimoji="1" lang="ja-JP" altLang="en-US" dirty="0"/>
              <a:t>こういったことを、相手の気持ちや　ペースに　寄りそいながら　丁寧に　聞いていけると　よいでしょう。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会話から　得られる情報　をもとに、自殺のリスクや　緊急度を　評価していく　ことになりますが、</a:t>
            </a:r>
            <a:endParaRPr kumimoji="1" lang="en-US" altLang="ja-JP" dirty="0"/>
          </a:p>
          <a:p>
            <a:r>
              <a:rPr kumimoji="1" lang="ja-JP" altLang="en-US" dirty="0"/>
              <a:t>その子との　会話の中では、相手を　評価したり、解決策を　提示したりする　必要は　ありません。</a:t>
            </a:r>
            <a:endParaRPr kumimoji="1" lang="en-US" altLang="ja-JP" dirty="0"/>
          </a:p>
          <a:p>
            <a:r>
              <a:rPr kumimoji="1" lang="ja-JP" altLang="en-US" dirty="0"/>
              <a:t>むしろ　しないほうが　よいでしょう。</a:t>
            </a:r>
            <a:endParaRPr kumimoji="1" lang="en-US" altLang="ja-JP" dirty="0"/>
          </a:p>
          <a:p>
            <a:r>
              <a:rPr kumimoji="1" lang="ja-JP" altLang="en-US" dirty="0"/>
              <a:t>じっくり傾聴し、死にたい　ほどつらい、その気持ちに　寄りそって　いただけたら　と思います。</a:t>
            </a:r>
            <a:endParaRPr kumimoji="1"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213195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実際の　会話では、尋ねてみても、「わからない」　という返事が　返ってくる　ことや、なかなか　答えが　返ってこない　こともあります。</a:t>
            </a:r>
            <a:endParaRPr kumimoji="1" lang="en-US" altLang="ja-JP" dirty="0"/>
          </a:p>
          <a:p>
            <a:r>
              <a:rPr kumimoji="1" lang="ja-JP" altLang="en-US" dirty="0"/>
              <a:t>はぐらかされたり　することも　あるかも　しれません。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79821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そんな　ときは、立て続けに　質問をする　のではなく、少し　沈黙して　待ってみる　ことも有用です。</a:t>
            </a:r>
            <a:endParaRPr kumimoji="1" lang="en-US" altLang="ja-JP" dirty="0"/>
          </a:p>
          <a:p>
            <a:r>
              <a:rPr kumimoji="1" lang="ja-JP" altLang="en-US" dirty="0"/>
              <a:t>「話を　しない・したくない」こと　それ自体も　否定せず、寄りそい　ます。</a:t>
            </a:r>
            <a:endParaRPr kumimoji="1" lang="en-US" altLang="ja-JP" dirty="0"/>
          </a:p>
          <a:p>
            <a:r>
              <a:rPr kumimoji="1" lang="ja-JP" altLang="en-US" dirty="0"/>
              <a:t>黙って　相手の　言葉がでてくるのを　待つ、その時間を　共有する　ことも大切です。</a:t>
            </a:r>
            <a:endParaRPr kumimoji="1" lang="en-US" altLang="ja-JP" dirty="0"/>
          </a:p>
          <a:p>
            <a:r>
              <a:rPr kumimoji="1" lang="ja-JP" altLang="en-US" dirty="0"/>
              <a:t>話し　にくい、うまく　言葉にならない、その気持ちを　共有しながら　待ってみましょう。</a:t>
            </a:r>
            <a:endParaRPr kumimoji="1" lang="en-US" altLang="ja-JP" dirty="0"/>
          </a:p>
          <a:p>
            <a:r>
              <a:rPr kumimoji="1" lang="ja-JP" altLang="en-US" dirty="0"/>
              <a:t>また、背景にある　不安や問題を　さぐりましょう。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たとえば、先生に　話したことを　親に　言われると　困る、嫌だ　という場合は　よくあります。</a:t>
            </a:r>
            <a:endParaRPr kumimoji="1" lang="en-US" altLang="ja-JP" dirty="0"/>
          </a:p>
          <a:p>
            <a:r>
              <a:rPr kumimoji="1" lang="ja-JP" altLang="en-US" dirty="0"/>
              <a:t>「じゃあ　親には　言わないよ」　「大事なことだから　言うよ」　などと　結論や　解決策を　すぐに提示する　のではなく、</a:t>
            </a:r>
            <a:endParaRPr kumimoji="1" lang="en-US" altLang="ja-JP" dirty="0"/>
          </a:p>
          <a:p>
            <a:r>
              <a:rPr kumimoji="1" lang="ja-JP" altLang="en-US" dirty="0"/>
              <a:t>どうして　そう思うのか、どんなことを　恐れているのか・不安なのか　について　よく　聴きましょう。</a:t>
            </a:r>
            <a:endParaRPr kumimoji="1" lang="en-US" altLang="ja-JP" dirty="0"/>
          </a:p>
          <a:p>
            <a:r>
              <a:rPr kumimoji="1" lang="ja-JP" altLang="en-US" dirty="0"/>
              <a:t>そこに　ヒントが　ある場合も　多いものです。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自分でも　よく　分からない、漠然とした　不安を　抱えていることも　あるかもしれません。</a:t>
            </a:r>
            <a:endParaRPr kumimoji="1" lang="en-US" altLang="ja-JP" dirty="0"/>
          </a:p>
          <a:p>
            <a:r>
              <a:rPr kumimoji="1" lang="ja-JP" altLang="en-US" dirty="0"/>
              <a:t>そういう場合も、その気持ちや状況　を受けとめ、まとまって　いなくても　いい、話せそうな　ことがあれば　少しずつ　でもいいので　話してほしい　ということを　伝えましょう。</a:t>
            </a:r>
            <a:endParaRPr kumimoji="1" lang="en-US" altLang="ja-JP" dirty="0"/>
          </a:p>
          <a:p>
            <a:r>
              <a:rPr kumimoji="1" lang="ja-JP" altLang="en-US" dirty="0"/>
              <a:t>時間が　かかっても、いっしょに　考えていきたい　という姿勢や　気持ちを　伝えます。</a:t>
            </a:r>
            <a:endParaRPr kumimoji="1" lang="en-US" altLang="ja-JP" dirty="0"/>
          </a:p>
          <a:p>
            <a:r>
              <a:rPr kumimoji="1" lang="en-US" altLang="ja-JP" dirty="0"/>
              <a:t>I message</a:t>
            </a:r>
            <a:r>
              <a:rPr kumimoji="1" lang="ja-JP" altLang="en-US" dirty="0"/>
              <a:t>　として　お伝えした、「私は　あなたを　気にかけている」　「心配している」　というメッセージを　繰り返し　伝えることも　大切です。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12200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ケースに　戻りましょう。</a:t>
            </a:r>
            <a:endParaRPr kumimoji="1" lang="en-US" altLang="ja-JP" dirty="0"/>
          </a:p>
          <a:p>
            <a:r>
              <a:rPr kumimoji="1" lang="ja-JP" altLang="en-US" dirty="0"/>
              <a:t>「自殺したい」　と作文に　書いていた　</a:t>
            </a:r>
            <a:r>
              <a:rPr kumimoji="1" lang="en-US" altLang="ja-JP" dirty="0"/>
              <a:t>A</a:t>
            </a:r>
            <a:r>
              <a:rPr kumimoji="1" lang="ja-JP" altLang="en-US" dirty="0"/>
              <a:t>くん、実際に　自殺を考える　ことがある　とのことでした。</a:t>
            </a:r>
            <a:endParaRPr kumimoji="1" lang="en-US" altLang="ja-JP" dirty="0"/>
          </a:p>
          <a:p>
            <a:r>
              <a:rPr kumimoji="1" lang="ja-JP" altLang="en-US" dirty="0"/>
              <a:t>自殺について　もっと　尋ねていくと、少しずつ　話してくれました。</a:t>
            </a:r>
          </a:p>
        </p:txBody>
      </p:sp>
    </p:spTree>
    <p:extLst>
      <p:ext uri="{BB962C8B-B14F-4D97-AF65-F5344CB8AC3E}">
        <p14:creationId xmlns:p14="http://schemas.microsoft.com/office/powerpoint/2010/main" val="14880343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・「消えて　しまいたい」　と毎日　思っている</a:t>
            </a:r>
            <a:endParaRPr kumimoji="1" lang="en-US" altLang="ja-JP" dirty="0"/>
          </a:p>
          <a:p>
            <a:r>
              <a:rPr kumimoji="1" lang="ja-JP" altLang="en-US" dirty="0"/>
              <a:t>・高い　建物を　みると、飛び降りたく　なる</a:t>
            </a:r>
            <a:endParaRPr kumimoji="1" lang="en-US" altLang="ja-JP" dirty="0"/>
          </a:p>
          <a:p>
            <a:r>
              <a:rPr kumimoji="1" lang="ja-JP" altLang="en-US" dirty="0"/>
              <a:t>・飛び降りようと　高いところまで　行ったが、怖くなって　実行しなかった　ことがある</a:t>
            </a:r>
            <a:endParaRPr kumimoji="1" lang="en-US" altLang="ja-JP" dirty="0"/>
          </a:p>
          <a:p>
            <a:r>
              <a:rPr kumimoji="1" lang="ja-JP" altLang="en-US" dirty="0"/>
              <a:t>・自殺したい　気持ちを　何とか　抑えている</a:t>
            </a:r>
            <a:endParaRPr kumimoji="1" lang="en-US" altLang="ja-JP" dirty="0"/>
          </a:p>
          <a:p>
            <a:r>
              <a:rPr kumimoji="1" lang="ja-JP" altLang="en-US" dirty="0"/>
              <a:t>とのことで、・・・</a:t>
            </a:r>
          </a:p>
        </p:txBody>
      </p:sp>
    </p:spTree>
    <p:extLst>
      <p:ext uri="{BB962C8B-B14F-4D97-AF65-F5344CB8AC3E}">
        <p14:creationId xmlns:p14="http://schemas.microsoft.com/office/powerpoint/2010/main" val="32247651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自殺の緊急度は　かなり　高い　と判断されました。</a:t>
            </a:r>
          </a:p>
        </p:txBody>
      </p:sp>
    </p:spTree>
    <p:extLst>
      <p:ext uri="{BB962C8B-B14F-4D97-AF65-F5344CB8AC3E}">
        <p14:creationId xmlns:p14="http://schemas.microsoft.com/office/powerpoint/2010/main" val="2600711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自殺のリスクが　高い状態である　ことがわかりましたが、この後　どのように　支援に　つなぎますか？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あなたなら　どのように　動いて　いくか、ひとつ選んでから　続きを　見ていきましょう。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それでは、答えを　見ていきましょう。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この問題の答えを　示す前に、ひとつ　お伝えしたいこと　があります。</a:t>
            </a:r>
            <a:endParaRPr kumimoji="1" lang="en-US" altLang="ja-JP" dirty="0"/>
          </a:p>
          <a:p>
            <a:r>
              <a:rPr kumimoji="1" lang="ja-JP" altLang="en-US" dirty="0"/>
              <a:t>それは、</a:t>
            </a:r>
          </a:p>
        </p:txBody>
      </p:sp>
    </p:spTree>
    <p:extLst>
      <p:ext uri="{BB962C8B-B14F-4D97-AF65-F5344CB8AC3E}">
        <p14:creationId xmlns:p14="http://schemas.microsoft.com/office/powerpoint/2010/main" val="12941859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自分で　相談するのは　結構大変なことだ、ということです。</a:t>
            </a:r>
            <a:endParaRPr kumimoji="1" lang="en-US" altLang="ja-JP" dirty="0"/>
          </a:p>
          <a:p>
            <a:r>
              <a:rPr kumimoji="1" lang="ja-JP" altLang="en-US" dirty="0"/>
              <a:t>とくに　自殺を考えるほど　しんどい状況　の中では、私たちが　思う以上に　大変です。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誰かに　相談するには、誰に　相談するかを　決めて、そこに　アクセスしなければ　いけません。</a:t>
            </a:r>
            <a:endParaRPr kumimoji="1" lang="en-US" altLang="ja-JP" dirty="0"/>
          </a:p>
          <a:p>
            <a:r>
              <a:rPr kumimoji="1" lang="ja-JP" altLang="en-US" dirty="0"/>
              <a:t>そして、自分から　相談にいったのですから、自分の　言葉で　説明をする　必要が　あります。</a:t>
            </a:r>
            <a:endParaRPr kumimoji="1" lang="en-US" altLang="ja-JP" dirty="0"/>
          </a:p>
          <a:p>
            <a:r>
              <a:rPr kumimoji="1" lang="ja-JP" altLang="en-US" dirty="0"/>
              <a:t>自殺を考えている　というのは、かなり　心のエネルギーが　消耗されている状況　ですので、</a:t>
            </a:r>
            <a:endParaRPr kumimoji="1" lang="en-US" altLang="ja-JP" dirty="0"/>
          </a:p>
          <a:p>
            <a:r>
              <a:rPr kumimoji="1" lang="ja-JP" altLang="en-US" dirty="0"/>
              <a:t>自分で　相談する　ことには　大きなハードルを　感じて　あたり前だという　認識を　持って　おくべきでしょう。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321718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したがって、自分で　相談をする　ように　伝えるのでは　なく、</a:t>
            </a:r>
            <a:endParaRPr kumimoji="1" lang="en-US" altLang="ja-JP" dirty="0"/>
          </a:p>
          <a:p>
            <a:r>
              <a:rPr kumimoji="1" lang="ja-JP" altLang="en-US" dirty="0"/>
              <a:t>できれば　本人の了承を　とったうえで、支援してくれる人　のところへ　連れていき、仲介するのが　よいでしょう。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8078882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先ほどの　クイズに　戻って　みてみましょう。</a:t>
            </a:r>
            <a:endParaRPr kumimoji="1" lang="en-US" altLang="ja-JP" dirty="0"/>
          </a:p>
          <a:p>
            <a:r>
              <a:rPr kumimoji="1" lang="ja-JP" altLang="en-US" dirty="0"/>
              <a:t>自殺のリスクが高い　と判断し、どのように　支援に　つなぐか　という質問でした。</a:t>
            </a:r>
            <a:endParaRPr kumimoji="1" lang="en-US" altLang="ja-JP" dirty="0"/>
          </a:p>
          <a:p>
            <a:r>
              <a:rPr kumimoji="1" lang="en-US" altLang="ja-JP" dirty="0"/>
              <a:t>1</a:t>
            </a:r>
            <a:r>
              <a:rPr kumimoji="1" lang="ja-JP" altLang="en-US" dirty="0"/>
              <a:t>番</a:t>
            </a:r>
            <a:r>
              <a:rPr kumimoji="1" lang="en-US" altLang="ja-JP" dirty="0"/>
              <a:t>2</a:t>
            </a:r>
            <a:r>
              <a:rPr kumimoji="1" lang="ja-JP" altLang="en-US" dirty="0"/>
              <a:t>番</a:t>
            </a:r>
            <a:r>
              <a:rPr kumimoji="1" lang="en-US" altLang="ja-JP" dirty="0"/>
              <a:t>3</a:t>
            </a:r>
            <a:r>
              <a:rPr kumimoji="1" lang="ja-JP" altLang="en-US" dirty="0"/>
              <a:t>番は、いずれも　生徒本人に　相談行動を　促すものに　なっています。</a:t>
            </a:r>
            <a:endParaRPr kumimoji="1" lang="en-US" altLang="ja-JP" dirty="0"/>
          </a:p>
          <a:p>
            <a:r>
              <a:rPr kumimoji="1" lang="ja-JP" altLang="en-US" dirty="0"/>
              <a:t>先ほど　ご説明したように、この状態で　本人が　相談行動を起こすのは　かなり大変で、できない　可能性が高い　と考えられるので、ここでは　ふさわしくない　と思われます。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5</a:t>
            </a:r>
            <a:r>
              <a:rPr kumimoji="1" lang="ja-JP" altLang="en-US" dirty="0"/>
              <a:t>番の「翌日に　また話をする　約束をする」　というのは、一定の　自殺予防効果　はあるかも　しれませんが、この　ケースのように　リスクが高まっている　場合、ひとりにすることは　危険です。</a:t>
            </a:r>
            <a:endParaRPr kumimoji="1" lang="en-US" altLang="ja-JP" dirty="0"/>
          </a:p>
          <a:p>
            <a:r>
              <a:rPr kumimoji="1" lang="ja-JP" altLang="en-US" dirty="0"/>
              <a:t>したがって、この選択肢の中では　</a:t>
            </a:r>
            <a:r>
              <a:rPr kumimoji="1" lang="en-US" altLang="ja-JP" dirty="0"/>
              <a:t>4</a:t>
            </a:r>
            <a:r>
              <a:rPr kumimoji="1" lang="ja-JP" altLang="en-US" dirty="0"/>
              <a:t>番が　最適と考えます。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ただ、実際には、スクールカウンセラーが　毎日　常駐している　わけではない　学校も　あると思います。</a:t>
            </a:r>
            <a:endParaRPr kumimoji="1" lang="en-US" altLang="ja-JP" dirty="0"/>
          </a:p>
          <a:p>
            <a:r>
              <a:rPr kumimoji="1" lang="ja-JP" altLang="en-US" dirty="0"/>
              <a:t>そういった場合は、気になる生徒　との面談の前に、「リスクが　あるかもしれない」　の時点で、</a:t>
            </a:r>
            <a:endParaRPr kumimoji="1" lang="en-US" altLang="ja-JP" dirty="0"/>
          </a:p>
          <a:p>
            <a:r>
              <a:rPr kumimoji="1" lang="ja-JP" altLang="en-US" dirty="0"/>
              <a:t>予め　学年主任や生活指導主任、養護教諭　などに　情報を共有し、</a:t>
            </a:r>
            <a:endParaRPr kumimoji="1" lang="en-US" altLang="ja-JP" dirty="0"/>
          </a:p>
          <a:p>
            <a:r>
              <a:rPr kumimoji="1" lang="ja-JP" altLang="en-US" dirty="0"/>
              <a:t>面談での様子　によっては　ヘルプをお願いする　かもしれないことを　伝えておくと　よいでしょう。</a:t>
            </a:r>
            <a:endParaRPr kumimoji="1" lang="en-US" altLang="ja-JP" dirty="0"/>
          </a:p>
          <a:p>
            <a:r>
              <a:rPr kumimoji="1" lang="ja-JP" altLang="en-US" dirty="0"/>
              <a:t>スクールカウンセラーが　不在であれば、緊急で　連絡をして　事情を説明し、</a:t>
            </a:r>
            <a:endParaRPr kumimoji="1" lang="en-US" altLang="ja-JP" dirty="0"/>
          </a:p>
          <a:p>
            <a:r>
              <a:rPr kumimoji="1" lang="ja-JP" altLang="en-US" dirty="0"/>
              <a:t>必要に応じて　駆け付けてもらえるか　を確認します。</a:t>
            </a:r>
          </a:p>
          <a:p>
            <a:r>
              <a:rPr kumimoji="1" lang="ja-JP" altLang="en-US" dirty="0"/>
              <a:t>スクールカウンセラーの　緊急対応が難しい　ときには、教育委員会などを巻き込み、</a:t>
            </a:r>
            <a:endParaRPr kumimoji="1" lang="en-US" altLang="ja-JP" dirty="0"/>
          </a:p>
          <a:p>
            <a:r>
              <a:rPr kumimoji="1" lang="ja-JP" altLang="en-US" dirty="0"/>
              <a:t>いざというときの　対策を決めておく　といった対応が　求められます。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緊急事態に対応できるチームづくりについては、本研修の最後で少しご紹介する予定ですが、</a:t>
            </a:r>
            <a:endParaRPr kumimoji="1" lang="en-US" altLang="ja-JP" dirty="0"/>
          </a:p>
          <a:p>
            <a:r>
              <a:rPr kumimoji="1" lang="ja-JP" altLang="en-US" dirty="0"/>
              <a:t>ここで大切なことは、絶対に先生おひとりで抱えようとしないことです。</a:t>
            </a:r>
            <a:endParaRPr kumimoji="1" lang="en-US" altLang="ja-JP" dirty="0"/>
          </a:p>
          <a:p>
            <a:r>
              <a:rPr kumimoji="1" lang="ja-JP" altLang="en-US" dirty="0"/>
              <a:t>支援してくれる人へ、確実につなぎましょう。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「まさか自殺しないだろう」、その「まさか」で毎年</a:t>
            </a:r>
            <a:r>
              <a:rPr kumimoji="1" lang="en-US" altLang="ja-JP" dirty="0"/>
              <a:t>500</a:t>
            </a:r>
            <a:r>
              <a:rPr kumimoji="1" lang="ja-JP" altLang="en-US" dirty="0"/>
              <a:t>人もの児童生徒が亡くなっています。</a:t>
            </a:r>
            <a:endParaRPr kumimoji="1" lang="en-US" altLang="ja-JP" dirty="0"/>
          </a:p>
          <a:p>
            <a:r>
              <a:rPr kumimoji="1" lang="ja-JP" altLang="en-US" dirty="0"/>
              <a:t>最悪の事態を想定し、危機感と情報を周囲と共有しながら対応することが大切です。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37348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文部科学省の　「教師が知っておきたい　子どもの自殺予防」を　読まれたことは　ありますでしょうか。</a:t>
            </a:r>
            <a:endParaRPr kumimoji="1" lang="en-US" altLang="ja-JP" dirty="0"/>
          </a:p>
          <a:p>
            <a:r>
              <a:rPr kumimoji="1" lang="ja-JP" altLang="en-US" dirty="0"/>
              <a:t>そのなかで、自殺直前のサイン　が挙げられています。</a:t>
            </a:r>
            <a:endParaRPr kumimoji="1" lang="en-US" altLang="ja-JP" dirty="0"/>
          </a:p>
          <a:p>
            <a:r>
              <a:rPr kumimoji="1" lang="ja-JP" altLang="en-US" dirty="0"/>
              <a:t>・集中力の低下、成績の低下</a:t>
            </a:r>
            <a:endParaRPr kumimoji="1" lang="en-US" altLang="ja-JP" dirty="0"/>
          </a:p>
          <a:p>
            <a:r>
              <a:rPr kumimoji="1" lang="ja-JP" altLang="en-US" dirty="0"/>
              <a:t>・不安、イライラ</a:t>
            </a:r>
            <a:endParaRPr kumimoji="1" lang="en-US" altLang="ja-JP" dirty="0"/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…</a:t>
            </a:r>
          </a:p>
          <a:p>
            <a:r>
              <a:rPr kumimoji="1" lang="ja-JP" altLang="en-US" dirty="0"/>
              <a:t>こういった　サインも　とても重要です。</a:t>
            </a:r>
            <a:endParaRPr kumimoji="1" lang="en-US" altLang="ja-JP" dirty="0"/>
          </a:p>
          <a:p>
            <a:r>
              <a:rPr kumimoji="1" lang="ja-JP" altLang="en-US" dirty="0"/>
              <a:t>何か　気になったときに、他にも　心配なサインが　でていないか　チェックできるよう、</a:t>
            </a:r>
            <a:endParaRPr kumimoji="1" lang="en-US" altLang="ja-JP" dirty="0"/>
          </a:p>
          <a:p>
            <a:r>
              <a:rPr kumimoji="1" lang="ja-JP" altLang="en-US" dirty="0"/>
              <a:t>リストを　参照できるように　しておくと　よいかと思います。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ところで、最後の項目に　「自殺について話す」　とありますが、</a:t>
            </a:r>
            <a:endParaRPr kumimoji="1" lang="en-US" altLang="ja-JP" dirty="0"/>
          </a:p>
          <a:p>
            <a:r>
              <a:rPr kumimoji="1" lang="ja-JP" altLang="en-US" dirty="0"/>
              <a:t>子どもたちは　実際に　どのように　自殺について　話すと思いますか？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879566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ケースのまとめです。</a:t>
            </a:r>
            <a:endParaRPr kumimoji="1" lang="en-US" altLang="ja-JP" dirty="0"/>
          </a:p>
          <a:p>
            <a:r>
              <a:rPr kumimoji="1" lang="ja-JP" altLang="en-US" dirty="0"/>
              <a:t>１つめのケースでは、自殺の　ほのめかしを　取り上げました。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さまざまな　自殺のサインが　ありますが、それに　気づくことが　できました。</a:t>
            </a:r>
            <a:endParaRPr kumimoji="1" lang="en-US" altLang="ja-JP" dirty="0"/>
          </a:p>
          <a:p>
            <a:r>
              <a:rPr kumimoji="1" lang="ja-JP" altLang="en-US" dirty="0"/>
              <a:t>本人が　話しやすい環境　を整え、自殺したい気持ち　について　率直に尋ねました。</a:t>
            </a:r>
            <a:endParaRPr kumimoji="1" lang="en-US" altLang="ja-JP" dirty="0"/>
          </a:p>
          <a:p>
            <a:r>
              <a:rPr kumimoji="1" lang="ja-JP" altLang="en-US" dirty="0"/>
              <a:t>より詳しく　情報を集め、緊急度を評価し、適切な支援に　確実につなぐ　ことができた、というケースでした。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１つめのケースで　学んだことは、他のケースにも　応用がききます。</a:t>
            </a:r>
            <a:endParaRPr kumimoji="1" lang="en-US" altLang="ja-JP" dirty="0"/>
          </a:p>
          <a:p>
            <a:r>
              <a:rPr kumimoji="1" lang="ja-JP" altLang="en-US" dirty="0"/>
              <a:t>残りのケースについて、見ていきましょう。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お疲れかと　思いますので、少し、首や肩をまわして、リラックスしながら、後半も　お付き合いいただけましたら幸いです。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＊目標＊開始～</a:t>
            </a:r>
            <a:r>
              <a:rPr kumimoji="1" lang="en-US" altLang="ja-JP" dirty="0"/>
              <a:t>40</a:t>
            </a:r>
            <a:r>
              <a:rPr kumimoji="1" lang="ja-JP" altLang="en-US" dirty="0"/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146624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今回のケースでは、作文に　「自殺したい」　と書くという　設定にしましたが、</a:t>
            </a:r>
            <a:endParaRPr kumimoji="1" lang="en-US" altLang="ja-JP" dirty="0"/>
          </a:p>
          <a:p>
            <a:r>
              <a:rPr kumimoji="1" lang="ja-JP" altLang="en-US" dirty="0"/>
              <a:t>子どもたちは　「自殺したい」　と直接的に　言わないことも　多くあります。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「自殺したい」　に類する言葉　として、たとえば　こんなものがあります。</a:t>
            </a:r>
            <a:endParaRPr kumimoji="1" lang="en-US" altLang="ja-JP" dirty="0"/>
          </a:p>
          <a:p>
            <a:r>
              <a:rPr kumimoji="1" lang="ja-JP" altLang="en-US" dirty="0"/>
              <a:t>・死にたい</a:t>
            </a:r>
            <a:endParaRPr kumimoji="1" lang="en-US" altLang="ja-JP" dirty="0"/>
          </a:p>
          <a:p>
            <a:r>
              <a:rPr kumimoji="1" lang="ja-JP" altLang="en-US" dirty="0"/>
              <a:t>・死んだ方がまし</a:t>
            </a:r>
            <a:endParaRPr kumimoji="1" lang="en-US" altLang="ja-JP" dirty="0"/>
          </a:p>
          <a:p>
            <a:r>
              <a:rPr kumimoji="1" lang="ja-JP" altLang="en-US" dirty="0"/>
              <a:t>・消えたい</a:t>
            </a:r>
            <a:endParaRPr kumimoji="1" lang="en-US" altLang="ja-JP" dirty="0"/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…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こういった　言葉に　触れたときには、「自殺」という　最悪の事態を　念頭において　おく　必要が　あります。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3478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ケースに　戻りましょう。</a:t>
            </a:r>
            <a:endParaRPr kumimoji="1" lang="en-US" altLang="ja-JP" dirty="0"/>
          </a:p>
          <a:p>
            <a:r>
              <a:rPr kumimoji="1" lang="ja-JP" altLang="en-US" dirty="0"/>
              <a:t>高１の　</a:t>
            </a:r>
            <a:r>
              <a:rPr kumimoji="1" lang="en-US" altLang="ja-JP" dirty="0"/>
              <a:t>A</a:t>
            </a:r>
            <a:r>
              <a:rPr kumimoji="1" lang="ja-JP" altLang="en-US" dirty="0"/>
              <a:t>くん、作文に　「自殺したい」　と書かれていた　というケースでした。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周辺情報を　追加しました。</a:t>
            </a:r>
            <a:endParaRPr kumimoji="1" lang="en-US" altLang="ja-JP" dirty="0"/>
          </a:p>
          <a:p>
            <a:r>
              <a:rPr kumimoji="1" lang="ja-JP" altLang="en-US" dirty="0"/>
              <a:t>この後　練習用のクイズ　をしますので、</a:t>
            </a:r>
            <a:r>
              <a:rPr kumimoji="1" lang="en-US" altLang="ja-JP" dirty="0"/>
              <a:t>A</a:t>
            </a:r>
            <a:r>
              <a:rPr kumimoji="1" lang="ja-JP" altLang="en-US" dirty="0"/>
              <a:t>くんの　情報のうち　気を付けた方が　いいポイントを　探してみてください。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・成績は　普通、ちょうど　平均くらい　だったのが、最近やや下がって　きていました。</a:t>
            </a:r>
            <a:endParaRPr kumimoji="1" lang="en-US" altLang="ja-JP" dirty="0"/>
          </a:p>
          <a:p>
            <a:r>
              <a:rPr kumimoji="1" lang="ja-JP" altLang="en-US" dirty="0"/>
              <a:t>　以前に　比べて　学校を　休みがちに　なっています。</a:t>
            </a:r>
            <a:endParaRPr kumimoji="1" lang="en-US" altLang="ja-JP" dirty="0"/>
          </a:p>
          <a:p>
            <a:r>
              <a:rPr kumimoji="1" lang="ja-JP" altLang="en-US" dirty="0"/>
              <a:t>・登校しても、ひとりで　ボーっとして　過ごしています。</a:t>
            </a:r>
            <a:endParaRPr kumimoji="1" lang="en-US" altLang="ja-JP" dirty="0"/>
          </a:p>
          <a:p>
            <a:r>
              <a:rPr kumimoji="1" lang="ja-JP" altLang="en-US" dirty="0"/>
              <a:t>・仲の良い友だちは　いない　様子ですが、</a:t>
            </a:r>
            <a:endParaRPr kumimoji="1" lang="en-US" altLang="ja-JP" dirty="0"/>
          </a:p>
          <a:p>
            <a:r>
              <a:rPr kumimoji="1" lang="ja-JP" altLang="en-US" dirty="0"/>
              <a:t>・明らかな　いじめ　があるようには　見えません。</a:t>
            </a:r>
            <a:endParaRPr kumimoji="1" lang="en-US" altLang="ja-JP" dirty="0"/>
          </a:p>
          <a:p>
            <a:r>
              <a:rPr kumimoji="1" lang="ja-JP" altLang="en-US" dirty="0"/>
              <a:t>・もともと　身だしなみに　無頓着　気味でしたが、最近　特に　その傾向が　目立っているように　みえます。</a:t>
            </a:r>
            <a:endParaRPr kumimoji="1" lang="en-US" altLang="ja-JP" dirty="0"/>
          </a:p>
          <a:p>
            <a:endParaRPr kumimoji="1" lang="en-US" altLang="ja-JP" dirty="0"/>
          </a:p>
          <a:p>
            <a:pPr defTabSz="651998">
              <a:defRPr/>
            </a:pPr>
            <a:r>
              <a:rPr kumimoji="1" lang="ja-JP" altLang="en-US" dirty="0"/>
              <a:t>気を付けたほうが　良さそうな　ポイントが、いろいろ　ありそうですね。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33851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では、ここでクイズです。</a:t>
            </a:r>
            <a:endParaRPr kumimoji="1" lang="en-US" altLang="ja-JP" dirty="0"/>
          </a:p>
          <a:p>
            <a:r>
              <a:rPr kumimoji="1" lang="en-US" altLang="ja-JP" dirty="0"/>
              <a:t>A</a:t>
            </a:r>
            <a:r>
              <a:rPr kumimoji="1" lang="ja-JP" altLang="en-US" dirty="0"/>
              <a:t>くんには　どんな　サインが　ありましたか？</a:t>
            </a:r>
            <a:endParaRPr kumimoji="1" lang="en-US" altLang="ja-JP" dirty="0"/>
          </a:p>
          <a:p>
            <a:r>
              <a:rPr kumimoji="1" lang="ja-JP" altLang="en-US" dirty="0"/>
              <a:t>近くの方と　会話して　いただいて　構いませんので、</a:t>
            </a:r>
            <a:endParaRPr kumimoji="1" lang="en-US" altLang="ja-JP" dirty="0"/>
          </a:p>
          <a:p>
            <a:r>
              <a:rPr kumimoji="1" lang="ja-JP" altLang="en-US" dirty="0"/>
              <a:t>考えて　</a:t>
            </a:r>
            <a:r>
              <a:rPr kumimoji="1" lang="en-US" altLang="ja-JP" dirty="0"/>
              <a:t>zoom</a:t>
            </a:r>
            <a:r>
              <a:rPr kumimoji="1" lang="ja-JP" altLang="en-US" dirty="0"/>
              <a:t>の投票にも　答えてください。</a:t>
            </a:r>
            <a:endParaRPr kumimoji="1"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54806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回答の例はこちらです。</a:t>
            </a:r>
            <a:endParaRPr kumimoji="1" lang="en-US" altLang="ja-JP" dirty="0"/>
          </a:p>
          <a:p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☒ 集中力の低下、成績の低下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 不安、イライラ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 投げやりな態度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☒ 身だしなみに無頓着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 睡眠時間の変化、食欲不振・体重減少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☒ 交友関係の問題（孤立、いじめ、非行）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 不登校、引きこもり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☒ 自殺について話したり、自殺の計画を立てたりする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/>
              <a:t>情報に　含まれていなかったこと　の中にも、実際には　該当している　ものも　あるかもしれませんので、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不正解とは　限りません。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付随して　起きている　かもしれない　問題を　把握するために、より　注意して　情報を集める　きっかけにも　なります。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045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C632-5231-444B-9981-B4056F8A94FB}" type="datetime1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15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D7C5-2BE9-400B-8254-76D956BDAD4E}" type="datetime1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43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07DF-3DD0-4905-95E6-3E1045307BAC}" type="datetime1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06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1032-FA08-4530-AFFE-9716E1CDE930}" type="datetime1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04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3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6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093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23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15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18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1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24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69F7-2E6E-4072-AA1A-925F024C882A}" type="datetime1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9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79C9-D542-419C-AF1A-676197134B22}" type="datetime1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855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31" indent="0">
              <a:buNone/>
              <a:defRPr sz="1846" b="1"/>
            </a:lvl2pPr>
            <a:lvl3pPr marL="844061" indent="0">
              <a:buNone/>
              <a:defRPr sz="1662" b="1"/>
            </a:lvl3pPr>
            <a:lvl4pPr marL="1266093" indent="0">
              <a:buNone/>
              <a:defRPr sz="1477" b="1"/>
            </a:lvl4pPr>
            <a:lvl5pPr marL="1688123" indent="0">
              <a:buNone/>
              <a:defRPr sz="1477" b="1"/>
            </a:lvl5pPr>
            <a:lvl6pPr marL="2110154" indent="0">
              <a:buNone/>
              <a:defRPr sz="1477" b="1"/>
            </a:lvl6pPr>
            <a:lvl7pPr marL="2532184" indent="0">
              <a:buNone/>
              <a:defRPr sz="1477" b="1"/>
            </a:lvl7pPr>
            <a:lvl8pPr marL="2954215" indent="0">
              <a:buNone/>
              <a:defRPr sz="1477" b="1"/>
            </a:lvl8pPr>
            <a:lvl9pPr marL="3376247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31" indent="0">
              <a:buNone/>
              <a:defRPr sz="1846" b="1"/>
            </a:lvl2pPr>
            <a:lvl3pPr marL="844061" indent="0">
              <a:buNone/>
              <a:defRPr sz="1662" b="1"/>
            </a:lvl3pPr>
            <a:lvl4pPr marL="1266093" indent="0">
              <a:buNone/>
              <a:defRPr sz="1477" b="1"/>
            </a:lvl4pPr>
            <a:lvl5pPr marL="1688123" indent="0">
              <a:buNone/>
              <a:defRPr sz="1477" b="1"/>
            </a:lvl5pPr>
            <a:lvl6pPr marL="2110154" indent="0">
              <a:buNone/>
              <a:defRPr sz="1477" b="1"/>
            </a:lvl6pPr>
            <a:lvl7pPr marL="2532184" indent="0">
              <a:buNone/>
              <a:defRPr sz="1477" b="1"/>
            </a:lvl7pPr>
            <a:lvl8pPr marL="2954215" indent="0">
              <a:buNone/>
              <a:defRPr sz="1477" b="1"/>
            </a:lvl8pPr>
            <a:lvl9pPr marL="3376247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DEAA-BD37-4F6E-BE33-594FA654EC46}" type="datetime1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964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56D8-D0D4-4E1F-888F-47354292EDBF}" type="datetime1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79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4DEE-2CD8-4AB5-9AC5-A7B350AF1574}" type="datetime1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72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31" indent="0">
              <a:buNone/>
              <a:defRPr sz="1108"/>
            </a:lvl2pPr>
            <a:lvl3pPr marL="844061" indent="0">
              <a:buNone/>
              <a:defRPr sz="923"/>
            </a:lvl3pPr>
            <a:lvl4pPr marL="1266093" indent="0">
              <a:buNone/>
              <a:defRPr sz="831"/>
            </a:lvl4pPr>
            <a:lvl5pPr marL="1688123" indent="0">
              <a:buNone/>
              <a:defRPr sz="831"/>
            </a:lvl5pPr>
            <a:lvl6pPr marL="2110154" indent="0">
              <a:buNone/>
              <a:defRPr sz="831"/>
            </a:lvl6pPr>
            <a:lvl7pPr marL="2532184" indent="0">
              <a:buNone/>
              <a:defRPr sz="831"/>
            </a:lvl7pPr>
            <a:lvl8pPr marL="2954215" indent="0">
              <a:buNone/>
              <a:defRPr sz="831"/>
            </a:lvl8pPr>
            <a:lvl9pPr marL="3376247" indent="0">
              <a:buNone/>
              <a:defRPr sz="83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8621-D409-4A17-8613-B6C4F2FA2200}" type="datetime1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9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31" indent="0">
              <a:buNone/>
              <a:defRPr sz="2585"/>
            </a:lvl2pPr>
            <a:lvl3pPr marL="844061" indent="0">
              <a:buNone/>
              <a:defRPr sz="2215"/>
            </a:lvl3pPr>
            <a:lvl4pPr marL="1266093" indent="0">
              <a:buNone/>
              <a:defRPr sz="1846"/>
            </a:lvl4pPr>
            <a:lvl5pPr marL="1688123" indent="0">
              <a:buNone/>
              <a:defRPr sz="1846"/>
            </a:lvl5pPr>
            <a:lvl6pPr marL="2110154" indent="0">
              <a:buNone/>
              <a:defRPr sz="1846"/>
            </a:lvl6pPr>
            <a:lvl7pPr marL="2532184" indent="0">
              <a:buNone/>
              <a:defRPr sz="1846"/>
            </a:lvl7pPr>
            <a:lvl8pPr marL="2954215" indent="0">
              <a:buNone/>
              <a:defRPr sz="1846"/>
            </a:lvl8pPr>
            <a:lvl9pPr marL="3376247" indent="0">
              <a:buNone/>
              <a:defRPr sz="1846"/>
            </a:lvl9pPr>
          </a:lstStyle>
          <a:p>
            <a:r>
              <a:rPr kumimoji="1"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31" indent="0">
              <a:buNone/>
              <a:defRPr sz="1108"/>
            </a:lvl2pPr>
            <a:lvl3pPr marL="844061" indent="0">
              <a:buNone/>
              <a:defRPr sz="923"/>
            </a:lvl3pPr>
            <a:lvl4pPr marL="1266093" indent="0">
              <a:buNone/>
              <a:defRPr sz="831"/>
            </a:lvl4pPr>
            <a:lvl5pPr marL="1688123" indent="0">
              <a:buNone/>
              <a:defRPr sz="831"/>
            </a:lvl5pPr>
            <a:lvl6pPr marL="2110154" indent="0">
              <a:buNone/>
              <a:defRPr sz="831"/>
            </a:lvl6pPr>
            <a:lvl7pPr marL="2532184" indent="0">
              <a:buNone/>
              <a:defRPr sz="831"/>
            </a:lvl7pPr>
            <a:lvl8pPr marL="2954215" indent="0">
              <a:buNone/>
              <a:defRPr sz="831"/>
            </a:lvl8pPr>
            <a:lvl9pPr marL="3376247" indent="0">
              <a:buNone/>
              <a:defRPr sz="83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BE0E-1EA4-4AC4-A739-268ED58A6BED}" type="datetime1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28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A0036-9A5F-47E9-B72A-6D01DA54F8ED}" type="datetime1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1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hf hdr="0" ftr="0" dt="0"/>
  <p:txStyles>
    <p:titleStyle>
      <a:lvl1pPr algn="ctr" defTabSz="844061" rtl="0" eaLnBrk="1" latinLnBrk="0" hangingPunct="1"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23" indent="-316523" algn="l" defTabSz="844061" rtl="0" eaLnBrk="1" latinLnBrk="0" hangingPunct="1">
        <a:spcBef>
          <a:spcPct val="20000"/>
        </a:spcBef>
        <a:buFont typeface="Arial" pitchFamily="34" charset="0"/>
        <a:buChar char="•"/>
        <a:defRPr kumimoji="1"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01" indent="-263770" algn="l" defTabSz="844061" rtl="0" eaLnBrk="1" latinLnBrk="0" hangingPunct="1">
        <a:spcBef>
          <a:spcPct val="20000"/>
        </a:spcBef>
        <a:buFont typeface="Arial" pitchFamily="34" charset="0"/>
        <a:buChar char="–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077" indent="-211015" algn="l" defTabSz="844061" rtl="0" eaLnBrk="1" latinLnBrk="0" hangingPunct="1">
        <a:spcBef>
          <a:spcPct val="20000"/>
        </a:spcBef>
        <a:buFont typeface="Arial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08" indent="-211015" algn="l" defTabSz="844061" rtl="0" eaLnBrk="1" latinLnBrk="0" hangingPunct="1">
        <a:spcBef>
          <a:spcPct val="20000"/>
        </a:spcBef>
        <a:buFont typeface="Arial" pitchFamily="34" charset="0"/>
        <a:buChar char="–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39" indent="-211015" algn="l" defTabSz="844061" rtl="0" eaLnBrk="1" latinLnBrk="0" hangingPunct="1">
        <a:spcBef>
          <a:spcPct val="20000"/>
        </a:spcBef>
        <a:buFont typeface="Arial" pitchFamily="34" charset="0"/>
        <a:buChar char="»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169" indent="-211015" algn="l" defTabSz="844061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11015" algn="l" defTabSz="844061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231" indent="-211015" algn="l" defTabSz="844061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262" indent="-211015" algn="l" defTabSz="844061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6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31" algn="l" defTabSz="84406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61" algn="l" defTabSz="84406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093" algn="l" defTabSz="84406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23" algn="l" defTabSz="84406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154" algn="l" defTabSz="84406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184" algn="l" defTabSz="84406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15" algn="l" defTabSz="84406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247" algn="l" defTabSz="84406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ADAA112-D376-2610-C01A-06ED73864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8203" t="7203" r="6740" b="20776"/>
          <a:stretch/>
        </p:blipFill>
        <p:spPr>
          <a:xfrm rot="20421033">
            <a:off x="400279" y="457281"/>
            <a:ext cx="4907722" cy="473264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492F7B9-1827-47BF-B25B-2349878D5B5E}"/>
              </a:ext>
            </a:extLst>
          </p:cNvPr>
          <p:cNvSpPr txBox="1"/>
          <p:nvPr/>
        </p:nvSpPr>
        <p:spPr>
          <a:xfrm>
            <a:off x="2272" y="2321004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ケース１</a:t>
            </a:r>
            <a:endParaRPr lang="en-US" altLang="ja-JP" sz="4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自殺のほのめかし</a:t>
            </a:r>
          </a:p>
        </p:txBody>
      </p:sp>
    </p:spTree>
    <p:extLst>
      <p:ext uri="{BB962C8B-B14F-4D97-AF65-F5344CB8AC3E}">
        <p14:creationId xmlns:p14="http://schemas.microsoft.com/office/powerpoint/2010/main" val="404249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吹き出し: 円形 34">
            <a:extLst>
              <a:ext uri="{FF2B5EF4-FFF2-40B4-BE49-F238E27FC236}">
                <a16:creationId xmlns:a16="http://schemas.microsoft.com/office/drawing/2014/main" id="{4099EEFE-036F-54F6-2DCE-B9359F1C6B2C}"/>
              </a:ext>
            </a:extLst>
          </p:cNvPr>
          <p:cNvSpPr/>
          <p:nvPr/>
        </p:nvSpPr>
        <p:spPr>
          <a:xfrm>
            <a:off x="2057725" y="5374877"/>
            <a:ext cx="2226243" cy="611880"/>
          </a:xfrm>
          <a:prstGeom prst="wedgeEllipseCallout">
            <a:avLst>
              <a:gd name="adj1" fmla="val -58022"/>
              <a:gd name="adj2" fmla="val 24596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吹き出し: 円形 33">
            <a:extLst>
              <a:ext uri="{FF2B5EF4-FFF2-40B4-BE49-F238E27FC236}">
                <a16:creationId xmlns:a16="http://schemas.microsoft.com/office/drawing/2014/main" id="{D8F359F7-AC78-E54C-1461-F30DEAF723C7}"/>
              </a:ext>
            </a:extLst>
          </p:cNvPr>
          <p:cNvSpPr/>
          <p:nvPr/>
        </p:nvSpPr>
        <p:spPr>
          <a:xfrm>
            <a:off x="1979712" y="4011943"/>
            <a:ext cx="3744416" cy="611880"/>
          </a:xfrm>
          <a:prstGeom prst="wedgeEllipseCallout">
            <a:avLst>
              <a:gd name="adj1" fmla="val -57217"/>
              <a:gd name="adj2" fmla="val 19479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吹き出し: 円形 31">
            <a:extLst>
              <a:ext uri="{FF2B5EF4-FFF2-40B4-BE49-F238E27FC236}">
                <a16:creationId xmlns:a16="http://schemas.microsoft.com/office/drawing/2014/main" id="{8CFF3848-9D22-82DD-145E-F69648985779}"/>
              </a:ext>
            </a:extLst>
          </p:cNvPr>
          <p:cNvSpPr/>
          <p:nvPr/>
        </p:nvSpPr>
        <p:spPr>
          <a:xfrm>
            <a:off x="2051720" y="2730455"/>
            <a:ext cx="3744416" cy="611880"/>
          </a:xfrm>
          <a:prstGeom prst="wedgeEllipseCallout">
            <a:avLst>
              <a:gd name="adj1" fmla="val -65727"/>
              <a:gd name="adj2" fmla="val 39857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吹き出し: 円形 24">
            <a:extLst>
              <a:ext uri="{FF2B5EF4-FFF2-40B4-BE49-F238E27FC236}">
                <a16:creationId xmlns:a16="http://schemas.microsoft.com/office/drawing/2014/main" id="{3898C9A8-0147-DA01-C960-B5757541A33C}"/>
              </a:ext>
            </a:extLst>
          </p:cNvPr>
          <p:cNvSpPr/>
          <p:nvPr/>
        </p:nvSpPr>
        <p:spPr>
          <a:xfrm>
            <a:off x="2123728" y="1455471"/>
            <a:ext cx="1296144" cy="611880"/>
          </a:xfrm>
          <a:prstGeom prst="wedgeEllipseCallout">
            <a:avLst>
              <a:gd name="adj1" fmla="val -65727"/>
              <a:gd name="adj2" fmla="val 39857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360040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ja-JP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TALK</a:t>
            </a:r>
            <a:r>
              <a:rPr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の原則</a:t>
            </a:r>
            <a:endParaRPr kumimoji="1" lang="ja-JP" altLang="en-US" sz="4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502BE38-187C-02B6-C9A2-C6BD2AD1DA81}"/>
              </a:ext>
            </a:extLst>
          </p:cNvPr>
          <p:cNvSpPr/>
          <p:nvPr/>
        </p:nvSpPr>
        <p:spPr>
          <a:xfrm>
            <a:off x="1619672" y="1527479"/>
            <a:ext cx="7632848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 Black" panose="020B0604020202020204" pitchFamily="2" charset="0"/>
                <a:ea typeface="メイリオ" panose="020B0604030504040204" pitchFamily="50" charset="-128"/>
              </a:rPr>
              <a:t> 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 Black" panose="020B0604020202020204" pitchFamily="2" charset="0"/>
                <a:ea typeface="メイリオ" panose="020B0604030504040204" pitchFamily="50" charset="-128"/>
              </a:rPr>
              <a:t>ell: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言葉に出して心配していることを伝える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Congenial Black" panose="020B0604020202020204" pitchFamily="2" charset="0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 Black" panose="020B0604020202020204" pitchFamily="2" charset="0"/>
                <a:ea typeface="メイリオ" panose="020B0604030504040204" pitchFamily="50" charset="-128"/>
              </a:rPr>
              <a:t> </a:t>
            </a:r>
            <a:r>
              <a:rPr lang="en-US" altLang="ja-JP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genial Black" panose="020B0604020202020204" pitchFamily="2" charset="0"/>
                <a:ea typeface="メイリオ" panose="020B0604030504040204" pitchFamily="50" charset="-128"/>
              </a:rPr>
              <a:t>sk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 Black" panose="020B0604020202020204" pitchFamily="2" charset="0"/>
                <a:ea typeface="メイリオ" panose="020B0604030504040204" pitchFamily="50" charset="-128"/>
              </a:rPr>
              <a:t>:	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「死にたい」気持ちについて、率直に聞く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 Black" panose="020B0604020202020204" pitchFamily="2" charset="0"/>
                <a:ea typeface="メイリオ" panose="020B0604030504040204" pitchFamily="50" charset="-128"/>
              </a:rPr>
              <a:t> </a:t>
            </a:r>
            <a:r>
              <a:rPr lang="en-US" altLang="ja-JP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genial Black" panose="020B0604020202020204" pitchFamily="2" charset="0"/>
                <a:ea typeface="メイリオ" panose="020B0604030504040204" pitchFamily="50" charset="-128"/>
              </a:rPr>
              <a:t>isten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 Black" panose="020B0604020202020204" pitchFamily="2" charset="0"/>
                <a:ea typeface="メイリオ" panose="020B0604030504040204" pitchFamily="50" charset="-128"/>
              </a:rPr>
              <a:t>:</a:t>
            </a: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 Black" panose="020B0604020202020204" pitchFamily="2" charset="0"/>
                <a:ea typeface="メイリオ" panose="020B0604030504040204" pitchFamily="50" charset="-128"/>
              </a:rPr>
              <a:t>　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 Black" panose="020B0604020202020204" pitchFamily="2" charset="0"/>
                <a:ea typeface="メイリオ" panose="020B0604030504040204" pitchFamily="50" charset="-128"/>
              </a:rPr>
              <a:t>絶望的な気持ちを傾聴する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Congenial Black" panose="020B0604020202020204" pitchFamily="2" charset="0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 Black" panose="020B0604020202020204" pitchFamily="2" charset="0"/>
                <a:ea typeface="メイリオ" panose="020B0604030504040204" pitchFamily="50" charset="-128"/>
              </a:rPr>
              <a:t> </a:t>
            </a:r>
            <a:r>
              <a:rPr lang="en-US" altLang="ja-JP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genial Black" panose="020B0604020202020204" pitchFamily="2" charset="0"/>
                <a:ea typeface="メイリオ" panose="020B0604030504040204" pitchFamily="50" charset="-128"/>
              </a:rPr>
              <a:t>eep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 Black" panose="020B0604020202020204" pitchFamily="2" charset="0"/>
                <a:ea typeface="メイリオ" panose="020B0604030504040204" pitchFamily="50" charset="-128"/>
              </a:rPr>
              <a:t> safe:</a:t>
            </a: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 Black" panose="020B0604020202020204" pitchFamily="2" charset="0"/>
                <a:ea typeface="メイリオ" panose="020B0604030504040204" pitchFamily="50" charset="-128"/>
              </a:rPr>
              <a:t>　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 Black" panose="020B0604020202020204" pitchFamily="2" charset="0"/>
                <a:ea typeface="メイリオ" panose="020B0604030504040204" pitchFamily="50" charset="-128"/>
              </a:rPr>
              <a:t>安全を確保する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Congenial Black" panose="020B0604020202020204" pitchFamily="2" charset="0"/>
              <a:ea typeface="メイリオ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AA5CA5F-8EDE-F842-BFFA-91841E9965AC}"/>
              </a:ext>
            </a:extLst>
          </p:cNvPr>
          <p:cNvSpPr/>
          <p:nvPr/>
        </p:nvSpPr>
        <p:spPr>
          <a:xfrm>
            <a:off x="2195736" y="1455565"/>
            <a:ext cx="2088232" cy="647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心配だよ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AF373B7-166F-5FD3-A314-0D570289A840}"/>
              </a:ext>
            </a:extLst>
          </p:cNvPr>
          <p:cNvSpPr/>
          <p:nvPr/>
        </p:nvSpPr>
        <p:spPr>
          <a:xfrm>
            <a:off x="2195736" y="2751615"/>
            <a:ext cx="3600400" cy="647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どんな時に死にたいと思うの？</a:t>
            </a:r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B1ED7A7-049B-4304-D448-7B983EAD27B1}"/>
              </a:ext>
            </a:extLst>
          </p:cNvPr>
          <p:cNvSpPr/>
          <p:nvPr/>
        </p:nvSpPr>
        <p:spPr>
          <a:xfrm>
            <a:off x="2195736" y="4011849"/>
            <a:ext cx="4752528" cy="647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死にたいぐらいつらいんだね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B212F7E-5F37-A6D8-D018-26B65CB74137}"/>
              </a:ext>
            </a:extLst>
          </p:cNvPr>
          <p:cNvSpPr/>
          <p:nvPr/>
        </p:nvSpPr>
        <p:spPr>
          <a:xfrm>
            <a:off x="2195736" y="5393998"/>
            <a:ext cx="3600400" cy="647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ひとりにしないよ</a:t>
            </a:r>
          </a:p>
        </p:txBody>
      </p:sp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D1B6B739-B96F-5394-198B-65FA2F8421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1" t="70782" r="59845" b="14889"/>
          <a:stretch/>
        </p:blipFill>
        <p:spPr>
          <a:xfrm>
            <a:off x="539552" y="1412092"/>
            <a:ext cx="1296144" cy="1310426"/>
          </a:xfrm>
          <a:prstGeom prst="rect">
            <a:avLst/>
          </a:prstGeom>
        </p:spPr>
      </p:pic>
      <p:pic>
        <p:nvPicPr>
          <p:cNvPr id="19" name="図 18" descr="図形&#10;&#10;中程度の精度で自動的に生成された説明">
            <a:extLst>
              <a:ext uri="{FF2B5EF4-FFF2-40B4-BE49-F238E27FC236}">
                <a16:creationId xmlns:a16="http://schemas.microsoft.com/office/drawing/2014/main" id="{2B84825A-702B-1880-F626-42EF1D918A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1" r="79273" b="72904"/>
          <a:stretch/>
        </p:blipFill>
        <p:spPr>
          <a:xfrm>
            <a:off x="431540" y="2673972"/>
            <a:ext cx="1440160" cy="1404343"/>
          </a:xfrm>
          <a:prstGeom prst="rect">
            <a:avLst/>
          </a:prstGeom>
        </p:spPr>
      </p:pic>
      <p:pic>
        <p:nvPicPr>
          <p:cNvPr id="20" name="図 19" descr="図形&#10;&#10;中程度の精度で自動的に生成された説明">
            <a:extLst>
              <a:ext uri="{FF2B5EF4-FFF2-40B4-BE49-F238E27FC236}">
                <a16:creationId xmlns:a16="http://schemas.microsoft.com/office/drawing/2014/main" id="{C2C2EFBA-A6C4-7919-5693-49F3D2EF67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9" t="41665" r="40587" b="43915"/>
          <a:stretch/>
        </p:blipFill>
        <p:spPr>
          <a:xfrm>
            <a:off x="541734" y="3993049"/>
            <a:ext cx="1296145" cy="1318767"/>
          </a:xfrm>
          <a:prstGeom prst="rect">
            <a:avLst/>
          </a:prstGeom>
        </p:spPr>
      </p:pic>
      <p:pic>
        <p:nvPicPr>
          <p:cNvPr id="21" name="図 20" descr="図形&#10;&#10;中程度の精度で自動的に生成された説明">
            <a:extLst>
              <a:ext uri="{FF2B5EF4-FFF2-40B4-BE49-F238E27FC236}">
                <a16:creationId xmlns:a16="http://schemas.microsoft.com/office/drawing/2014/main" id="{5B7FF537-9261-DD7C-93F3-121786CFEA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8" t="41228" r="60108" b="43416"/>
          <a:stretch/>
        </p:blipFill>
        <p:spPr>
          <a:xfrm>
            <a:off x="533341" y="5243469"/>
            <a:ext cx="1296144" cy="14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0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CAC93B-6800-06A8-3A8D-D59123FCA1F8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83C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1 つの角を切り取る 11">
            <a:extLst>
              <a:ext uri="{FF2B5EF4-FFF2-40B4-BE49-F238E27FC236}">
                <a16:creationId xmlns:a16="http://schemas.microsoft.com/office/drawing/2014/main" id="{0DABD3FB-CD7C-27A2-5921-FA53A77C240F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83CCD2">
              <a:alpha val="30196"/>
            </a:srgbClr>
          </a:solidFill>
          <a:ln>
            <a:solidFill>
              <a:srgbClr val="83CCD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2C8795-BB30-F78D-EAA1-3008EF00BE41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ケース１：自殺のほのめかし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611560" y="836712"/>
            <a:ext cx="784887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あなたは、放課後にＡくんと話をする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機会を作ることに成功しました。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 descr="家具の置いてあるテーブル&#10;&#10;低い精度で自動的に生成された説明">
            <a:extLst>
              <a:ext uri="{FF2B5EF4-FFF2-40B4-BE49-F238E27FC236}">
                <a16:creationId xmlns:a16="http://schemas.microsoft.com/office/drawing/2014/main" id="{B1F1BA57-F2F8-05D2-7E2E-DCF7E4037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68" y="4423397"/>
            <a:ext cx="2513856" cy="2029939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A4BFFCD-DCD3-0AF0-5573-8EDB7B826362}"/>
              </a:ext>
            </a:extLst>
          </p:cNvPr>
          <p:cNvGrpSpPr/>
          <p:nvPr/>
        </p:nvGrpSpPr>
        <p:grpSpPr>
          <a:xfrm>
            <a:off x="3391643" y="3836818"/>
            <a:ext cx="648657" cy="1573597"/>
            <a:chOff x="7589912" y="3799461"/>
            <a:chExt cx="648657" cy="1573597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1F62CCA7-628D-B9B9-FCC9-6F1C41D39FF6}"/>
                </a:ext>
              </a:extLst>
            </p:cNvPr>
            <p:cNvSpPr/>
            <p:nvPr/>
          </p:nvSpPr>
          <p:spPr>
            <a:xfrm>
              <a:off x="7590591" y="3799461"/>
              <a:ext cx="647978" cy="6479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81DA1737-8719-98A7-B357-49FB80A1EC7D}"/>
                </a:ext>
              </a:extLst>
            </p:cNvPr>
            <p:cNvSpPr/>
            <p:nvPr/>
          </p:nvSpPr>
          <p:spPr>
            <a:xfrm>
              <a:off x="7590591" y="4441389"/>
              <a:ext cx="647978" cy="6479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74BCC80B-48BA-9927-46FA-9F93A68E1F46}"/>
                </a:ext>
              </a:extLst>
            </p:cNvPr>
            <p:cNvSpPr/>
            <p:nvPr/>
          </p:nvSpPr>
          <p:spPr>
            <a:xfrm>
              <a:off x="7589912" y="4725144"/>
              <a:ext cx="647978" cy="6479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7" name="楕円 16">
            <a:extLst>
              <a:ext uri="{FF2B5EF4-FFF2-40B4-BE49-F238E27FC236}">
                <a16:creationId xmlns:a16="http://schemas.microsoft.com/office/drawing/2014/main" id="{D6BB2B73-85FD-A190-ADDB-56DDFAC470A7}"/>
              </a:ext>
            </a:extLst>
          </p:cNvPr>
          <p:cNvSpPr/>
          <p:nvPr/>
        </p:nvSpPr>
        <p:spPr>
          <a:xfrm>
            <a:off x="5002721" y="3237217"/>
            <a:ext cx="647978" cy="647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CC457281-31C5-80D0-5C6F-D3505ED05746}"/>
              </a:ext>
            </a:extLst>
          </p:cNvPr>
          <p:cNvSpPr/>
          <p:nvPr/>
        </p:nvSpPr>
        <p:spPr>
          <a:xfrm>
            <a:off x="5002721" y="3879145"/>
            <a:ext cx="647978" cy="647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257B25C-466E-2F12-6DEF-4E15FD2E68C6}"/>
              </a:ext>
            </a:extLst>
          </p:cNvPr>
          <p:cNvSpPr/>
          <p:nvPr/>
        </p:nvSpPr>
        <p:spPr>
          <a:xfrm>
            <a:off x="5002042" y="4162900"/>
            <a:ext cx="647978" cy="3642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BF6B1EE-C357-0ACE-741F-08358CEB1DB5}"/>
              </a:ext>
            </a:extLst>
          </p:cNvPr>
          <p:cNvSpPr/>
          <p:nvPr/>
        </p:nvSpPr>
        <p:spPr>
          <a:xfrm>
            <a:off x="1697783" y="4747333"/>
            <a:ext cx="2088232" cy="647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あなた</a:t>
            </a:r>
            <a:endParaRPr kumimoji="1" lang="ja-JP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F94F5FD-2F14-B61D-D16F-4D77FD2FEF40}"/>
              </a:ext>
            </a:extLst>
          </p:cNvPr>
          <p:cNvSpPr/>
          <p:nvPr/>
        </p:nvSpPr>
        <p:spPr>
          <a:xfrm>
            <a:off x="5274332" y="3892871"/>
            <a:ext cx="2088232" cy="647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Ａくん</a:t>
            </a:r>
            <a:endParaRPr kumimoji="1" lang="ja-JP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802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B542FBB-C9F0-3063-B2BA-B9C37B8255DB}"/>
              </a:ext>
            </a:extLst>
          </p:cNvPr>
          <p:cNvSpPr/>
          <p:nvPr/>
        </p:nvSpPr>
        <p:spPr>
          <a:xfrm>
            <a:off x="477888" y="1412776"/>
            <a:ext cx="8198568" cy="4536504"/>
          </a:xfrm>
          <a:prstGeom prst="rect">
            <a:avLst/>
          </a:prstGeom>
          <a:solidFill>
            <a:srgbClr val="83CCD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CAC93B-6800-06A8-3A8D-D59123FCA1F8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83C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1 つの角を切り取る 11">
            <a:extLst>
              <a:ext uri="{FF2B5EF4-FFF2-40B4-BE49-F238E27FC236}">
                <a16:creationId xmlns:a16="http://schemas.microsoft.com/office/drawing/2014/main" id="{0DABD3FB-CD7C-27A2-5921-FA53A77C240F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83CCD2">
              <a:alpha val="30196"/>
            </a:srgbClr>
          </a:solidFill>
          <a:ln>
            <a:solidFill>
              <a:srgbClr val="83CCD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2C8795-BB30-F78D-EAA1-3008EF00BE41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ケース１：自殺のほのめかし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80152199-8A34-8416-A7CD-EF792F970F45}"/>
              </a:ext>
            </a:extLst>
          </p:cNvPr>
          <p:cNvSpPr/>
          <p:nvPr/>
        </p:nvSpPr>
        <p:spPr>
          <a:xfrm>
            <a:off x="2926160" y="2060848"/>
            <a:ext cx="3230016" cy="6480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611560" y="476672"/>
            <a:ext cx="784887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この面談の目標</a:t>
            </a:r>
            <a:endParaRPr lang="en-US" altLang="ja-JP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endParaRPr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「自殺したい」気持ちについて尋ねる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どんな話も否定せず、寄りそって聞く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緊急度を評価し、適切な支援につなぐ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321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5D3B1F3A-0316-D75B-56CF-22ABC27F23C1}"/>
              </a:ext>
            </a:extLst>
          </p:cNvPr>
          <p:cNvSpPr/>
          <p:nvPr/>
        </p:nvSpPr>
        <p:spPr>
          <a:xfrm>
            <a:off x="881844" y="1076071"/>
            <a:ext cx="4554252" cy="1848873"/>
          </a:xfrm>
          <a:prstGeom prst="wedgeRoundRectCallout">
            <a:avLst>
              <a:gd name="adj1" fmla="val -965"/>
              <a:gd name="adj2" fmla="val 104311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CAC93B-6800-06A8-3A8D-D59123FCA1F8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83C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1 つの角を切り取る 11">
            <a:extLst>
              <a:ext uri="{FF2B5EF4-FFF2-40B4-BE49-F238E27FC236}">
                <a16:creationId xmlns:a16="http://schemas.microsoft.com/office/drawing/2014/main" id="{0DABD3FB-CD7C-27A2-5921-FA53A77C240F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83CCD2">
              <a:alpha val="30196"/>
            </a:srgbClr>
          </a:solidFill>
          <a:ln>
            <a:solidFill>
              <a:srgbClr val="83CCD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2C8795-BB30-F78D-EAA1-3008EF00BE41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ケース１：自殺のほのめかし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1097868" y="1307936"/>
            <a:ext cx="4236463" cy="139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急に呼び出してごめんね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最近調子はどう？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 descr="家具の置いてあるテーブル&#10;&#10;低い精度で自動的に生成された説明">
            <a:extLst>
              <a:ext uri="{FF2B5EF4-FFF2-40B4-BE49-F238E27FC236}">
                <a16:creationId xmlns:a16="http://schemas.microsoft.com/office/drawing/2014/main" id="{B1F1BA57-F2F8-05D2-7E2E-DCF7E4037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68" y="4423397"/>
            <a:ext cx="2513856" cy="2029939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A4BFFCD-DCD3-0AF0-5573-8EDB7B826362}"/>
              </a:ext>
            </a:extLst>
          </p:cNvPr>
          <p:cNvGrpSpPr/>
          <p:nvPr/>
        </p:nvGrpSpPr>
        <p:grpSpPr>
          <a:xfrm>
            <a:off x="3391643" y="3836818"/>
            <a:ext cx="648657" cy="1573597"/>
            <a:chOff x="7589912" y="3799461"/>
            <a:chExt cx="648657" cy="1573597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1F62CCA7-628D-B9B9-FCC9-6F1C41D39FF6}"/>
                </a:ext>
              </a:extLst>
            </p:cNvPr>
            <p:cNvSpPr/>
            <p:nvPr/>
          </p:nvSpPr>
          <p:spPr>
            <a:xfrm>
              <a:off x="7590591" y="3799461"/>
              <a:ext cx="647978" cy="6479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81DA1737-8719-98A7-B357-49FB80A1EC7D}"/>
                </a:ext>
              </a:extLst>
            </p:cNvPr>
            <p:cNvSpPr/>
            <p:nvPr/>
          </p:nvSpPr>
          <p:spPr>
            <a:xfrm>
              <a:off x="7590591" y="4441389"/>
              <a:ext cx="647978" cy="6479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74BCC80B-48BA-9927-46FA-9F93A68E1F46}"/>
                </a:ext>
              </a:extLst>
            </p:cNvPr>
            <p:cNvSpPr/>
            <p:nvPr/>
          </p:nvSpPr>
          <p:spPr>
            <a:xfrm>
              <a:off x="7589912" y="4725144"/>
              <a:ext cx="647978" cy="6479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7" name="楕円 16">
            <a:extLst>
              <a:ext uri="{FF2B5EF4-FFF2-40B4-BE49-F238E27FC236}">
                <a16:creationId xmlns:a16="http://schemas.microsoft.com/office/drawing/2014/main" id="{D6BB2B73-85FD-A190-ADDB-56DDFAC470A7}"/>
              </a:ext>
            </a:extLst>
          </p:cNvPr>
          <p:cNvSpPr/>
          <p:nvPr/>
        </p:nvSpPr>
        <p:spPr>
          <a:xfrm>
            <a:off x="5002721" y="3237217"/>
            <a:ext cx="647978" cy="647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CC457281-31C5-80D0-5C6F-D3505ED05746}"/>
              </a:ext>
            </a:extLst>
          </p:cNvPr>
          <p:cNvSpPr/>
          <p:nvPr/>
        </p:nvSpPr>
        <p:spPr>
          <a:xfrm>
            <a:off x="5002721" y="3879145"/>
            <a:ext cx="647978" cy="647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257B25C-466E-2F12-6DEF-4E15FD2E68C6}"/>
              </a:ext>
            </a:extLst>
          </p:cNvPr>
          <p:cNvSpPr/>
          <p:nvPr/>
        </p:nvSpPr>
        <p:spPr>
          <a:xfrm>
            <a:off x="5002042" y="4162900"/>
            <a:ext cx="647978" cy="3642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E4A21E7F-75FA-4983-7B97-FFC844F19E66}"/>
              </a:ext>
            </a:extLst>
          </p:cNvPr>
          <p:cNvSpPr/>
          <p:nvPr/>
        </p:nvSpPr>
        <p:spPr>
          <a:xfrm>
            <a:off x="6290530" y="2672993"/>
            <a:ext cx="2241910" cy="864096"/>
          </a:xfrm>
          <a:prstGeom prst="wedgeRoundRectCallout">
            <a:avLst>
              <a:gd name="adj1" fmla="val -60365"/>
              <a:gd name="adj2" fmla="val 37493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B0E3306-A9FE-C2F3-62E1-ACC26137CDBE}"/>
              </a:ext>
            </a:extLst>
          </p:cNvPr>
          <p:cNvSpPr/>
          <p:nvPr/>
        </p:nvSpPr>
        <p:spPr>
          <a:xfrm>
            <a:off x="6588224" y="2732028"/>
            <a:ext cx="1881870" cy="876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べつに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69BF713-6F2C-60C7-A311-C862FA828CCA}"/>
              </a:ext>
            </a:extLst>
          </p:cNvPr>
          <p:cNvSpPr/>
          <p:nvPr/>
        </p:nvSpPr>
        <p:spPr>
          <a:xfrm>
            <a:off x="611560" y="836712"/>
            <a:ext cx="784887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534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CAC93B-6800-06A8-3A8D-D59123FCA1F8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83C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1 つの角を切り取る 11">
            <a:extLst>
              <a:ext uri="{FF2B5EF4-FFF2-40B4-BE49-F238E27FC236}">
                <a16:creationId xmlns:a16="http://schemas.microsoft.com/office/drawing/2014/main" id="{0DABD3FB-CD7C-27A2-5921-FA53A77C240F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83CCD2">
              <a:alpha val="30196"/>
            </a:srgbClr>
          </a:solidFill>
          <a:ln>
            <a:solidFill>
              <a:srgbClr val="83CCD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2C8795-BB30-F78D-EAA1-3008EF00BE41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ケース１：自殺のほのめかし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611560" y="836712"/>
            <a:ext cx="8424936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Ａくんは話をするのも億劫そうです。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どのように本題を切り出しますか？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なにか困っていることはない？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作文に「自殺したい」と書いていたけれど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何かすごく嫌なことでもあったの？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作文に「自殺したい」と書いていたから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心配しているよ。自殺したい気持ちがあるの？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803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CAC93B-6800-06A8-3A8D-D59123FCA1F8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83C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1 つの角を切り取る 11">
            <a:extLst>
              <a:ext uri="{FF2B5EF4-FFF2-40B4-BE49-F238E27FC236}">
                <a16:creationId xmlns:a16="http://schemas.microsoft.com/office/drawing/2014/main" id="{0DABD3FB-CD7C-27A2-5921-FA53A77C240F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83CCD2">
              <a:alpha val="30196"/>
            </a:srgbClr>
          </a:solidFill>
          <a:ln>
            <a:solidFill>
              <a:srgbClr val="83CCD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2C8795-BB30-F78D-EAA1-3008EF00BE41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ケース１：自殺のほのめかし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1994756" y="2128749"/>
            <a:ext cx="5634372" cy="139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なにか困っていることはない？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69BF713-6F2C-60C7-A311-C862FA828CCA}"/>
              </a:ext>
            </a:extLst>
          </p:cNvPr>
          <p:cNvSpPr/>
          <p:nvPr/>
        </p:nvSpPr>
        <p:spPr>
          <a:xfrm>
            <a:off x="611560" y="836712"/>
            <a:ext cx="784887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 descr="矢印 が含まれている画像&#10;&#10;自動的に生成された説明">
            <a:extLst>
              <a:ext uri="{FF2B5EF4-FFF2-40B4-BE49-F238E27FC236}">
                <a16:creationId xmlns:a16="http://schemas.microsoft.com/office/drawing/2014/main" id="{6C4DD7AF-00C4-3CD3-3F34-73A810DCE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88" y="1340768"/>
            <a:ext cx="5826224" cy="27813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C42C3FB-A255-EDA2-1FBD-B9C6DB99D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108" y="3458854"/>
            <a:ext cx="1818456" cy="182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37B39A7-3A4D-4523-5A72-3E6B595D5A5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71600" y="-27384"/>
            <a:ext cx="4172408" cy="2531934"/>
          </a:xfrm>
          <a:prstGeom prst="rect">
            <a:avLst/>
          </a:prstGeom>
        </p:spPr>
      </p:pic>
      <p:pic>
        <p:nvPicPr>
          <p:cNvPr id="3" name="図 2" descr="矢印 が含まれている画像&#10;&#10;自動的に生成された説明">
            <a:extLst>
              <a:ext uri="{FF2B5EF4-FFF2-40B4-BE49-F238E27FC236}">
                <a16:creationId xmlns:a16="http://schemas.microsoft.com/office/drawing/2014/main" id="{6C4DD7AF-00C4-3CD3-3F34-73A810DCE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88" y="1340768"/>
            <a:ext cx="5826224" cy="278130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CAC93B-6800-06A8-3A8D-D59123FCA1F8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83C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1 つの角を切り取る 11">
            <a:extLst>
              <a:ext uri="{FF2B5EF4-FFF2-40B4-BE49-F238E27FC236}">
                <a16:creationId xmlns:a16="http://schemas.microsoft.com/office/drawing/2014/main" id="{0DABD3FB-CD7C-27A2-5921-FA53A77C240F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83CCD2">
              <a:alpha val="30196"/>
            </a:srgbClr>
          </a:solidFill>
          <a:ln>
            <a:solidFill>
              <a:srgbClr val="83CCD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2C8795-BB30-F78D-EAA1-3008EF00BE41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ケース１：自殺のほのめかし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1994756" y="2128749"/>
            <a:ext cx="5634372" cy="139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なにか困っていることはない？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69BF713-6F2C-60C7-A311-C862FA828CCA}"/>
              </a:ext>
            </a:extLst>
          </p:cNvPr>
          <p:cNvSpPr/>
          <p:nvPr/>
        </p:nvSpPr>
        <p:spPr>
          <a:xfrm>
            <a:off x="611560" y="836712"/>
            <a:ext cx="784887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C42C3FB-A255-EDA2-1FBD-B9C6DB99D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1108" y="3458854"/>
            <a:ext cx="1818456" cy="1828847"/>
          </a:xfrm>
          <a:prstGeom prst="rect">
            <a:avLst/>
          </a:prstGeom>
        </p:spPr>
      </p:pic>
      <p:sp>
        <p:nvSpPr>
          <p:cNvPr id="14" name="二等辺三角形 13">
            <a:extLst>
              <a:ext uri="{FF2B5EF4-FFF2-40B4-BE49-F238E27FC236}">
                <a16:creationId xmlns:a16="http://schemas.microsoft.com/office/drawing/2014/main" id="{6C39C369-CA2A-77B6-AC05-4E6FD2D3FBD6}"/>
              </a:ext>
            </a:extLst>
          </p:cNvPr>
          <p:cNvSpPr/>
          <p:nvPr/>
        </p:nvSpPr>
        <p:spPr>
          <a:xfrm>
            <a:off x="6835816" y="4711607"/>
            <a:ext cx="1586623" cy="1367778"/>
          </a:xfrm>
          <a:prstGeom prst="triangle">
            <a:avLst/>
          </a:prstGeom>
          <a:noFill/>
          <a:ln w="2540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1483571-6B1C-E41B-D54C-01430B65E9D3}"/>
              </a:ext>
            </a:extLst>
          </p:cNvPr>
          <p:cNvSpPr/>
          <p:nvPr/>
        </p:nvSpPr>
        <p:spPr>
          <a:xfrm>
            <a:off x="5796136" y="3501008"/>
            <a:ext cx="1881870" cy="876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べつに</a:t>
            </a: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856D2EE-B513-F8DB-4BA2-FD513B2B510C}"/>
              </a:ext>
            </a:extLst>
          </p:cNvPr>
          <p:cNvSpPr/>
          <p:nvPr/>
        </p:nvSpPr>
        <p:spPr>
          <a:xfrm>
            <a:off x="1331640" y="975577"/>
            <a:ext cx="5634372" cy="139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唐突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あいまい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49022E6-EA7B-43D0-881A-959815A630B3}"/>
              </a:ext>
            </a:extLst>
          </p:cNvPr>
          <p:cNvSpPr/>
          <p:nvPr/>
        </p:nvSpPr>
        <p:spPr>
          <a:xfrm>
            <a:off x="526114" y="4104557"/>
            <a:ext cx="4004474" cy="2215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特に元気がないときは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困っている事を自覚したり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言葉にしたりするのが難しく、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会話を引き出しにくくなる。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矢印 が含まれている画像&#10;&#10;自動的に生成された説明">
            <a:extLst>
              <a:ext uri="{FF2B5EF4-FFF2-40B4-BE49-F238E27FC236}">
                <a16:creationId xmlns:a16="http://schemas.microsoft.com/office/drawing/2014/main" id="{6C4DD7AF-00C4-3CD3-3F34-73A810DCE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0659"/>
            <a:ext cx="7920880" cy="530627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CAC93B-6800-06A8-3A8D-D59123FCA1F8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83C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1 つの角を切り取る 11">
            <a:extLst>
              <a:ext uri="{FF2B5EF4-FFF2-40B4-BE49-F238E27FC236}">
                <a16:creationId xmlns:a16="http://schemas.microsoft.com/office/drawing/2014/main" id="{0DABD3FB-CD7C-27A2-5921-FA53A77C240F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83CCD2">
              <a:alpha val="30196"/>
            </a:srgbClr>
          </a:solidFill>
          <a:ln>
            <a:solidFill>
              <a:srgbClr val="83CCD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2C8795-BB30-F78D-EAA1-3008EF00BE41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ケース１：自殺のほのめかし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1127448" y="1909302"/>
            <a:ext cx="7368988" cy="139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作文に「自殺したい」と書いていたけれど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何かすごく嫌なことでもあったの？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69BF713-6F2C-60C7-A311-C862FA828CCA}"/>
              </a:ext>
            </a:extLst>
          </p:cNvPr>
          <p:cNvSpPr/>
          <p:nvPr/>
        </p:nvSpPr>
        <p:spPr>
          <a:xfrm>
            <a:off x="611560" y="836712"/>
            <a:ext cx="7848872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C42C3FB-A255-EDA2-1FBD-B9C6DB99D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108" y="4334297"/>
            <a:ext cx="1818456" cy="182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6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座る, 暗い, 大きい, 飛行機 が含まれている画像&#10;&#10;自動的に生成された説明">
            <a:extLst>
              <a:ext uri="{FF2B5EF4-FFF2-40B4-BE49-F238E27FC236}">
                <a16:creationId xmlns:a16="http://schemas.microsoft.com/office/drawing/2014/main" id="{41ACD25F-EB34-BCAC-4E3E-E5C3C8B43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71162"/>
            <a:ext cx="4386064" cy="1096516"/>
          </a:xfrm>
          <a:prstGeom prst="rect">
            <a:avLst/>
          </a:prstGeom>
        </p:spPr>
      </p:pic>
      <p:pic>
        <p:nvPicPr>
          <p:cNvPr id="3" name="図 2" descr="矢印 が含まれている画像&#10;&#10;自動的に生成された説明">
            <a:extLst>
              <a:ext uri="{FF2B5EF4-FFF2-40B4-BE49-F238E27FC236}">
                <a16:creationId xmlns:a16="http://schemas.microsoft.com/office/drawing/2014/main" id="{6C4DD7AF-00C4-3CD3-3F34-73A810DCE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315416"/>
            <a:ext cx="7920880" cy="530627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CAC93B-6800-06A8-3A8D-D59123FCA1F8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83C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1 つの角を切り取る 11">
            <a:extLst>
              <a:ext uri="{FF2B5EF4-FFF2-40B4-BE49-F238E27FC236}">
                <a16:creationId xmlns:a16="http://schemas.microsoft.com/office/drawing/2014/main" id="{0DABD3FB-CD7C-27A2-5921-FA53A77C240F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83CCD2">
              <a:alpha val="30196"/>
            </a:srgbClr>
          </a:solidFill>
          <a:ln>
            <a:solidFill>
              <a:srgbClr val="83CCD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2C8795-BB30-F78D-EAA1-3008EF00BE41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ケース１：自殺のほのめかし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1127448" y="1243227"/>
            <a:ext cx="7368988" cy="139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作文に「自殺したい」と書いていたけれど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何かすごく嫌なことでもあったの？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69BF713-6F2C-60C7-A311-C862FA828CCA}"/>
              </a:ext>
            </a:extLst>
          </p:cNvPr>
          <p:cNvSpPr/>
          <p:nvPr/>
        </p:nvSpPr>
        <p:spPr>
          <a:xfrm>
            <a:off x="611560" y="836712"/>
            <a:ext cx="7848872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C42C3FB-A255-EDA2-1FBD-B9C6DB99D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1108" y="3668222"/>
            <a:ext cx="1818456" cy="182884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74BF912-22B6-C029-9B02-B961F1DA72E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323528" y="2448274"/>
            <a:ext cx="4172408" cy="2531934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3AA1F41-93F0-31D7-DB0D-A86B62E3E96E}"/>
              </a:ext>
            </a:extLst>
          </p:cNvPr>
          <p:cNvSpPr/>
          <p:nvPr/>
        </p:nvSpPr>
        <p:spPr>
          <a:xfrm>
            <a:off x="1183568" y="3451235"/>
            <a:ext cx="2884376" cy="796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決めつけ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＆</a:t>
            </a: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過度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222FA78-778E-8734-54C8-BE43AB6EB6D4}"/>
              </a:ext>
            </a:extLst>
          </p:cNvPr>
          <p:cNvSpPr/>
          <p:nvPr/>
        </p:nvSpPr>
        <p:spPr>
          <a:xfrm>
            <a:off x="5810336" y="3375382"/>
            <a:ext cx="2475148" cy="876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先生には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関係ないじゃん</a:t>
            </a: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E0DF44B-898E-6A4E-14CD-B9829E785A50}"/>
              </a:ext>
            </a:extLst>
          </p:cNvPr>
          <p:cNvSpPr/>
          <p:nvPr/>
        </p:nvSpPr>
        <p:spPr>
          <a:xfrm>
            <a:off x="526114" y="4795263"/>
            <a:ext cx="4004474" cy="1728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思い込みで決めつけない。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不用意にオーバーな表現は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心に蓋をされやすくなる。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8DEBC0A0-AD45-C759-7FD0-35ACBF88A49A}"/>
              </a:ext>
            </a:extLst>
          </p:cNvPr>
          <p:cNvSpPr/>
          <p:nvPr/>
        </p:nvSpPr>
        <p:spPr>
          <a:xfrm>
            <a:off x="6835816" y="4711607"/>
            <a:ext cx="1586623" cy="1367778"/>
          </a:xfrm>
          <a:prstGeom prst="triangle">
            <a:avLst/>
          </a:prstGeom>
          <a:noFill/>
          <a:ln w="2540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455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矢印 が含まれている画像&#10;&#10;自動的に生成された説明">
            <a:extLst>
              <a:ext uri="{FF2B5EF4-FFF2-40B4-BE49-F238E27FC236}">
                <a16:creationId xmlns:a16="http://schemas.microsoft.com/office/drawing/2014/main" id="{6C4DD7AF-00C4-3CD3-3F34-73A810DCE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0659"/>
            <a:ext cx="7920880" cy="530627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CAC93B-6800-06A8-3A8D-D59123FCA1F8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83C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1 つの角を切り取る 11">
            <a:extLst>
              <a:ext uri="{FF2B5EF4-FFF2-40B4-BE49-F238E27FC236}">
                <a16:creationId xmlns:a16="http://schemas.microsoft.com/office/drawing/2014/main" id="{0DABD3FB-CD7C-27A2-5921-FA53A77C240F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83CCD2">
              <a:alpha val="30196"/>
            </a:srgbClr>
          </a:solidFill>
          <a:ln>
            <a:solidFill>
              <a:srgbClr val="83CCD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2C8795-BB30-F78D-EAA1-3008EF00BE41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ケース１：自殺のほのめかし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755576" y="1909302"/>
            <a:ext cx="7740860" cy="139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作文に「自殺したい」と書いていたから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心配しているよ。自殺したい気持ちがあるの？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69BF713-6F2C-60C7-A311-C862FA828CCA}"/>
              </a:ext>
            </a:extLst>
          </p:cNvPr>
          <p:cNvSpPr/>
          <p:nvPr/>
        </p:nvSpPr>
        <p:spPr>
          <a:xfrm>
            <a:off x="611560" y="836712"/>
            <a:ext cx="7848872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C42C3FB-A255-EDA2-1FBD-B9C6DB99D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108" y="4334297"/>
            <a:ext cx="1818456" cy="182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7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07B452E-EF39-41B6-A769-23CF4FF64104}"/>
              </a:ext>
            </a:extLst>
          </p:cNvPr>
          <p:cNvSpPr/>
          <p:nvPr/>
        </p:nvSpPr>
        <p:spPr>
          <a:xfrm>
            <a:off x="899592" y="4005065"/>
            <a:ext cx="2664296" cy="6480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23C85EA9-EB55-369B-B454-0D648F840B6E}"/>
              </a:ext>
            </a:extLst>
          </p:cNvPr>
          <p:cNvSpPr/>
          <p:nvPr/>
        </p:nvSpPr>
        <p:spPr>
          <a:xfrm>
            <a:off x="5796136" y="1196752"/>
            <a:ext cx="2592288" cy="259228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971600" y="1700808"/>
            <a:ext cx="7848872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Ａくん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高校１年生　男子</a:t>
            </a:r>
            <a:endParaRPr kumimoji="1"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エピソード</a:t>
            </a:r>
            <a:endParaRPr lang="en-US" altLang="ja-JP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課題作文に</a:t>
            </a:r>
            <a:r>
              <a:rPr lang="ja-JP" altLang="en-US" sz="3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「自殺したい</a:t>
            </a:r>
            <a:r>
              <a:rPr kumimoji="1" lang="ja-JP" altLang="en-US" sz="3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と記述</a:t>
            </a:r>
          </a:p>
        </p:txBody>
      </p:sp>
      <p:sp>
        <p:nvSpPr>
          <p:cNvPr id="10" name="四角形: 1 つの角を切り取る 9">
            <a:extLst>
              <a:ext uri="{FF2B5EF4-FFF2-40B4-BE49-F238E27FC236}">
                <a16:creationId xmlns:a16="http://schemas.microsoft.com/office/drawing/2014/main" id="{4299B31B-04C8-4635-2B9A-88E3B9D8A95C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83CCD2">
              <a:alpha val="30196"/>
            </a:srgbClr>
          </a:solidFill>
          <a:ln>
            <a:solidFill>
              <a:srgbClr val="83CCD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98694D1-4E45-B93B-1201-2480C4FB5BD4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ケース１：自殺のほのめかし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A2C174D-AC8C-912C-26F2-A3D7CDA6E104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83C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6FCBDD-E9DF-D20F-B2F9-C32FE33DF7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48" y="1386155"/>
            <a:ext cx="2058792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1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矢印 が含まれている画像&#10;&#10;自動的に生成された説明">
            <a:extLst>
              <a:ext uri="{FF2B5EF4-FFF2-40B4-BE49-F238E27FC236}">
                <a16:creationId xmlns:a16="http://schemas.microsoft.com/office/drawing/2014/main" id="{6C4DD7AF-00C4-3CD3-3F34-73A810DCE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0659"/>
            <a:ext cx="7920880" cy="530627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CAC93B-6800-06A8-3A8D-D59123FCA1F8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83C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1 つの角を切り取る 11">
            <a:extLst>
              <a:ext uri="{FF2B5EF4-FFF2-40B4-BE49-F238E27FC236}">
                <a16:creationId xmlns:a16="http://schemas.microsoft.com/office/drawing/2014/main" id="{0DABD3FB-CD7C-27A2-5921-FA53A77C240F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83CCD2">
              <a:alpha val="30196"/>
            </a:srgbClr>
          </a:solidFill>
          <a:ln>
            <a:solidFill>
              <a:srgbClr val="83CCD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2C8795-BB30-F78D-EAA1-3008EF00BE41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ケース１：自殺のほのめかし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755576" y="1909302"/>
            <a:ext cx="7740860" cy="139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作文に「自殺したい」と書いていたから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心配しているよ。自殺したい気持ちがあるの？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69BF713-6F2C-60C7-A311-C862FA828CCA}"/>
              </a:ext>
            </a:extLst>
          </p:cNvPr>
          <p:cNvSpPr/>
          <p:nvPr/>
        </p:nvSpPr>
        <p:spPr>
          <a:xfrm>
            <a:off x="611560" y="836712"/>
            <a:ext cx="7848872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C42C3FB-A255-EDA2-1FBD-B9C6DB99D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108" y="4334297"/>
            <a:ext cx="1818456" cy="1828847"/>
          </a:xfrm>
          <a:prstGeom prst="rect">
            <a:avLst/>
          </a:prstGeom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id="{89823006-878B-400B-8630-327B61BEC684}"/>
              </a:ext>
            </a:extLst>
          </p:cNvPr>
          <p:cNvSpPr/>
          <p:nvPr/>
        </p:nvSpPr>
        <p:spPr>
          <a:xfrm>
            <a:off x="6902516" y="4636787"/>
            <a:ext cx="1593919" cy="1593919"/>
          </a:xfrm>
          <a:prstGeom prst="ellipse">
            <a:avLst/>
          </a:prstGeom>
          <a:noFill/>
          <a:ln w="2540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6420496C-E386-B166-00F9-934E4E6FF767}"/>
              </a:ext>
            </a:extLst>
          </p:cNvPr>
          <p:cNvSpPr/>
          <p:nvPr/>
        </p:nvSpPr>
        <p:spPr>
          <a:xfrm>
            <a:off x="7320753" y="5059114"/>
            <a:ext cx="757444" cy="757444"/>
          </a:xfrm>
          <a:prstGeom prst="ellipse">
            <a:avLst/>
          </a:prstGeom>
          <a:noFill/>
          <a:ln w="2540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843FBCC-7FFE-9430-970A-042E7B8835E7}"/>
              </a:ext>
            </a:extLst>
          </p:cNvPr>
          <p:cNvSpPr/>
          <p:nvPr/>
        </p:nvSpPr>
        <p:spPr>
          <a:xfrm>
            <a:off x="526114" y="4395627"/>
            <a:ext cx="4004474" cy="1924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 客観的エピソード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 「私が」心配している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 自殺について率直に訊く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A839DC9-7B2B-A762-7017-355C0D1BBDA8}"/>
              </a:ext>
            </a:extLst>
          </p:cNvPr>
          <p:cNvSpPr/>
          <p:nvPr/>
        </p:nvSpPr>
        <p:spPr>
          <a:xfrm>
            <a:off x="5829174" y="4138172"/>
            <a:ext cx="2475148" cy="591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はい、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実は</a:t>
            </a: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7988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2F499BB-0E6E-B85B-A140-47586163355A}"/>
              </a:ext>
            </a:extLst>
          </p:cNvPr>
          <p:cNvSpPr/>
          <p:nvPr/>
        </p:nvSpPr>
        <p:spPr>
          <a:xfrm>
            <a:off x="535822" y="4771751"/>
            <a:ext cx="8356658" cy="1207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CAC93B-6800-06A8-3A8D-D59123FCA1F8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83C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1 つの角を切り取る 11">
            <a:extLst>
              <a:ext uri="{FF2B5EF4-FFF2-40B4-BE49-F238E27FC236}">
                <a16:creationId xmlns:a16="http://schemas.microsoft.com/office/drawing/2014/main" id="{0DABD3FB-CD7C-27A2-5921-FA53A77C240F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83CCD2">
              <a:alpha val="30196"/>
            </a:srgbClr>
          </a:solidFill>
          <a:ln>
            <a:solidFill>
              <a:srgbClr val="83CCD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2C8795-BB30-F78D-EAA1-3008EF00BE41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ケース１：自殺のほのめかし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611560" y="836712"/>
            <a:ext cx="8424936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Ａくんは話をするのも億劫そうです。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どのように本題を切り出しますか？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なにか困っていることはない？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作文に「自殺したい」と書いていたけれど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何かすごく嫌なことでもあったの？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作文に「自殺したい」と書いていたから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心配しているよ。自殺したい気持ちがあるの？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57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1D03094-8D16-3F5E-27D3-2BE241236011}"/>
              </a:ext>
            </a:extLst>
          </p:cNvPr>
          <p:cNvSpPr/>
          <p:nvPr/>
        </p:nvSpPr>
        <p:spPr>
          <a:xfrm>
            <a:off x="503548" y="1628800"/>
            <a:ext cx="8136904" cy="4680520"/>
          </a:xfrm>
          <a:custGeom>
            <a:avLst/>
            <a:gdLst>
              <a:gd name="connsiteX0" fmla="*/ 0 w 8136904"/>
              <a:gd name="connsiteY0" fmla="*/ 0 h 4680520"/>
              <a:gd name="connsiteX1" fmla="*/ 840813 w 8136904"/>
              <a:gd name="connsiteY1" fmla="*/ 0 h 4680520"/>
              <a:gd name="connsiteX2" fmla="*/ 1600258 w 8136904"/>
              <a:gd name="connsiteY2" fmla="*/ 0 h 4680520"/>
              <a:gd name="connsiteX3" fmla="*/ 2034226 w 8136904"/>
              <a:gd name="connsiteY3" fmla="*/ 0 h 4680520"/>
              <a:gd name="connsiteX4" fmla="*/ 2875039 w 8136904"/>
              <a:gd name="connsiteY4" fmla="*/ 0 h 4680520"/>
              <a:gd name="connsiteX5" fmla="*/ 3471746 w 8136904"/>
              <a:gd name="connsiteY5" fmla="*/ 0 h 4680520"/>
              <a:gd name="connsiteX6" fmla="*/ 3905714 w 8136904"/>
              <a:gd name="connsiteY6" fmla="*/ 0 h 4680520"/>
              <a:gd name="connsiteX7" fmla="*/ 4339682 w 8136904"/>
              <a:gd name="connsiteY7" fmla="*/ 0 h 4680520"/>
              <a:gd name="connsiteX8" fmla="*/ 5180496 w 8136904"/>
              <a:gd name="connsiteY8" fmla="*/ 0 h 4680520"/>
              <a:gd name="connsiteX9" fmla="*/ 5939940 w 8136904"/>
              <a:gd name="connsiteY9" fmla="*/ 0 h 4680520"/>
              <a:gd name="connsiteX10" fmla="*/ 6699384 w 8136904"/>
              <a:gd name="connsiteY10" fmla="*/ 0 h 4680520"/>
              <a:gd name="connsiteX11" fmla="*/ 7458829 w 8136904"/>
              <a:gd name="connsiteY11" fmla="*/ 0 h 4680520"/>
              <a:gd name="connsiteX12" fmla="*/ 8136904 w 8136904"/>
              <a:gd name="connsiteY12" fmla="*/ 0 h 4680520"/>
              <a:gd name="connsiteX13" fmla="*/ 8136904 w 8136904"/>
              <a:gd name="connsiteY13" fmla="*/ 715451 h 4680520"/>
              <a:gd name="connsiteX14" fmla="*/ 8136904 w 8136904"/>
              <a:gd name="connsiteY14" fmla="*/ 1477707 h 4680520"/>
              <a:gd name="connsiteX15" fmla="*/ 8136904 w 8136904"/>
              <a:gd name="connsiteY15" fmla="*/ 2099548 h 4680520"/>
              <a:gd name="connsiteX16" fmla="*/ 8136904 w 8136904"/>
              <a:gd name="connsiteY16" fmla="*/ 2861804 h 4680520"/>
              <a:gd name="connsiteX17" fmla="*/ 8136904 w 8136904"/>
              <a:gd name="connsiteY17" fmla="*/ 3577255 h 4680520"/>
              <a:gd name="connsiteX18" fmla="*/ 8136904 w 8136904"/>
              <a:gd name="connsiteY18" fmla="*/ 4680520 h 4680520"/>
              <a:gd name="connsiteX19" fmla="*/ 7458829 w 8136904"/>
              <a:gd name="connsiteY19" fmla="*/ 4680520 h 4680520"/>
              <a:gd name="connsiteX20" fmla="*/ 6943491 w 8136904"/>
              <a:gd name="connsiteY20" fmla="*/ 4680520 h 4680520"/>
              <a:gd name="connsiteX21" fmla="*/ 6102678 w 8136904"/>
              <a:gd name="connsiteY21" fmla="*/ 4680520 h 4680520"/>
              <a:gd name="connsiteX22" fmla="*/ 5587341 w 8136904"/>
              <a:gd name="connsiteY22" fmla="*/ 4680520 h 4680520"/>
              <a:gd name="connsiteX23" fmla="*/ 4990634 w 8136904"/>
              <a:gd name="connsiteY23" fmla="*/ 4680520 h 4680520"/>
              <a:gd name="connsiteX24" fmla="*/ 4231190 w 8136904"/>
              <a:gd name="connsiteY24" fmla="*/ 4680520 h 4680520"/>
              <a:gd name="connsiteX25" fmla="*/ 3797222 w 8136904"/>
              <a:gd name="connsiteY25" fmla="*/ 4680520 h 4680520"/>
              <a:gd name="connsiteX26" fmla="*/ 3200516 w 8136904"/>
              <a:gd name="connsiteY26" fmla="*/ 4680520 h 4680520"/>
              <a:gd name="connsiteX27" fmla="*/ 2766547 w 8136904"/>
              <a:gd name="connsiteY27" fmla="*/ 4680520 h 4680520"/>
              <a:gd name="connsiteX28" fmla="*/ 2088472 w 8136904"/>
              <a:gd name="connsiteY28" fmla="*/ 4680520 h 4680520"/>
              <a:gd name="connsiteX29" fmla="*/ 1573135 w 8136904"/>
              <a:gd name="connsiteY29" fmla="*/ 4680520 h 4680520"/>
              <a:gd name="connsiteX30" fmla="*/ 1057798 w 8136904"/>
              <a:gd name="connsiteY30" fmla="*/ 4680520 h 4680520"/>
              <a:gd name="connsiteX31" fmla="*/ 0 w 8136904"/>
              <a:gd name="connsiteY31" fmla="*/ 4680520 h 4680520"/>
              <a:gd name="connsiteX32" fmla="*/ 0 w 8136904"/>
              <a:gd name="connsiteY32" fmla="*/ 4105485 h 4680520"/>
              <a:gd name="connsiteX33" fmla="*/ 0 w 8136904"/>
              <a:gd name="connsiteY33" fmla="*/ 3390034 h 4680520"/>
              <a:gd name="connsiteX34" fmla="*/ 0 w 8136904"/>
              <a:gd name="connsiteY34" fmla="*/ 2861804 h 4680520"/>
              <a:gd name="connsiteX35" fmla="*/ 0 w 8136904"/>
              <a:gd name="connsiteY35" fmla="*/ 2239963 h 4680520"/>
              <a:gd name="connsiteX36" fmla="*/ 0 w 8136904"/>
              <a:gd name="connsiteY36" fmla="*/ 1711733 h 4680520"/>
              <a:gd name="connsiteX37" fmla="*/ 0 w 8136904"/>
              <a:gd name="connsiteY37" fmla="*/ 949477 h 4680520"/>
              <a:gd name="connsiteX38" fmla="*/ 0 w 8136904"/>
              <a:gd name="connsiteY38" fmla="*/ 0 h 468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136904" h="4680520" fill="none" extrusionOk="0">
                <a:moveTo>
                  <a:pt x="0" y="0"/>
                </a:moveTo>
                <a:cubicBezTo>
                  <a:pt x="207838" y="11284"/>
                  <a:pt x="505982" y="-4264"/>
                  <a:pt x="840813" y="0"/>
                </a:cubicBezTo>
                <a:cubicBezTo>
                  <a:pt x="1175644" y="4264"/>
                  <a:pt x="1420010" y="-5767"/>
                  <a:pt x="1600258" y="0"/>
                </a:cubicBezTo>
                <a:cubicBezTo>
                  <a:pt x="1780506" y="5767"/>
                  <a:pt x="1892274" y="-6989"/>
                  <a:pt x="2034226" y="0"/>
                </a:cubicBezTo>
                <a:cubicBezTo>
                  <a:pt x="2176178" y="6989"/>
                  <a:pt x="2554347" y="20934"/>
                  <a:pt x="2875039" y="0"/>
                </a:cubicBezTo>
                <a:cubicBezTo>
                  <a:pt x="3195731" y="-20934"/>
                  <a:pt x="3347109" y="-28131"/>
                  <a:pt x="3471746" y="0"/>
                </a:cubicBezTo>
                <a:cubicBezTo>
                  <a:pt x="3596383" y="28131"/>
                  <a:pt x="3728642" y="-392"/>
                  <a:pt x="3905714" y="0"/>
                </a:cubicBezTo>
                <a:cubicBezTo>
                  <a:pt x="4082786" y="392"/>
                  <a:pt x="4194210" y="-19193"/>
                  <a:pt x="4339682" y="0"/>
                </a:cubicBezTo>
                <a:cubicBezTo>
                  <a:pt x="4485154" y="19193"/>
                  <a:pt x="4905749" y="-23089"/>
                  <a:pt x="5180496" y="0"/>
                </a:cubicBezTo>
                <a:cubicBezTo>
                  <a:pt x="5455243" y="23089"/>
                  <a:pt x="5665715" y="854"/>
                  <a:pt x="5939940" y="0"/>
                </a:cubicBezTo>
                <a:cubicBezTo>
                  <a:pt x="6214165" y="-854"/>
                  <a:pt x="6369535" y="-34636"/>
                  <a:pt x="6699384" y="0"/>
                </a:cubicBezTo>
                <a:cubicBezTo>
                  <a:pt x="7029233" y="34636"/>
                  <a:pt x="7082249" y="-17113"/>
                  <a:pt x="7458829" y="0"/>
                </a:cubicBezTo>
                <a:cubicBezTo>
                  <a:pt x="7835409" y="17113"/>
                  <a:pt x="7844000" y="11392"/>
                  <a:pt x="8136904" y="0"/>
                </a:cubicBezTo>
                <a:cubicBezTo>
                  <a:pt x="8161517" y="229820"/>
                  <a:pt x="8129653" y="431999"/>
                  <a:pt x="8136904" y="715451"/>
                </a:cubicBezTo>
                <a:cubicBezTo>
                  <a:pt x="8144155" y="998903"/>
                  <a:pt x="8157809" y="1283630"/>
                  <a:pt x="8136904" y="1477707"/>
                </a:cubicBezTo>
                <a:cubicBezTo>
                  <a:pt x="8115999" y="1671784"/>
                  <a:pt x="8120284" y="1910141"/>
                  <a:pt x="8136904" y="2099548"/>
                </a:cubicBezTo>
                <a:cubicBezTo>
                  <a:pt x="8153524" y="2288955"/>
                  <a:pt x="8172495" y="2678641"/>
                  <a:pt x="8136904" y="2861804"/>
                </a:cubicBezTo>
                <a:cubicBezTo>
                  <a:pt x="8101313" y="3044967"/>
                  <a:pt x="8144871" y="3266291"/>
                  <a:pt x="8136904" y="3577255"/>
                </a:cubicBezTo>
                <a:cubicBezTo>
                  <a:pt x="8128937" y="3888219"/>
                  <a:pt x="8192039" y="4378897"/>
                  <a:pt x="8136904" y="4680520"/>
                </a:cubicBezTo>
                <a:cubicBezTo>
                  <a:pt x="7882872" y="4661647"/>
                  <a:pt x="7781777" y="4683590"/>
                  <a:pt x="7458829" y="4680520"/>
                </a:cubicBezTo>
                <a:cubicBezTo>
                  <a:pt x="7135881" y="4677450"/>
                  <a:pt x="7160099" y="4700550"/>
                  <a:pt x="6943491" y="4680520"/>
                </a:cubicBezTo>
                <a:cubicBezTo>
                  <a:pt x="6726883" y="4660490"/>
                  <a:pt x="6435063" y="4678365"/>
                  <a:pt x="6102678" y="4680520"/>
                </a:cubicBezTo>
                <a:cubicBezTo>
                  <a:pt x="5770293" y="4682675"/>
                  <a:pt x="5732429" y="4661834"/>
                  <a:pt x="5587341" y="4680520"/>
                </a:cubicBezTo>
                <a:cubicBezTo>
                  <a:pt x="5442253" y="4699206"/>
                  <a:pt x="5136379" y="4703585"/>
                  <a:pt x="4990634" y="4680520"/>
                </a:cubicBezTo>
                <a:cubicBezTo>
                  <a:pt x="4844889" y="4657455"/>
                  <a:pt x="4527637" y="4684873"/>
                  <a:pt x="4231190" y="4680520"/>
                </a:cubicBezTo>
                <a:cubicBezTo>
                  <a:pt x="3934743" y="4676167"/>
                  <a:pt x="3919092" y="4681999"/>
                  <a:pt x="3797222" y="4680520"/>
                </a:cubicBezTo>
                <a:cubicBezTo>
                  <a:pt x="3675352" y="4679041"/>
                  <a:pt x="3397684" y="4708451"/>
                  <a:pt x="3200516" y="4680520"/>
                </a:cubicBezTo>
                <a:cubicBezTo>
                  <a:pt x="3003348" y="4652589"/>
                  <a:pt x="2879537" y="4673506"/>
                  <a:pt x="2766547" y="4680520"/>
                </a:cubicBezTo>
                <a:cubicBezTo>
                  <a:pt x="2653557" y="4687534"/>
                  <a:pt x="2256570" y="4704936"/>
                  <a:pt x="2088472" y="4680520"/>
                </a:cubicBezTo>
                <a:cubicBezTo>
                  <a:pt x="1920375" y="4656104"/>
                  <a:pt x="1776373" y="4692850"/>
                  <a:pt x="1573135" y="4680520"/>
                </a:cubicBezTo>
                <a:cubicBezTo>
                  <a:pt x="1369897" y="4668190"/>
                  <a:pt x="1191693" y="4701250"/>
                  <a:pt x="1057798" y="4680520"/>
                </a:cubicBezTo>
                <a:cubicBezTo>
                  <a:pt x="923903" y="4659790"/>
                  <a:pt x="296453" y="4724532"/>
                  <a:pt x="0" y="4680520"/>
                </a:cubicBezTo>
                <a:cubicBezTo>
                  <a:pt x="-8917" y="4538699"/>
                  <a:pt x="3849" y="4303698"/>
                  <a:pt x="0" y="4105485"/>
                </a:cubicBezTo>
                <a:cubicBezTo>
                  <a:pt x="-3849" y="3907273"/>
                  <a:pt x="25333" y="3624955"/>
                  <a:pt x="0" y="3390034"/>
                </a:cubicBezTo>
                <a:cubicBezTo>
                  <a:pt x="-25333" y="3155113"/>
                  <a:pt x="-10923" y="3012128"/>
                  <a:pt x="0" y="2861804"/>
                </a:cubicBezTo>
                <a:cubicBezTo>
                  <a:pt x="10923" y="2711480"/>
                  <a:pt x="-12619" y="2368146"/>
                  <a:pt x="0" y="2239963"/>
                </a:cubicBezTo>
                <a:cubicBezTo>
                  <a:pt x="12619" y="2111780"/>
                  <a:pt x="-8345" y="1886500"/>
                  <a:pt x="0" y="1711733"/>
                </a:cubicBezTo>
                <a:cubicBezTo>
                  <a:pt x="8345" y="1536966"/>
                  <a:pt x="-24036" y="1124771"/>
                  <a:pt x="0" y="949477"/>
                </a:cubicBezTo>
                <a:cubicBezTo>
                  <a:pt x="24036" y="774183"/>
                  <a:pt x="-25700" y="360137"/>
                  <a:pt x="0" y="0"/>
                </a:cubicBezTo>
                <a:close/>
              </a:path>
              <a:path w="8136904" h="4680520" stroke="0" extrusionOk="0">
                <a:moveTo>
                  <a:pt x="0" y="0"/>
                </a:moveTo>
                <a:cubicBezTo>
                  <a:pt x="181302" y="2733"/>
                  <a:pt x="228093" y="4880"/>
                  <a:pt x="433968" y="0"/>
                </a:cubicBezTo>
                <a:cubicBezTo>
                  <a:pt x="639843" y="-4880"/>
                  <a:pt x="779844" y="3466"/>
                  <a:pt x="867936" y="0"/>
                </a:cubicBezTo>
                <a:cubicBezTo>
                  <a:pt x="956028" y="-3466"/>
                  <a:pt x="1177019" y="-14727"/>
                  <a:pt x="1301905" y="0"/>
                </a:cubicBezTo>
                <a:cubicBezTo>
                  <a:pt x="1426791" y="14727"/>
                  <a:pt x="1718861" y="2027"/>
                  <a:pt x="1979980" y="0"/>
                </a:cubicBezTo>
                <a:cubicBezTo>
                  <a:pt x="2241100" y="-2027"/>
                  <a:pt x="2603260" y="23003"/>
                  <a:pt x="2820793" y="0"/>
                </a:cubicBezTo>
                <a:cubicBezTo>
                  <a:pt x="3038326" y="-23003"/>
                  <a:pt x="3126883" y="13774"/>
                  <a:pt x="3254762" y="0"/>
                </a:cubicBezTo>
                <a:cubicBezTo>
                  <a:pt x="3382641" y="-13774"/>
                  <a:pt x="3569040" y="14880"/>
                  <a:pt x="3688730" y="0"/>
                </a:cubicBezTo>
                <a:cubicBezTo>
                  <a:pt x="3808420" y="-14880"/>
                  <a:pt x="4106297" y="9821"/>
                  <a:pt x="4285436" y="0"/>
                </a:cubicBezTo>
                <a:cubicBezTo>
                  <a:pt x="4464575" y="-9821"/>
                  <a:pt x="4814873" y="26455"/>
                  <a:pt x="4963511" y="0"/>
                </a:cubicBezTo>
                <a:cubicBezTo>
                  <a:pt x="5112150" y="-26455"/>
                  <a:pt x="5309484" y="-1719"/>
                  <a:pt x="5397480" y="0"/>
                </a:cubicBezTo>
                <a:cubicBezTo>
                  <a:pt x="5485476" y="1719"/>
                  <a:pt x="5667715" y="-9230"/>
                  <a:pt x="5912817" y="0"/>
                </a:cubicBezTo>
                <a:cubicBezTo>
                  <a:pt x="6157919" y="9230"/>
                  <a:pt x="6302295" y="-21397"/>
                  <a:pt x="6428154" y="0"/>
                </a:cubicBezTo>
                <a:cubicBezTo>
                  <a:pt x="6554013" y="21397"/>
                  <a:pt x="6963782" y="-8882"/>
                  <a:pt x="7268968" y="0"/>
                </a:cubicBezTo>
                <a:cubicBezTo>
                  <a:pt x="7574154" y="8882"/>
                  <a:pt x="7749080" y="40396"/>
                  <a:pt x="8136904" y="0"/>
                </a:cubicBezTo>
                <a:cubicBezTo>
                  <a:pt x="8142476" y="286854"/>
                  <a:pt x="8147586" y="323411"/>
                  <a:pt x="8136904" y="575035"/>
                </a:cubicBezTo>
                <a:cubicBezTo>
                  <a:pt x="8126222" y="826659"/>
                  <a:pt x="8111375" y="989697"/>
                  <a:pt x="8136904" y="1243681"/>
                </a:cubicBezTo>
                <a:cubicBezTo>
                  <a:pt x="8162433" y="1497665"/>
                  <a:pt x="8136806" y="1761805"/>
                  <a:pt x="8136904" y="2005937"/>
                </a:cubicBezTo>
                <a:cubicBezTo>
                  <a:pt x="8137002" y="2250069"/>
                  <a:pt x="8165982" y="2492435"/>
                  <a:pt x="8136904" y="2627778"/>
                </a:cubicBezTo>
                <a:cubicBezTo>
                  <a:pt x="8107826" y="2763121"/>
                  <a:pt x="8121194" y="3056399"/>
                  <a:pt x="8136904" y="3249618"/>
                </a:cubicBezTo>
                <a:cubicBezTo>
                  <a:pt x="8152614" y="3442837"/>
                  <a:pt x="8112410" y="3589619"/>
                  <a:pt x="8136904" y="3918264"/>
                </a:cubicBezTo>
                <a:cubicBezTo>
                  <a:pt x="8161398" y="4246909"/>
                  <a:pt x="8153935" y="4396391"/>
                  <a:pt x="8136904" y="4680520"/>
                </a:cubicBezTo>
                <a:cubicBezTo>
                  <a:pt x="7893786" y="4664278"/>
                  <a:pt x="7805348" y="4692553"/>
                  <a:pt x="7621567" y="4680520"/>
                </a:cubicBezTo>
                <a:cubicBezTo>
                  <a:pt x="7437786" y="4668487"/>
                  <a:pt x="7108309" y="4673667"/>
                  <a:pt x="6943491" y="4680520"/>
                </a:cubicBezTo>
                <a:cubicBezTo>
                  <a:pt x="6778673" y="4687373"/>
                  <a:pt x="6655250" y="4675626"/>
                  <a:pt x="6509523" y="4680520"/>
                </a:cubicBezTo>
                <a:cubicBezTo>
                  <a:pt x="6363796" y="4685414"/>
                  <a:pt x="6037040" y="4682002"/>
                  <a:pt x="5912817" y="4680520"/>
                </a:cubicBezTo>
                <a:cubicBezTo>
                  <a:pt x="5788594" y="4679038"/>
                  <a:pt x="5300867" y="4674057"/>
                  <a:pt x="5072003" y="4680520"/>
                </a:cubicBezTo>
                <a:cubicBezTo>
                  <a:pt x="4843139" y="4686983"/>
                  <a:pt x="4670799" y="4697815"/>
                  <a:pt x="4475297" y="4680520"/>
                </a:cubicBezTo>
                <a:cubicBezTo>
                  <a:pt x="4279795" y="4663225"/>
                  <a:pt x="4009280" y="4695095"/>
                  <a:pt x="3634484" y="4680520"/>
                </a:cubicBezTo>
                <a:cubicBezTo>
                  <a:pt x="3259688" y="4665945"/>
                  <a:pt x="3291846" y="4655031"/>
                  <a:pt x="2956408" y="4680520"/>
                </a:cubicBezTo>
                <a:cubicBezTo>
                  <a:pt x="2620970" y="4706009"/>
                  <a:pt x="2644949" y="4687586"/>
                  <a:pt x="2522440" y="4680520"/>
                </a:cubicBezTo>
                <a:cubicBezTo>
                  <a:pt x="2399931" y="4673454"/>
                  <a:pt x="2098847" y="4661574"/>
                  <a:pt x="1681627" y="4680520"/>
                </a:cubicBezTo>
                <a:cubicBezTo>
                  <a:pt x="1264407" y="4699466"/>
                  <a:pt x="1199556" y="4705833"/>
                  <a:pt x="1003551" y="4680520"/>
                </a:cubicBezTo>
                <a:cubicBezTo>
                  <a:pt x="807546" y="4655207"/>
                  <a:pt x="311904" y="4674756"/>
                  <a:pt x="0" y="4680520"/>
                </a:cubicBezTo>
                <a:cubicBezTo>
                  <a:pt x="-3245" y="4478535"/>
                  <a:pt x="-7901" y="4245255"/>
                  <a:pt x="0" y="4105485"/>
                </a:cubicBezTo>
                <a:cubicBezTo>
                  <a:pt x="7901" y="3965716"/>
                  <a:pt x="-22393" y="3641175"/>
                  <a:pt x="0" y="3436839"/>
                </a:cubicBezTo>
                <a:cubicBezTo>
                  <a:pt x="22393" y="3232503"/>
                  <a:pt x="21682" y="3093437"/>
                  <a:pt x="0" y="2861804"/>
                </a:cubicBezTo>
                <a:cubicBezTo>
                  <a:pt x="-21682" y="2630171"/>
                  <a:pt x="27574" y="2571930"/>
                  <a:pt x="0" y="2286768"/>
                </a:cubicBezTo>
                <a:cubicBezTo>
                  <a:pt x="-27574" y="2001606"/>
                  <a:pt x="-2322" y="2005626"/>
                  <a:pt x="0" y="1758538"/>
                </a:cubicBezTo>
                <a:cubicBezTo>
                  <a:pt x="2322" y="1511450"/>
                  <a:pt x="4020" y="1302988"/>
                  <a:pt x="0" y="1136698"/>
                </a:cubicBezTo>
                <a:cubicBezTo>
                  <a:pt x="-4020" y="970408"/>
                  <a:pt x="7973" y="823850"/>
                  <a:pt x="0" y="608468"/>
                </a:cubicBezTo>
                <a:cubicBezTo>
                  <a:pt x="-7973" y="393086"/>
                  <a:pt x="-7456" y="233367"/>
                  <a:pt x="0" y="0"/>
                </a:cubicBezTo>
                <a:close/>
              </a:path>
            </a:pathLst>
          </a:custGeom>
          <a:solidFill>
            <a:srgbClr val="FFFFCC">
              <a:alpha val="50196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42179004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360040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繊細</a:t>
            </a:r>
            <a:r>
              <a:rPr kumimoji="1"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な話題に入るときは</a:t>
            </a:r>
            <a:r>
              <a:rPr kumimoji="1" lang="en-US" altLang="ja-JP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4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0FD2059-F33F-5C92-FA96-CD15C604DE83}"/>
              </a:ext>
            </a:extLst>
          </p:cNvPr>
          <p:cNvSpPr/>
          <p:nvPr/>
        </p:nvSpPr>
        <p:spPr>
          <a:xfrm>
            <a:off x="1043608" y="1916832"/>
            <a:ext cx="7056784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✓ 気になっている言動について、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客観的に、かつ具体的に話す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✓ 「私（＝先生であるあなた）が」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心配している、ということを伝える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✓ 「死にたい」気持ちを率直にたずねる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565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CAC93B-6800-06A8-3A8D-D59123FCA1F8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83C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1 つの角を切り取る 11">
            <a:extLst>
              <a:ext uri="{FF2B5EF4-FFF2-40B4-BE49-F238E27FC236}">
                <a16:creationId xmlns:a16="http://schemas.microsoft.com/office/drawing/2014/main" id="{0DABD3FB-CD7C-27A2-5921-FA53A77C240F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83CCD2">
              <a:alpha val="30196"/>
            </a:srgbClr>
          </a:solidFill>
          <a:ln>
            <a:solidFill>
              <a:srgbClr val="83CCD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2C8795-BB30-F78D-EAA1-3008EF00BE41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ケース１：自殺のほのめかし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611560" y="836712"/>
            <a:ext cx="784887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Ａくん（高１）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作文で</a:t>
            </a:r>
            <a:r>
              <a:rPr lang="ja-JP" altLang="en-US" sz="3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「自殺したい</a:t>
            </a:r>
            <a:r>
              <a:rPr kumimoji="1" lang="ja-JP" altLang="en-US" sz="3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kumimoji="1" lang="en-US" altLang="ja-JP" sz="32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A0346E9-D381-AE3B-1E65-2FB088A82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4945110"/>
            <a:ext cx="1584176" cy="1593228"/>
          </a:xfrm>
          <a:prstGeom prst="rect">
            <a:avLst/>
          </a:prstGeom>
        </p:spPr>
      </p:pic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A9312889-A5B4-D6FF-C7A0-B7277BBE6674}"/>
              </a:ext>
            </a:extLst>
          </p:cNvPr>
          <p:cNvSpPr/>
          <p:nvPr/>
        </p:nvSpPr>
        <p:spPr>
          <a:xfrm>
            <a:off x="467544" y="2636912"/>
            <a:ext cx="8190656" cy="1848873"/>
          </a:xfrm>
          <a:prstGeom prst="wedgeRoundRectCallout">
            <a:avLst>
              <a:gd name="adj1" fmla="val -10906"/>
              <a:gd name="adj2" fmla="val 78209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03DEA8B-1DD1-AD03-5AE6-52E1A8C760CB}"/>
              </a:ext>
            </a:extLst>
          </p:cNvPr>
          <p:cNvSpPr/>
          <p:nvPr/>
        </p:nvSpPr>
        <p:spPr>
          <a:xfrm>
            <a:off x="755576" y="2868777"/>
            <a:ext cx="7704856" cy="139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作文に「自殺したい」と書いていたから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心配しているよ。自殺したい気持ちがあるの？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4BFC1557-8E8E-8E9E-9986-744A70A156E8}"/>
              </a:ext>
            </a:extLst>
          </p:cNvPr>
          <p:cNvSpPr/>
          <p:nvPr/>
        </p:nvSpPr>
        <p:spPr>
          <a:xfrm>
            <a:off x="5250491" y="4784298"/>
            <a:ext cx="1090454" cy="602208"/>
          </a:xfrm>
          <a:prstGeom prst="wedgeRoundRectCallout">
            <a:avLst>
              <a:gd name="adj1" fmla="val -72012"/>
              <a:gd name="adj2" fmla="val 24840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23A80EC-A945-4816-0ABE-9D19403F2AB2}"/>
              </a:ext>
            </a:extLst>
          </p:cNvPr>
          <p:cNvSpPr/>
          <p:nvPr/>
        </p:nvSpPr>
        <p:spPr>
          <a:xfrm>
            <a:off x="5518818" y="4712572"/>
            <a:ext cx="1881870" cy="876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3931670-1CDF-6EA3-1206-4600C93174C9}"/>
              </a:ext>
            </a:extLst>
          </p:cNvPr>
          <p:cNvSpPr/>
          <p:nvPr/>
        </p:nvSpPr>
        <p:spPr>
          <a:xfrm>
            <a:off x="5518818" y="5584762"/>
            <a:ext cx="3139382" cy="876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黙ってうなずく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0ED6BC2-FBD1-C46E-7253-43E864817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47" y="802138"/>
            <a:ext cx="1578745" cy="169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CAC93B-6800-06A8-3A8D-D59123FCA1F8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83C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1 つの角を切り取る 11">
            <a:extLst>
              <a:ext uri="{FF2B5EF4-FFF2-40B4-BE49-F238E27FC236}">
                <a16:creationId xmlns:a16="http://schemas.microsoft.com/office/drawing/2014/main" id="{0DABD3FB-CD7C-27A2-5921-FA53A77C240F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83CCD2">
              <a:alpha val="30196"/>
            </a:srgbClr>
          </a:solidFill>
          <a:ln>
            <a:solidFill>
              <a:srgbClr val="83CCD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2C8795-BB30-F78D-EAA1-3008EF00BE41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ケース１：自殺のほのめかし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611560" y="836712"/>
            <a:ext cx="809177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自殺したい気持ちがあるという。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どんな言葉をかけますか？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せっかくの命、大切にしないとダメだよ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もし自殺したら先生も親御さんも悲しいよ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つらかったね、教えてくれてありがとう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それは大変、いますぐカウンセラーを呼ぼう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851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E3B03BE-824A-DBBA-70DD-4ADDE729FE4C}"/>
              </a:ext>
            </a:extLst>
          </p:cNvPr>
          <p:cNvSpPr/>
          <p:nvPr/>
        </p:nvSpPr>
        <p:spPr>
          <a:xfrm>
            <a:off x="535822" y="4077072"/>
            <a:ext cx="8356658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CAC93B-6800-06A8-3A8D-D59123FCA1F8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83C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1 つの角を切り取る 11">
            <a:extLst>
              <a:ext uri="{FF2B5EF4-FFF2-40B4-BE49-F238E27FC236}">
                <a16:creationId xmlns:a16="http://schemas.microsoft.com/office/drawing/2014/main" id="{0DABD3FB-CD7C-27A2-5921-FA53A77C240F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83CCD2">
              <a:alpha val="30196"/>
            </a:srgbClr>
          </a:solidFill>
          <a:ln>
            <a:solidFill>
              <a:srgbClr val="83CCD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2C8795-BB30-F78D-EAA1-3008EF00BE41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ケース１：自殺のほのめかし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611560" y="836712"/>
            <a:ext cx="809177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自殺したい気持ちがあるという。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どんな言葉をかけますか？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せっかくの命、大切にしないとダメだよ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もし自殺したら先生も親御さんも悲しいよ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つらかったね、教えてくれてありがとう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それは大変、いますぐカウンセラーを呼ぼう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1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1D03094-8D16-3F5E-27D3-2BE241236011}"/>
              </a:ext>
            </a:extLst>
          </p:cNvPr>
          <p:cNvSpPr/>
          <p:nvPr/>
        </p:nvSpPr>
        <p:spPr>
          <a:xfrm>
            <a:off x="503548" y="1628800"/>
            <a:ext cx="8136904" cy="4680520"/>
          </a:xfrm>
          <a:custGeom>
            <a:avLst/>
            <a:gdLst>
              <a:gd name="connsiteX0" fmla="*/ 0 w 8136904"/>
              <a:gd name="connsiteY0" fmla="*/ 0 h 4680520"/>
              <a:gd name="connsiteX1" fmla="*/ 840813 w 8136904"/>
              <a:gd name="connsiteY1" fmla="*/ 0 h 4680520"/>
              <a:gd name="connsiteX2" fmla="*/ 1600258 w 8136904"/>
              <a:gd name="connsiteY2" fmla="*/ 0 h 4680520"/>
              <a:gd name="connsiteX3" fmla="*/ 2034226 w 8136904"/>
              <a:gd name="connsiteY3" fmla="*/ 0 h 4680520"/>
              <a:gd name="connsiteX4" fmla="*/ 2875039 w 8136904"/>
              <a:gd name="connsiteY4" fmla="*/ 0 h 4680520"/>
              <a:gd name="connsiteX5" fmla="*/ 3471746 w 8136904"/>
              <a:gd name="connsiteY5" fmla="*/ 0 h 4680520"/>
              <a:gd name="connsiteX6" fmla="*/ 3905714 w 8136904"/>
              <a:gd name="connsiteY6" fmla="*/ 0 h 4680520"/>
              <a:gd name="connsiteX7" fmla="*/ 4339682 w 8136904"/>
              <a:gd name="connsiteY7" fmla="*/ 0 h 4680520"/>
              <a:gd name="connsiteX8" fmla="*/ 5180496 w 8136904"/>
              <a:gd name="connsiteY8" fmla="*/ 0 h 4680520"/>
              <a:gd name="connsiteX9" fmla="*/ 5939940 w 8136904"/>
              <a:gd name="connsiteY9" fmla="*/ 0 h 4680520"/>
              <a:gd name="connsiteX10" fmla="*/ 6699384 w 8136904"/>
              <a:gd name="connsiteY10" fmla="*/ 0 h 4680520"/>
              <a:gd name="connsiteX11" fmla="*/ 7458829 w 8136904"/>
              <a:gd name="connsiteY11" fmla="*/ 0 h 4680520"/>
              <a:gd name="connsiteX12" fmla="*/ 8136904 w 8136904"/>
              <a:gd name="connsiteY12" fmla="*/ 0 h 4680520"/>
              <a:gd name="connsiteX13" fmla="*/ 8136904 w 8136904"/>
              <a:gd name="connsiteY13" fmla="*/ 715451 h 4680520"/>
              <a:gd name="connsiteX14" fmla="*/ 8136904 w 8136904"/>
              <a:gd name="connsiteY14" fmla="*/ 1477707 h 4680520"/>
              <a:gd name="connsiteX15" fmla="*/ 8136904 w 8136904"/>
              <a:gd name="connsiteY15" fmla="*/ 2099548 h 4680520"/>
              <a:gd name="connsiteX16" fmla="*/ 8136904 w 8136904"/>
              <a:gd name="connsiteY16" fmla="*/ 2861804 h 4680520"/>
              <a:gd name="connsiteX17" fmla="*/ 8136904 w 8136904"/>
              <a:gd name="connsiteY17" fmla="*/ 3577255 h 4680520"/>
              <a:gd name="connsiteX18" fmla="*/ 8136904 w 8136904"/>
              <a:gd name="connsiteY18" fmla="*/ 4680520 h 4680520"/>
              <a:gd name="connsiteX19" fmla="*/ 7458829 w 8136904"/>
              <a:gd name="connsiteY19" fmla="*/ 4680520 h 4680520"/>
              <a:gd name="connsiteX20" fmla="*/ 6943491 w 8136904"/>
              <a:gd name="connsiteY20" fmla="*/ 4680520 h 4680520"/>
              <a:gd name="connsiteX21" fmla="*/ 6102678 w 8136904"/>
              <a:gd name="connsiteY21" fmla="*/ 4680520 h 4680520"/>
              <a:gd name="connsiteX22" fmla="*/ 5587341 w 8136904"/>
              <a:gd name="connsiteY22" fmla="*/ 4680520 h 4680520"/>
              <a:gd name="connsiteX23" fmla="*/ 4990634 w 8136904"/>
              <a:gd name="connsiteY23" fmla="*/ 4680520 h 4680520"/>
              <a:gd name="connsiteX24" fmla="*/ 4231190 w 8136904"/>
              <a:gd name="connsiteY24" fmla="*/ 4680520 h 4680520"/>
              <a:gd name="connsiteX25" fmla="*/ 3797222 w 8136904"/>
              <a:gd name="connsiteY25" fmla="*/ 4680520 h 4680520"/>
              <a:gd name="connsiteX26" fmla="*/ 3200516 w 8136904"/>
              <a:gd name="connsiteY26" fmla="*/ 4680520 h 4680520"/>
              <a:gd name="connsiteX27" fmla="*/ 2766547 w 8136904"/>
              <a:gd name="connsiteY27" fmla="*/ 4680520 h 4680520"/>
              <a:gd name="connsiteX28" fmla="*/ 2088472 w 8136904"/>
              <a:gd name="connsiteY28" fmla="*/ 4680520 h 4680520"/>
              <a:gd name="connsiteX29" fmla="*/ 1573135 w 8136904"/>
              <a:gd name="connsiteY29" fmla="*/ 4680520 h 4680520"/>
              <a:gd name="connsiteX30" fmla="*/ 1057798 w 8136904"/>
              <a:gd name="connsiteY30" fmla="*/ 4680520 h 4680520"/>
              <a:gd name="connsiteX31" fmla="*/ 0 w 8136904"/>
              <a:gd name="connsiteY31" fmla="*/ 4680520 h 4680520"/>
              <a:gd name="connsiteX32" fmla="*/ 0 w 8136904"/>
              <a:gd name="connsiteY32" fmla="*/ 4105485 h 4680520"/>
              <a:gd name="connsiteX33" fmla="*/ 0 w 8136904"/>
              <a:gd name="connsiteY33" fmla="*/ 3390034 h 4680520"/>
              <a:gd name="connsiteX34" fmla="*/ 0 w 8136904"/>
              <a:gd name="connsiteY34" fmla="*/ 2861804 h 4680520"/>
              <a:gd name="connsiteX35" fmla="*/ 0 w 8136904"/>
              <a:gd name="connsiteY35" fmla="*/ 2239963 h 4680520"/>
              <a:gd name="connsiteX36" fmla="*/ 0 w 8136904"/>
              <a:gd name="connsiteY36" fmla="*/ 1711733 h 4680520"/>
              <a:gd name="connsiteX37" fmla="*/ 0 w 8136904"/>
              <a:gd name="connsiteY37" fmla="*/ 949477 h 4680520"/>
              <a:gd name="connsiteX38" fmla="*/ 0 w 8136904"/>
              <a:gd name="connsiteY38" fmla="*/ 0 h 468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136904" h="4680520" fill="none" extrusionOk="0">
                <a:moveTo>
                  <a:pt x="0" y="0"/>
                </a:moveTo>
                <a:cubicBezTo>
                  <a:pt x="207838" y="11284"/>
                  <a:pt x="505982" y="-4264"/>
                  <a:pt x="840813" y="0"/>
                </a:cubicBezTo>
                <a:cubicBezTo>
                  <a:pt x="1175644" y="4264"/>
                  <a:pt x="1420010" y="-5767"/>
                  <a:pt x="1600258" y="0"/>
                </a:cubicBezTo>
                <a:cubicBezTo>
                  <a:pt x="1780506" y="5767"/>
                  <a:pt x="1892274" y="-6989"/>
                  <a:pt x="2034226" y="0"/>
                </a:cubicBezTo>
                <a:cubicBezTo>
                  <a:pt x="2176178" y="6989"/>
                  <a:pt x="2554347" y="20934"/>
                  <a:pt x="2875039" y="0"/>
                </a:cubicBezTo>
                <a:cubicBezTo>
                  <a:pt x="3195731" y="-20934"/>
                  <a:pt x="3347109" y="-28131"/>
                  <a:pt x="3471746" y="0"/>
                </a:cubicBezTo>
                <a:cubicBezTo>
                  <a:pt x="3596383" y="28131"/>
                  <a:pt x="3728642" y="-392"/>
                  <a:pt x="3905714" y="0"/>
                </a:cubicBezTo>
                <a:cubicBezTo>
                  <a:pt x="4082786" y="392"/>
                  <a:pt x="4194210" y="-19193"/>
                  <a:pt x="4339682" y="0"/>
                </a:cubicBezTo>
                <a:cubicBezTo>
                  <a:pt x="4485154" y="19193"/>
                  <a:pt x="4905749" y="-23089"/>
                  <a:pt x="5180496" y="0"/>
                </a:cubicBezTo>
                <a:cubicBezTo>
                  <a:pt x="5455243" y="23089"/>
                  <a:pt x="5665715" y="854"/>
                  <a:pt x="5939940" y="0"/>
                </a:cubicBezTo>
                <a:cubicBezTo>
                  <a:pt x="6214165" y="-854"/>
                  <a:pt x="6369535" y="-34636"/>
                  <a:pt x="6699384" y="0"/>
                </a:cubicBezTo>
                <a:cubicBezTo>
                  <a:pt x="7029233" y="34636"/>
                  <a:pt x="7082249" y="-17113"/>
                  <a:pt x="7458829" y="0"/>
                </a:cubicBezTo>
                <a:cubicBezTo>
                  <a:pt x="7835409" y="17113"/>
                  <a:pt x="7844000" y="11392"/>
                  <a:pt x="8136904" y="0"/>
                </a:cubicBezTo>
                <a:cubicBezTo>
                  <a:pt x="8161517" y="229820"/>
                  <a:pt x="8129653" y="431999"/>
                  <a:pt x="8136904" y="715451"/>
                </a:cubicBezTo>
                <a:cubicBezTo>
                  <a:pt x="8144155" y="998903"/>
                  <a:pt x="8157809" y="1283630"/>
                  <a:pt x="8136904" y="1477707"/>
                </a:cubicBezTo>
                <a:cubicBezTo>
                  <a:pt x="8115999" y="1671784"/>
                  <a:pt x="8120284" y="1910141"/>
                  <a:pt x="8136904" y="2099548"/>
                </a:cubicBezTo>
                <a:cubicBezTo>
                  <a:pt x="8153524" y="2288955"/>
                  <a:pt x="8172495" y="2678641"/>
                  <a:pt x="8136904" y="2861804"/>
                </a:cubicBezTo>
                <a:cubicBezTo>
                  <a:pt x="8101313" y="3044967"/>
                  <a:pt x="8144871" y="3266291"/>
                  <a:pt x="8136904" y="3577255"/>
                </a:cubicBezTo>
                <a:cubicBezTo>
                  <a:pt x="8128937" y="3888219"/>
                  <a:pt x="8192039" y="4378897"/>
                  <a:pt x="8136904" y="4680520"/>
                </a:cubicBezTo>
                <a:cubicBezTo>
                  <a:pt x="7882872" y="4661647"/>
                  <a:pt x="7781777" y="4683590"/>
                  <a:pt x="7458829" y="4680520"/>
                </a:cubicBezTo>
                <a:cubicBezTo>
                  <a:pt x="7135881" y="4677450"/>
                  <a:pt x="7160099" y="4700550"/>
                  <a:pt x="6943491" y="4680520"/>
                </a:cubicBezTo>
                <a:cubicBezTo>
                  <a:pt x="6726883" y="4660490"/>
                  <a:pt x="6435063" y="4678365"/>
                  <a:pt x="6102678" y="4680520"/>
                </a:cubicBezTo>
                <a:cubicBezTo>
                  <a:pt x="5770293" y="4682675"/>
                  <a:pt x="5732429" y="4661834"/>
                  <a:pt x="5587341" y="4680520"/>
                </a:cubicBezTo>
                <a:cubicBezTo>
                  <a:pt x="5442253" y="4699206"/>
                  <a:pt x="5136379" y="4703585"/>
                  <a:pt x="4990634" y="4680520"/>
                </a:cubicBezTo>
                <a:cubicBezTo>
                  <a:pt x="4844889" y="4657455"/>
                  <a:pt x="4527637" y="4684873"/>
                  <a:pt x="4231190" y="4680520"/>
                </a:cubicBezTo>
                <a:cubicBezTo>
                  <a:pt x="3934743" y="4676167"/>
                  <a:pt x="3919092" y="4681999"/>
                  <a:pt x="3797222" y="4680520"/>
                </a:cubicBezTo>
                <a:cubicBezTo>
                  <a:pt x="3675352" y="4679041"/>
                  <a:pt x="3397684" y="4708451"/>
                  <a:pt x="3200516" y="4680520"/>
                </a:cubicBezTo>
                <a:cubicBezTo>
                  <a:pt x="3003348" y="4652589"/>
                  <a:pt x="2879537" y="4673506"/>
                  <a:pt x="2766547" y="4680520"/>
                </a:cubicBezTo>
                <a:cubicBezTo>
                  <a:pt x="2653557" y="4687534"/>
                  <a:pt x="2256570" y="4704936"/>
                  <a:pt x="2088472" y="4680520"/>
                </a:cubicBezTo>
                <a:cubicBezTo>
                  <a:pt x="1920375" y="4656104"/>
                  <a:pt x="1776373" y="4692850"/>
                  <a:pt x="1573135" y="4680520"/>
                </a:cubicBezTo>
                <a:cubicBezTo>
                  <a:pt x="1369897" y="4668190"/>
                  <a:pt x="1191693" y="4701250"/>
                  <a:pt x="1057798" y="4680520"/>
                </a:cubicBezTo>
                <a:cubicBezTo>
                  <a:pt x="923903" y="4659790"/>
                  <a:pt x="296453" y="4724532"/>
                  <a:pt x="0" y="4680520"/>
                </a:cubicBezTo>
                <a:cubicBezTo>
                  <a:pt x="-8917" y="4538699"/>
                  <a:pt x="3849" y="4303698"/>
                  <a:pt x="0" y="4105485"/>
                </a:cubicBezTo>
                <a:cubicBezTo>
                  <a:pt x="-3849" y="3907273"/>
                  <a:pt x="25333" y="3624955"/>
                  <a:pt x="0" y="3390034"/>
                </a:cubicBezTo>
                <a:cubicBezTo>
                  <a:pt x="-25333" y="3155113"/>
                  <a:pt x="-10923" y="3012128"/>
                  <a:pt x="0" y="2861804"/>
                </a:cubicBezTo>
                <a:cubicBezTo>
                  <a:pt x="10923" y="2711480"/>
                  <a:pt x="-12619" y="2368146"/>
                  <a:pt x="0" y="2239963"/>
                </a:cubicBezTo>
                <a:cubicBezTo>
                  <a:pt x="12619" y="2111780"/>
                  <a:pt x="-8345" y="1886500"/>
                  <a:pt x="0" y="1711733"/>
                </a:cubicBezTo>
                <a:cubicBezTo>
                  <a:pt x="8345" y="1536966"/>
                  <a:pt x="-24036" y="1124771"/>
                  <a:pt x="0" y="949477"/>
                </a:cubicBezTo>
                <a:cubicBezTo>
                  <a:pt x="24036" y="774183"/>
                  <a:pt x="-25700" y="360137"/>
                  <a:pt x="0" y="0"/>
                </a:cubicBezTo>
                <a:close/>
              </a:path>
              <a:path w="8136904" h="4680520" stroke="0" extrusionOk="0">
                <a:moveTo>
                  <a:pt x="0" y="0"/>
                </a:moveTo>
                <a:cubicBezTo>
                  <a:pt x="181302" y="2733"/>
                  <a:pt x="228093" y="4880"/>
                  <a:pt x="433968" y="0"/>
                </a:cubicBezTo>
                <a:cubicBezTo>
                  <a:pt x="639843" y="-4880"/>
                  <a:pt x="779844" y="3466"/>
                  <a:pt x="867936" y="0"/>
                </a:cubicBezTo>
                <a:cubicBezTo>
                  <a:pt x="956028" y="-3466"/>
                  <a:pt x="1177019" y="-14727"/>
                  <a:pt x="1301905" y="0"/>
                </a:cubicBezTo>
                <a:cubicBezTo>
                  <a:pt x="1426791" y="14727"/>
                  <a:pt x="1718861" y="2027"/>
                  <a:pt x="1979980" y="0"/>
                </a:cubicBezTo>
                <a:cubicBezTo>
                  <a:pt x="2241100" y="-2027"/>
                  <a:pt x="2603260" y="23003"/>
                  <a:pt x="2820793" y="0"/>
                </a:cubicBezTo>
                <a:cubicBezTo>
                  <a:pt x="3038326" y="-23003"/>
                  <a:pt x="3126883" y="13774"/>
                  <a:pt x="3254762" y="0"/>
                </a:cubicBezTo>
                <a:cubicBezTo>
                  <a:pt x="3382641" y="-13774"/>
                  <a:pt x="3569040" y="14880"/>
                  <a:pt x="3688730" y="0"/>
                </a:cubicBezTo>
                <a:cubicBezTo>
                  <a:pt x="3808420" y="-14880"/>
                  <a:pt x="4106297" y="9821"/>
                  <a:pt x="4285436" y="0"/>
                </a:cubicBezTo>
                <a:cubicBezTo>
                  <a:pt x="4464575" y="-9821"/>
                  <a:pt x="4814873" y="26455"/>
                  <a:pt x="4963511" y="0"/>
                </a:cubicBezTo>
                <a:cubicBezTo>
                  <a:pt x="5112150" y="-26455"/>
                  <a:pt x="5309484" y="-1719"/>
                  <a:pt x="5397480" y="0"/>
                </a:cubicBezTo>
                <a:cubicBezTo>
                  <a:pt x="5485476" y="1719"/>
                  <a:pt x="5667715" y="-9230"/>
                  <a:pt x="5912817" y="0"/>
                </a:cubicBezTo>
                <a:cubicBezTo>
                  <a:pt x="6157919" y="9230"/>
                  <a:pt x="6302295" y="-21397"/>
                  <a:pt x="6428154" y="0"/>
                </a:cubicBezTo>
                <a:cubicBezTo>
                  <a:pt x="6554013" y="21397"/>
                  <a:pt x="6963782" y="-8882"/>
                  <a:pt x="7268968" y="0"/>
                </a:cubicBezTo>
                <a:cubicBezTo>
                  <a:pt x="7574154" y="8882"/>
                  <a:pt x="7749080" y="40396"/>
                  <a:pt x="8136904" y="0"/>
                </a:cubicBezTo>
                <a:cubicBezTo>
                  <a:pt x="8142476" y="286854"/>
                  <a:pt x="8147586" y="323411"/>
                  <a:pt x="8136904" y="575035"/>
                </a:cubicBezTo>
                <a:cubicBezTo>
                  <a:pt x="8126222" y="826659"/>
                  <a:pt x="8111375" y="989697"/>
                  <a:pt x="8136904" y="1243681"/>
                </a:cubicBezTo>
                <a:cubicBezTo>
                  <a:pt x="8162433" y="1497665"/>
                  <a:pt x="8136806" y="1761805"/>
                  <a:pt x="8136904" y="2005937"/>
                </a:cubicBezTo>
                <a:cubicBezTo>
                  <a:pt x="8137002" y="2250069"/>
                  <a:pt x="8165982" y="2492435"/>
                  <a:pt x="8136904" y="2627778"/>
                </a:cubicBezTo>
                <a:cubicBezTo>
                  <a:pt x="8107826" y="2763121"/>
                  <a:pt x="8121194" y="3056399"/>
                  <a:pt x="8136904" y="3249618"/>
                </a:cubicBezTo>
                <a:cubicBezTo>
                  <a:pt x="8152614" y="3442837"/>
                  <a:pt x="8112410" y="3589619"/>
                  <a:pt x="8136904" y="3918264"/>
                </a:cubicBezTo>
                <a:cubicBezTo>
                  <a:pt x="8161398" y="4246909"/>
                  <a:pt x="8153935" y="4396391"/>
                  <a:pt x="8136904" y="4680520"/>
                </a:cubicBezTo>
                <a:cubicBezTo>
                  <a:pt x="7893786" y="4664278"/>
                  <a:pt x="7805348" y="4692553"/>
                  <a:pt x="7621567" y="4680520"/>
                </a:cubicBezTo>
                <a:cubicBezTo>
                  <a:pt x="7437786" y="4668487"/>
                  <a:pt x="7108309" y="4673667"/>
                  <a:pt x="6943491" y="4680520"/>
                </a:cubicBezTo>
                <a:cubicBezTo>
                  <a:pt x="6778673" y="4687373"/>
                  <a:pt x="6655250" y="4675626"/>
                  <a:pt x="6509523" y="4680520"/>
                </a:cubicBezTo>
                <a:cubicBezTo>
                  <a:pt x="6363796" y="4685414"/>
                  <a:pt x="6037040" y="4682002"/>
                  <a:pt x="5912817" y="4680520"/>
                </a:cubicBezTo>
                <a:cubicBezTo>
                  <a:pt x="5788594" y="4679038"/>
                  <a:pt x="5300867" y="4674057"/>
                  <a:pt x="5072003" y="4680520"/>
                </a:cubicBezTo>
                <a:cubicBezTo>
                  <a:pt x="4843139" y="4686983"/>
                  <a:pt x="4670799" y="4697815"/>
                  <a:pt x="4475297" y="4680520"/>
                </a:cubicBezTo>
                <a:cubicBezTo>
                  <a:pt x="4279795" y="4663225"/>
                  <a:pt x="4009280" y="4695095"/>
                  <a:pt x="3634484" y="4680520"/>
                </a:cubicBezTo>
                <a:cubicBezTo>
                  <a:pt x="3259688" y="4665945"/>
                  <a:pt x="3291846" y="4655031"/>
                  <a:pt x="2956408" y="4680520"/>
                </a:cubicBezTo>
                <a:cubicBezTo>
                  <a:pt x="2620970" y="4706009"/>
                  <a:pt x="2644949" y="4687586"/>
                  <a:pt x="2522440" y="4680520"/>
                </a:cubicBezTo>
                <a:cubicBezTo>
                  <a:pt x="2399931" y="4673454"/>
                  <a:pt x="2098847" y="4661574"/>
                  <a:pt x="1681627" y="4680520"/>
                </a:cubicBezTo>
                <a:cubicBezTo>
                  <a:pt x="1264407" y="4699466"/>
                  <a:pt x="1199556" y="4705833"/>
                  <a:pt x="1003551" y="4680520"/>
                </a:cubicBezTo>
                <a:cubicBezTo>
                  <a:pt x="807546" y="4655207"/>
                  <a:pt x="311904" y="4674756"/>
                  <a:pt x="0" y="4680520"/>
                </a:cubicBezTo>
                <a:cubicBezTo>
                  <a:pt x="-3245" y="4478535"/>
                  <a:pt x="-7901" y="4245255"/>
                  <a:pt x="0" y="4105485"/>
                </a:cubicBezTo>
                <a:cubicBezTo>
                  <a:pt x="7901" y="3965716"/>
                  <a:pt x="-22393" y="3641175"/>
                  <a:pt x="0" y="3436839"/>
                </a:cubicBezTo>
                <a:cubicBezTo>
                  <a:pt x="22393" y="3232503"/>
                  <a:pt x="21682" y="3093437"/>
                  <a:pt x="0" y="2861804"/>
                </a:cubicBezTo>
                <a:cubicBezTo>
                  <a:pt x="-21682" y="2630171"/>
                  <a:pt x="27574" y="2571930"/>
                  <a:pt x="0" y="2286768"/>
                </a:cubicBezTo>
                <a:cubicBezTo>
                  <a:pt x="-27574" y="2001606"/>
                  <a:pt x="-2322" y="2005626"/>
                  <a:pt x="0" y="1758538"/>
                </a:cubicBezTo>
                <a:cubicBezTo>
                  <a:pt x="2322" y="1511450"/>
                  <a:pt x="4020" y="1302988"/>
                  <a:pt x="0" y="1136698"/>
                </a:cubicBezTo>
                <a:cubicBezTo>
                  <a:pt x="-4020" y="970408"/>
                  <a:pt x="7973" y="823850"/>
                  <a:pt x="0" y="608468"/>
                </a:cubicBezTo>
                <a:cubicBezTo>
                  <a:pt x="-7973" y="393086"/>
                  <a:pt x="-7456" y="233367"/>
                  <a:pt x="0" y="0"/>
                </a:cubicBezTo>
                <a:close/>
              </a:path>
            </a:pathLst>
          </a:custGeom>
          <a:solidFill>
            <a:srgbClr val="FFFFCC">
              <a:alpha val="50196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42179004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360040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話を聴くときの心構え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0FD2059-F33F-5C92-FA96-CD15C604DE83}"/>
              </a:ext>
            </a:extLst>
          </p:cNvPr>
          <p:cNvSpPr/>
          <p:nvPr/>
        </p:nvSpPr>
        <p:spPr>
          <a:xfrm>
            <a:off x="1043608" y="1916832"/>
            <a:ext cx="7056784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✓ 評価や解決の前に、まずその子の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体験や気持ちを十分に共有する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✓ どんな話も否定せず、寄りそう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✓ 話してくれたことを労う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8CED7BD1-3AAE-9D10-3ED3-A2F0ECF366CC}"/>
              </a:ext>
            </a:extLst>
          </p:cNvPr>
          <p:cNvSpPr/>
          <p:nvPr/>
        </p:nvSpPr>
        <p:spPr>
          <a:xfrm>
            <a:off x="5076056" y="3284984"/>
            <a:ext cx="2880320" cy="1080120"/>
          </a:xfrm>
          <a:prstGeom prst="wedgeEllipseCallout">
            <a:avLst>
              <a:gd name="adj1" fmla="val -49996"/>
              <a:gd name="adj2" fmla="val -52796"/>
            </a:avLst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F938885-1AD0-D64A-42DE-A17E9A747EFD}"/>
              </a:ext>
            </a:extLst>
          </p:cNvPr>
          <p:cNvSpPr/>
          <p:nvPr/>
        </p:nvSpPr>
        <p:spPr>
          <a:xfrm>
            <a:off x="5364088" y="3501008"/>
            <a:ext cx="2592288" cy="735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もう少し教えて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68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CAC93B-6800-06A8-3A8D-D59123FCA1F8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83C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1 つの角を切り取る 11">
            <a:extLst>
              <a:ext uri="{FF2B5EF4-FFF2-40B4-BE49-F238E27FC236}">
                <a16:creationId xmlns:a16="http://schemas.microsoft.com/office/drawing/2014/main" id="{0DABD3FB-CD7C-27A2-5921-FA53A77C240F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83CCD2">
              <a:alpha val="30196"/>
            </a:srgbClr>
          </a:solidFill>
          <a:ln>
            <a:solidFill>
              <a:srgbClr val="83CCD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2C8795-BB30-F78D-EAA1-3008EF00BE41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ケース１：自殺のほのめかし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611560" y="836712"/>
            <a:ext cx="784887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kumimoji="1" lang="en-US" altLang="ja-JP" sz="32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A0346E9-D381-AE3B-1E65-2FB088A82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4945110"/>
            <a:ext cx="1584176" cy="1593228"/>
          </a:xfrm>
          <a:prstGeom prst="rect">
            <a:avLst/>
          </a:prstGeom>
        </p:spPr>
      </p:pic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A9312889-A5B4-D6FF-C7A0-B7277BBE6674}"/>
              </a:ext>
            </a:extLst>
          </p:cNvPr>
          <p:cNvSpPr/>
          <p:nvPr/>
        </p:nvSpPr>
        <p:spPr>
          <a:xfrm>
            <a:off x="755576" y="2636912"/>
            <a:ext cx="5051274" cy="1848873"/>
          </a:xfrm>
          <a:prstGeom prst="wedgeRoundRectCallout">
            <a:avLst>
              <a:gd name="adj1" fmla="val -1064"/>
              <a:gd name="adj2" fmla="val 84451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03DEA8B-1DD1-AD03-5AE6-52E1A8C760CB}"/>
              </a:ext>
            </a:extLst>
          </p:cNvPr>
          <p:cNvSpPr/>
          <p:nvPr/>
        </p:nvSpPr>
        <p:spPr>
          <a:xfrm>
            <a:off x="1115616" y="2868777"/>
            <a:ext cx="4320480" cy="139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つらかったね・・・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教えてくれてありがとう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4BFC1557-8E8E-8E9E-9986-744A70A156E8}"/>
              </a:ext>
            </a:extLst>
          </p:cNvPr>
          <p:cNvSpPr/>
          <p:nvPr/>
        </p:nvSpPr>
        <p:spPr>
          <a:xfrm>
            <a:off x="5250491" y="4784298"/>
            <a:ext cx="1090454" cy="602208"/>
          </a:xfrm>
          <a:prstGeom prst="wedgeRoundRectCallout">
            <a:avLst>
              <a:gd name="adj1" fmla="val -72012"/>
              <a:gd name="adj2" fmla="val 24840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23A80EC-A945-4816-0ABE-9D19403F2AB2}"/>
              </a:ext>
            </a:extLst>
          </p:cNvPr>
          <p:cNvSpPr/>
          <p:nvPr/>
        </p:nvSpPr>
        <p:spPr>
          <a:xfrm>
            <a:off x="5518818" y="4712572"/>
            <a:ext cx="1881870" cy="876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E0B6CE4-9319-524D-6275-CE2BC155013B}"/>
              </a:ext>
            </a:extLst>
          </p:cNvPr>
          <p:cNvSpPr/>
          <p:nvPr/>
        </p:nvSpPr>
        <p:spPr>
          <a:xfrm>
            <a:off x="763960" y="989112"/>
            <a:ext cx="784887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</a:t>
            </a:r>
            <a:r>
              <a:rPr lang="ja-JP" altLang="en-US" sz="3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自殺を考えることがある</a:t>
            </a:r>
            <a:endParaRPr kumimoji="1" lang="en-US" altLang="ja-JP" sz="32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82C83B0-D61A-6D7C-4C58-04DB4644E9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934" y="998731"/>
            <a:ext cx="1535508" cy="164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7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CAC93B-6800-06A8-3A8D-D59123FCA1F8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83C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1 つの角を切り取る 11">
            <a:extLst>
              <a:ext uri="{FF2B5EF4-FFF2-40B4-BE49-F238E27FC236}">
                <a16:creationId xmlns:a16="http://schemas.microsoft.com/office/drawing/2014/main" id="{0DABD3FB-CD7C-27A2-5921-FA53A77C240F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83CCD2">
              <a:alpha val="30196"/>
            </a:srgbClr>
          </a:solidFill>
          <a:ln>
            <a:solidFill>
              <a:srgbClr val="83CCD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2C8795-BB30-F78D-EAA1-3008EF00BE41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ケース１：自殺のほのめかし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A0346E9-D381-AE3B-1E65-2FB088A82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4945110"/>
            <a:ext cx="1584176" cy="1593228"/>
          </a:xfrm>
          <a:prstGeom prst="rect">
            <a:avLst/>
          </a:prstGeom>
        </p:spPr>
      </p:pic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A9312889-A5B4-D6FF-C7A0-B7277BBE6674}"/>
              </a:ext>
            </a:extLst>
          </p:cNvPr>
          <p:cNvSpPr/>
          <p:nvPr/>
        </p:nvSpPr>
        <p:spPr>
          <a:xfrm>
            <a:off x="755576" y="3020287"/>
            <a:ext cx="5688632" cy="1488833"/>
          </a:xfrm>
          <a:prstGeom prst="wedgeRoundRectCallout">
            <a:avLst>
              <a:gd name="adj1" fmla="val -1064"/>
              <a:gd name="adj2" fmla="val 84451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03DEA8B-1DD1-AD03-5AE6-52E1A8C760CB}"/>
              </a:ext>
            </a:extLst>
          </p:cNvPr>
          <p:cNvSpPr/>
          <p:nvPr/>
        </p:nvSpPr>
        <p:spPr>
          <a:xfrm>
            <a:off x="1151620" y="3068226"/>
            <a:ext cx="4896544" cy="139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とても心配だから、もう少し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聞いてもいいかな？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4BFC1557-8E8E-8E9E-9986-744A70A156E8}"/>
              </a:ext>
            </a:extLst>
          </p:cNvPr>
          <p:cNvSpPr/>
          <p:nvPr/>
        </p:nvSpPr>
        <p:spPr>
          <a:xfrm>
            <a:off x="5250491" y="4784298"/>
            <a:ext cx="1090454" cy="602208"/>
          </a:xfrm>
          <a:prstGeom prst="wedgeRoundRectCallout">
            <a:avLst>
              <a:gd name="adj1" fmla="val -72012"/>
              <a:gd name="adj2" fmla="val 24840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23A80EC-A945-4816-0ABE-9D19403F2AB2}"/>
              </a:ext>
            </a:extLst>
          </p:cNvPr>
          <p:cNvSpPr/>
          <p:nvPr/>
        </p:nvSpPr>
        <p:spPr>
          <a:xfrm>
            <a:off x="5518818" y="4712572"/>
            <a:ext cx="1881870" cy="876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7127A31-7A4F-4897-A2AF-5A12D7ED8C72}"/>
              </a:ext>
            </a:extLst>
          </p:cNvPr>
          <p:cNvSpPr/>
          <p:nvPr/>
        </p:nvSpPr>
        <p:spPr>
          <a:xfrm>
            <a:off x="5518818" y="5584762"/>
            <a:ext cx="3139382" cy="876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黙ってうなずく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95630EB-29CB-E767-E52B-A8243E90ED9F}"/>
              </a:ext>
            </a:extLst>
          </p:cNvPr>
          <p:cNvSpPr/>
          <p:nvPr/>
        </p:nvSpPr>
        <p:spPr>
          <a:xfrm>
            <a:off x="763960" y="989112"/>
            <a:ext cx="784887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kumimoji="1" lang="en-US" altLang="ja-JP" sz="32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EDC90AB0-B685-6A64-CCCE-E2CBD3E5C17A}"/>
              </a:ext>
            </a:extLst>
          </p:cNvPr>
          <p:cNvSpPr/>
          <p:nvPr/>
        </p:nvSpPr>
        <p:spPr>
          <a:xfrm>
            <a:off x="755576" y="1292095"/>
            <a:ext cx="5051274" cy="1488833"/>
          </a:xfrm>
          <a:prstGeom prst="wedgeRoundRectCallout">
            <a:avLst>
              <a:gd name="adj1" fmla="val 35476"/>
              <a:gd name="adj2" fmla="val 19622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E73E516-305F-DD13-95FE-C87EA669C0E1}"/>
              </a:ext>
            </a:extLst>
          </p:cNvPr>
          <p:cNvSpPr/>
          <p:nvPr/>
        </p:nvSpPr>
        <p:spPr>
          <a:xfrm>
            <a:off x="1151620" y="1340768"/>
            <a:ext cx="4320480" cy="139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つらかったね・・・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教えてくれてありがとう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CC53DFB-4955-9120-9CFC-D0D618E18A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164" y="1023761"/>
            <a:ext cx="1603404" cy="171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360040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自殺について何を聞くか</a:t>
            </a:r>
            <a:endParaRPr kumimoji="1" lang="ja-JP" altLang="en-US" sz="4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653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CAC93B-6800-06A8-3A8D-D59123FCA1F8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83C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1 つの角を切り取る 11">
            <a:extLst>
              <a:ext uri="{FF2B5EF4-FFF2-40B4-BE49-F238E27FC236}">
                <a16:creationId xmlns:a16="http://schemas.microsoft.com/office/drawing/2014/main" id="{0DABD3FB-CD7C-27A2-5921-FA53A77C240F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83CCD2">
              <a:alpha val="30196"/>
            </a:srgbClr>
          </a:solidFill>
          <a:ln>
            <a:solidFill>
              <a:srgbClr val="83CCD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2C8795-BB30-F78D-EAA1-3008EF00BE41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ケース１：自殺のほのめかし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240679C-252D-FB6A-E643-6ECC90618A0F}"/>
              </a:ext>
            </a:extLst>
          </p:cNvPr>
          <p:cNvSpPr/>
          <p:nvPr/>
        </p:nvSpPr>
        <p:spPr>
          <a:xfrm>
            <a:off x="539552" y="2698157"/>
            <a:ext cx="8064896" cy="361116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926468" y="908026"/>
            <a:ext cx="784887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Ａくん（高１）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作文で</a:t>
            </a:r>
            <a:r>
              <a:rPr lang="ja-JP" altLang="en-US" sz="3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「自殺したい</a:t>
            </a:r>
            <a:r>
              <a:rPr kumimoji="1" lang="ja-JP" altLang="en-US" sz="3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ほかにどんな情報を集めますか？</a:t>
            </a:r>
            <a:endParaRPr kumimoji="1" lang="en-US" altLang="ja-JP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（どんな情報に着目しますか？）</a:t>
            </a:r>
            <a:endParaRPr kumimoji="1" lang="en-US" altLang="ja-JP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3E5F180-2B9F-1190-CF58-555278409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14" y="1374051"/>
            <a:ext cx="2058792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9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700B468E-5E55-E2E4-DF6F-BFBAB0D24349}"/>
              </a:ext>
            </a:extLst>
          </p:cNvPr>
          <p:cNvSpPr/>
          <p:nvPr/>
        </p:nvSpPr>
        <p:spPr>
          <a:xfrm>
            <a:off x="1835696" y="1694302"/>
            <a:ext cx="3596546" cy="1200153"/>
          </a:xfrm>
          <a:prstGeom prst="wedgeRoundRectCallout">
            <a:avLst>
              <a:gd name="adj1" fmla="val -64072"/>
              <a:gd name="adj2" fmla="val 26534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360040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自殺について何を聞くか</a:t>
            </a:r>
            <a:endParaRPr kumimoji="1" lang="ja-JP" altLang="en-US" sz="4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15A4F8D-FB42-B279-6ABB-B88043281F2C}"/>
              </a:ext>
            </a:extLst>
          </p:cNvPr>
          <p:cNvSpPr/>
          <p:nvPr/>
        </p:nvSpPr>
        <p:spPr>
          <a:xfrm>
            <a:off x="2305898" y="1937052"/>
            <a:ext cx="2934326" cy="81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どんなときに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自殺を考える？</a:t>
            </a:r>
            <a:endParaRPr kumimoji="1"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82357FBC-9991-10FE-857D-33057B5211F7}"/>
              </a:ext>
            </a:extLst>
          </p:cNvPr>
          <p:cNvSpPr/>
          <p:nvPr/>
        </p:nvSpPr>
        <p:spPr>
          <a:xfrm>
            <a:off x="3347864" y="3356992"/>
            <a:ext cx="4752528" cy="1200153"/>
          </a:xfrm>
          <a:prstGeom prst="wedgeRoundRectCallout">
            <a:avLst>
              <a:gd name="adj1" fmla="val -60924"/>
              <a:gd name="adj2" fmla="val 23221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3692256-AFDE-42A9-77B4-B36FD433A6C1}"/>
              </a:ext>
            </a:extLst>
          </p:cNvPr>
          <p:cNvSpPr/>
          <p:nvPr/>
        </p:nvSpPr>
        <p:spPr>
          <a:xfrm>
            <a:off x="3779912" y="3588597"/>
            <a:ext cx="4064598" cy="81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自殺する方法について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調べたこともある？</a:t>
            </a:r>
            <a:endParaRPr kumimoji="1"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714431B6-4C80-7F9A-35C6-8AD65A1471D5}"/>
              </a:ext>
            </a:extLst>
          </p:cNvPr>
          <p:cNvSpPr/>
          <p:nvPr/>
        </p:nvSpPr>
        <p:spPr>
          <a:xfrm>
            <a:off x="1835696" y="5047025"/>
            <a:ext cx="4248472" cy="1200153"/>
          </a:xfrm>
          <a:prstGeom prst="wedgeRoundRectCallout">
            <a:avLst>
              <a:gd name="adj1" fmla="val -61996"/>
              <a:gd name="adj2" fmla="val 23221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6BBEC85-EB53-B418-64FC-E9C36B389FAC}"/>
              </a:ext>
            </a:extLst>
          </p:cNvPr>
          <p:cNvSpPr/>
          <p:nvPr/>
        </p:nvSpPr>
        <p:spPr>
          <a:xfrm>
            <a:off x="2267744" y="5278630"/>
            <a:ext cx="3456384" cy="81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自殺したい気持ちは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抑えられそう？</a:t>
            </a:r>
            <a:endParaRPr kumimoji="1"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785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700B468E-5E55-E2E4-DF6F-BFBAB0D24349}"/>
              </a:ext>
            </a:extLst>
          </p:cNvPr>
          <p:cNvSpPr/>
          <p:nvPr/>
        </p:nvSpPr>
        <p:spPr>
          <a:xfrm>
            <a:off x="1835696" y="1694302"/>
            <a:ext cx="3596546" cy="1200153"/>
          </a:xfrm>
          <a:prstGeom prst="wedgeRoundRectCallout">
            <a:avLst>
              <a:gd name="adj1" fmla="val -64072"/>
              <a:gd name="adj2" fmla="val 26534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360040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自殺について聞く❶</a:t>
            </a:r>
            <a:endParaRPr kumimoji="1" lang="ja-JP" altLang="en-US" sz="4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15A4F8D-FB42-B279-6ABB-B88043281F2C}"/>
              </a:ext>
            </a:extLst>
          </p:cNvPr>
          <p:cNvSpPr/>
          <p:nvPr/>
        </p:nvSpPr>
        <p:spPr>
          <a:xfrm>
            <a:off x="2305898" y="1937052"/>
            <a:ext cx="2934326" cy="81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どんなときに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自殺を考える？</a:t>
            </a:r>
            <a:endParaRPr kumimoji="1"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345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700B468E-5E55-E2E4-DF6F-BFBAB0D24349}"/>
              </a:ext>
            </a:extLst>
          </p:cNvPr>
          <p:cNvSpPr/>
          <p:nvPr/>
        </p:nvSpPr>
        <p:spPr>
          <a:xfrm>
            <a:off x="1835696" y="1694302"/>
            <a:ext cx="3596546" cy="1200153"/>
          </a:xfrm>
          <a:prstGeom prst="wedgeRoundRectCallout">
            <a:avLst>
              <a:gd name="adj1" fmla="val -64072"/>
              <a:gd name="adj2" fmla="val 26534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360040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自殺について聞く❶</a:t>
            </a:r>
            <a:endParaRPr kumimoji="1" lang="ja-JP" altLang="en-US" sz="4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15A4F8D-FB42-B279-6ABB-B88043281F2C}"/>
              </a:ext>
            </a:extLst>
          </p:cNvPr>
          <p:cNvSpPr/>
          <p:nvPr/>
        </p:nvSpPr>
        <p:spPr>
          <a:xfrm>
            <a:off x="2305898" y="1937052"/>
            <a:ext cx="2934326" cy="81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どんなときに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自殺を考える？</a:t>
            </a:r>
            <a:endParaRPr kumimoji="1"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A0C1AD00-CC21-0A79-6F6F-3C6ABD1C4430}"/>
              </a:ext>
            </a:extLst>
          </p:cNvPr>
          <p:cNvSpPr/>
          <p:nvPr/>
        </p:nvSpPr>
        <p:spPr>
          <a:xfrm>
            <a:off x="971600" y="3392554"/>
            <a:ext cx="2376264" cy="105819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7F08770-7F73-23C8-EB8F-79B5760D4088}"/>
              </a:ext>
            </a:extLst>
          </p:cNvPr>
          <p:cNvSpPr/>
          <p:nvPr/>
        </p:nvSpPr>
        <p:spPr>
          <a:xfrm>
            <a:off x="1320422" y="3553810"/>
            <a:ext cx="1955434" cy="81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いつも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endParaRPr kumimoji="1"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94D63544-4868-8101-4A9D-1A610D8B62C1}"/>
              </a:ext>
            </a:extLst>
          </p:cNvPr>
          <p:cNvSpPr/>
          <p:nvPr/>
        </p:nvSpPr>
        <p:spPr>
          <a:xfrm>
            <a:off x="3624678" y="3331393"/>
            <a:ext cx="4619729" cy="1155891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5E949A2-36F5-A16B-2D6B-D401B048A603}"/>
              </a:ext>
            </a:extLst>
          </p:cNvPr>
          <p:cNvSpPr/>
          <p:nvPr/>
        </p:nvSpPr>
        <p:spPr>
          <a:xfrm>
            <a:off x="3995936" y="3544489"/>
            <a:ext cx="4248471" cy="81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嫌なことがあったとき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endParaRPr kumimoji="1"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E492DE04-8A76-EF39-7A92-1F6C4F118A79}"/>
              </a:ext>
            </a:extLst>
          </p:cNvPr>
          <p:cNvSpPr/>
          <p:nvPr/>
        </p:nvSpPr>
        <p:spPr>
          <a:xfrm>
            <a:off x="1248414" y="4903514"/>
            <a:ext cx="3107562" cy="105819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372CA26-7F59-CACE-E2D4-00A476B631D9}"/>
              </a:ext>
            </a:extLst>
          </p:cNvPr>
          <p:cNvSpPr/>
          <p:nvPr/>
        </p:nvSpPr>
        <p:spPr>
          <a:xfrm>
            <a:off x="1597236" y="5064770"/>
            <a:ext cx="2542716" cy="81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わからない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endParaRPr kumimoji="1"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16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700B468E-5E55-E2E4-DF6F-BFBAB0D24349}"/>
              </a:ext>
            </a:extLst>
          </p:cNvPr>
          <p:cNvSpPr/>
          <p:nvPr/>
        </p:nvSpPr>
        <p:spPr>
          <a:xfrm>
            <a:off x="1835696" y="1694302"/>
            <a:ext cx="3596546" cy="1200153"/>
          </a:xfrm>
          <a:prstGeom prst="wedgeRoundRectCallout">
            <a:avLst>
              <a:gd name="adj1" fmla="val -64072"/>
              <a:gd name="adj2" fmla="val 26534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360040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自殺について聞く❶</a:t>
            </a:r>
            <a:endParaRPr kumimoji="1" lang="ja-JP" altLang="en-US" sz="4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15A4F8D-FB42-B279-6ABB-B88043281F2C}"/>
              </a:ext>
            </a:extLst>
          </p:cNvPr>
          <p:cNvSpPr/>
          <p:nvPr/>
        </p:nvSpPr>
        <p:spPr>
          <a:xfrm>
            <a:off x="2305898" y="1937052"/>
            <a:ext cx="2934326" cy="81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どんなときに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自殺を考える？</a:t>
            </a:r>
            <a:endParaRPr kumimoji="1"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A0C1AD00-CC21-0A79-6F6F-3C6ABD1C4430}"/>
              </a:ext>
            </a:extLst>
          </p:cNvPr>
          <p:cNvSpPr/>
          <p:nvPr/>
        </p:nvSpPr>
        <p:spPr>
          <a:xfrm>
            <a:off x="971600" y="3392554"/>
            <a:ext cx="2376264" cy="105819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7F08770-7F73-23C8-EB8F-79B5760D4088}"/>
              </a:ext>
            </a:extLst>
          </p:cNvPr>
          <p:cNvSpPr/>
          <p:nvPr/>
        </p:nvSpPr>
        <p:spPr>
          <a:xfrm>
            <a:off x="1320422" y="3553810"/>
            <a:ext cx="1955434" cy="81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いつも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endParaRPr kumimoji="1"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94D63544-4868-8101-4A9D-1A610D8B62C1}"/>
              </a:ext>
            </a:extLst>
          </p:cNvPr>
          <p:cNvSpPr/>
          <p:nvPr/>
        </p:nvSpPr>
        <p:spPr>
          <a:xfrm>
            <a:off x="3624678" y="3331393"/>
            <a:ext cx="4619729" cy="1155891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5E949A2-36F5-A16B-2D6B-D401B048A603}"/>
              </a:ext>
            </a:extLst>
          </p:cNvPr>
          <p:cNvSpPr/>
          <p:nvPr/>
        </p:nvSpPr>
        <p:spPr>
          <a:xfrm>
            <a:off x="3995936" y="3544489"/>
            <a:ext cx="4248471" cy="81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嫌なことがあったとき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endParaRPr kumimoji="1"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4F6817A7-5914-7052-55F4-0267495D13EB}"/>
              </a:ext>
            </a:extLst>
          </p:cNvPr>
          <p:cNvSpPr/>
          <p:nvPr/>
        </p:nvSpPr>
        <p:spPr>
          <a:xfrm>
            <a:off x="5240224" y="5037159"/>
            <a:ext cx="2860168" cy="1200153"/>
          </a:xfrm>
          <a:prstGeom prst="wedgeRoundRectCallout">
            <a:avLst>
              <a:gd name="adj1" fmla="val 3482"/>
              <a:gd name="adj2" fmla="val -82120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0C709C1-F649-FC02-80CF-A692D6A74944}"/>
              </a:ext>
            </a:extLst>
          </p:cNvPr>
          <p:cNvSpPr/>
          <p:nvPr/>
        </p:nvSpPr>
        <p:spPr>
          <a:xfrm>
            <a:off x="5580112" y="5279372"/>
            <a:ext cx="2934326" cy="81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たとえば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どんなとき？</a:t>
            </a:r>
            <a:endParaRPr kumimoji="1"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E492DE04-8A76-EF39-7A92-1F6C4F118A79}"/>
              </a:ext>
            </a:extLst>
          </p:cNvPr>
          <p:cNvSpPr/>
          <p:nvPr/>
        </p:nvSpPr>
        <p:spPr>
          <a:xfrm>
            <a:off x="1248414" y="4903514"/>
            <a:ext cx="3107562" cy="105819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372CA26-7F59-CACE-E2D4-00A476B631D9}"/>
              </a:ext>
            </a:extLst>
          </p:cNvPr>
          <p:cNvSpPr/>
          <p:nvPr/>
        </p:nvSpPr>
        <p:spPr>
          <a:xfrm>
            <a:off x="1597236" y="5064770"/>
            <a:ext cx="2542716" cy="81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わからない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endParaRPr kumimoji="1"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638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360040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自殺について聞く❷</a:t>
            </a:r>
            <a:endParaRPr kumimoji="1" lang="ja-JP" altLang="en-US" sz="4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EE32D8EC-4079-2986-F2A6-FF8D5D51A9D5}"/>
              </a:ext>
            </a:extLst>
          </p:cNvPr>
          <p:cNvSpPr/>
          <p:nvPr/>
        </p:nvSpPr>
        <p:spPr>
          <a:xfrm>
            <a:off x="1835696" y="1556792"/>
            <a:ext cx="6264696" cy="1200153"/>
          </a:xfrm>
          <a:prstGeom prst="wedgeRoundRectCallout">
            <a:avLst>
              <a:gd name="adj1" fmla="val -64072"/>
              <a:gd name="adj2" fmla="val 26534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3692256-AFDE-42A9-77B4-B36FD433A6C1}"/>
              </a:ext>
            </a:extLst>
          </p:cNvPr>
          <p:cNvSpPr/>
          <p:nvPr/>
        </p:nvSpPr>
        <p:spPr>
          <a:xfrm>
            <a:off x="2051720" y="1779322"/>
            <a:ext cx="5904656" cy="81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自殺する方法について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考えたり調べたりしたこともある？</a:t>
            </a:r>
            <a:endParaRPr kumimoji="1"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172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360040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自殺について聞く❷</a:t>
            </a:r>
            <a:endParaRPr kumimoji="1" lang="ja-JP" altLang="en-US" sz="4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EE32D8EC-4079-2986-F2A6-FF8D5D51A9D5}"/>
              </a:ext>
            </a:extLst>
          </p:cNvPr>
          <p:cNvSpPr/>
          <p:nvPr/>
        </p:nvSpPr>
        <p:spPr>
          <a:xfrm>
            <a:off x="1835696" y="1556792"/>
            <a:ext cx="6264696" cy="1200153"/>
          </a:xfrm>
          <a:prstGeom prst="wedgeRoundRectCallout">
            <a:avLst>
              <a:gd name="adj1" fmla="val -64072"/>
              <a:gd name="adj2" fmla="val 26534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3692256-AFDE-42A9-77B4-B36FD433A6C1}"/>
              </a:ext>
            </a:extLst>
          </p:cNvPr>
          <p:cNvSpPr/>
          <p:nvPr/>
        </p:nvSpPr>
        <p:spPr>
          <a:xfrm>
            <a:off x="2051720" y="1779322"/>
            <a:ext cx="5904656" cy="81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自殺する方法について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考えたり調べたりしたこともある？</a:t>
            </a:r>
            <a:endParaRPr kumimoji="1"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03159972-3820-5346-F435-8B0B9CCD8F96}"/>
              </a:ext>
            </a:extLst>
          </p:cNvPr>
          <p:cNvSpPr/>
          <p:nvPr/>
        </p:nvSpPr>
        <p:spPr>
          <a:xfrm>
            <a:off x="971600" y="3088513"/>
            <a:ext cx="2808312" cy="1912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0719A17-CEE1-BE05-17C8-733CDE215F2F}"/>
              </a:ext>
            </a:extLst>
          </p:cNvPr>
          <p:cNvSpPr/>
          <p:nvPr/>
        </p:nvSpPr>
        <p:spPr>
          <a:xfrm>
            <a:off x="1146011" y="3279026"/>
            <a:ext cx="2459490" cy="1531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気付くと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高いところを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探している</a:t>
            </a:r>
            <a:endParaRPr kumimoji="1"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93284DE0-C8B7-2047-90C8-A249605B82EB}"/>
              </a:ext>
            </a:extLst>
          </p:cNvPr>
          <p:cNvSpPr/>
          <p:nvPr/>
        </p:nvSpPr>
        <p:spPr>
          <a:xfrm>
            <a:off x="4098340" y="3068960"/>
            <a:ext cx="4146068" cy="1912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8268961-2FE1-071A-2860-7AA59D0ADC21}"/>
              </a:ext>
            </a:extLst>
          </p:cNvPr>
          <p:cNvSpPr/>
          <p:nvPr/>
        </p:nvSpPr>
        <p:spPr>
          <a:xfrm>
            <a:off x="4314363" y="3279026"/>
            <a:ext cx="3714021" cy="1531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同い年の子の</a:t>
            </a:r>
            <a:endParaRPr kumimoji="1"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電車の事故のことを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知って自分もと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endParaRPr kumimoji="1"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46AA337D-8A00-9D24-67CE-2007ED4A98D9}"/>
              </a:ext>
            </a:extLst>
          </p:cNvPr>
          <p:cNvSpPr/>
          <p:nvPr/>
        </p:nvSpPr>
        <p:spPr>
          <a:xfrm>
            <a:off x="971601" y="5075680"/>
            <a:ext cx="3528392" cy="1331504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6ABEECD-181A-6C3F-7802-725C3FDCA43D}"/>
              </a:ext>
            </a:extLst>
          </p:cNvPr>
          <p:cNvSpPr/>
          <p:nvPr/>
        </p:nvSpPr>
        <p:spPr>
          <a:xfrm>
            <a:off x="857979" y="5059332"/>
            <a:ext cx="3714021" cy="1531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痛くない方法を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調べている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01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360040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自殺について聞く❷</a:t>
            </a:r>
            <a:endParaRPr kumimoji="1" lang="ja-JP" altLang="en-US" sz="4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EE32D8EC-4079-2986-F2A6-FF8D5D51A9D5}"/>
              </a:ext>
            </a:extLst>
          </p:cNvPr>
          <p:cNvSpPr/>
          <p:nvPr/>
        </p:nvSpPr>
        <p:spPr>
          <a:xfrm>
            <a:off x="1835696" y="1556792"/>
            <a:ext cx="6264696" cy="1200153"/>
          </a:xfrm>
          <a:prstGeom prst="wedgeRoundRectCallout">
            <a:avLst>
              <a:gd name="adj1" fmla="val -64072"/>
              <a:gd name="adj2" fmla="val 26534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3692256-AFDE-42A9-77B4-B36FD433A6C1}"/>
              </a:ext>
            </a:extLst>
          </p:cNvPr>
          <p:cNvSpPr/>
          <p:nvPr/>
        </p:nvSpPr>
        <p:spPr>
          <a:xfrm>
            <a:off x="2051720" y="1779322"/>
            <a:ext cx="5904656" cy="81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自殺する方法について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考えたり調べたりしたこともある？</a:t>
            </a:r>
            <a:endParaRPr kumimoji="1"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03159972-3820-5346-F435-8B0B9CCD8F96}"/>
              </a:ext>
            </a:extLst>
          </p:cNvPr>
          <p:cNvSpPr/>
          <p:nvPr/>
        </p:nvSpPr>
        <p:spPr>
          <a:xfrm>
            <a:off x="971600" y="3088513"/>
            <a:ext cx="2808312" cy="1912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0719A17-CEE1-BE05-17C8-733CDE215F2F}"/>
              </a:ext>
            </a:extLst>
          </p:cNvPr>
          <p:cNvSpPr/>
          <p:nvPr/>
        </p:nvSpPr>
        <p:spPr>
          <a:xfrm>
            <a:off x="1146011" y="3279026"/>
            <a:ext cx="2459490" cy="1531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気付くと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高いところを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探している</a:t>
            </a:r>
            <a:endParaRPr kumimoji="1"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93284DE0-C8B7-2047-90C8-A249605B82EB}"/>
              </a:ext>
            </a:extLst>
          </p:cNvPr>
          <p:cNvSpPr/>
          <p:nvPr/>
        </p:nvSpPr>
        <p:spPr>
          <a:xfrm>
            <a:off x="4098340" y="3068960"/>
            <a:ext cx="4146068" cy="1912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8268961-2FE1-071A-2860-7AA59D0ADC21}"/>
              </a:ext>
            </a:extLst>
          </p:cNvPr>
          <p:cNvSpPr/>
          <p:nvPr/>
        </p:nvSpPr>
        <p:spPr>
          <a:xfrm>
            <a:off x="4314363" y="3279026"/>
            <a:ext cx="3714021" cy="1531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同い年の子の</a:t>
            </a:r>
            <a:endParaRPr kumimoji="1"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電車の事故のことを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知って自分もと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endParaRPr kumimoji="1"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46AA337D-8A00-9D24-67CE-2007ED4A98D9}"/>
              </a:ext>
            </a:extLst>
          </p:cNvPr>
          <p:cNvSpPr/>
          <p:nvPr/>
        </p:nvSpPr>
        <p:spPr>
          <a:xfrm>
            <a:off x="971601" y="5075680"/>
            <a:ext cx="3528392" cy="1331504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6ABEECD-181A-6C3F-7802-725C3FDCA43D}"/>
              </a:ext>
            </a:extLst>
          </p:cNvPr>
          <p:cNvSpPr/>
          <p:nvPr/>
        </p:nvSpPr>
        <p:spPr>
          <a:xfrm>
            <a:off x="857979" y="5059332"/>
            <a:ext cx="3714021" cy="1531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痛くない方法を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調べている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F2F77A6A-F84B-B0C7-47AA-605F38677918}"/>
              </a:ext>
            </a:extLst>
          </p:cNvPr>
          <p:cNvSpPr/>
          <p:nvPr/>
        </p:nvSpPr>
        <p:spPr>
          <a:xfrm>
            <a:off x="5148064" y="5297807"/>
            <a:ext cx="3418230" cy="1200153"/>
          </a:xfrm>
          <a:prstGeom prst="wedgeRoundRectCallout">
            <a:avLst>
              <a:gd name="adj1" fmla="val -61115"/>
              <a:gd name="adj2" fmla="val -56944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40B8BE6-0FBA-A44E-0A61-6ADE926666E5}"/>
              </a:ext>
            </a:extLst>
          </p:cNvPr>
          <p:cNvSpPr/>
          <p:nvPr/>
        </p:nvSpPr>
        <p:spPr>
          <a:xfrm>
            <a:off x="5364088" y="5540020"/>
            <a:ext cx="3202206" cy="81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道具を準備したり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下見したりも？</a:t>
            </a:r>
            <a:endParaRPr kumimoji="1"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57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360040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自殺について聞く❸</a:t>
            </a:r>
            <a:endParaRPr kumimoji="1" lang="ja-JP" altLang="en-US" sz="4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EE32D8EC-4079-2986-F2A6-FF8D5D51A9D5}"/>
              </a:ext>
            </a:extLst>
          </p:cNvPr>
          <p:cNvSpPr/>
          <p:nvPr/>
        </p:nvSpPr>
        <p:spPr>
          <a:xfrm>
            <a:off x="1835696" y="1700808"/>
            <a:ext cx="3888432" cy="1200153"/>
          </a:xfrm>
          <a:prstGeom prst="wedgeRoundRectCallout">
            <a:avLst>
              <a:gd name="adj1" fmla="val -64072"/>
              <a:gd name="adj2" fmla="val 26534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3692256-AFDE-42A9-77B4-B36FD433A6C1}"/>
              </a:ext>
            </a:extLst>
          </p:cNvPr>
          <p:cNvSpPr/>
          <p:nvPr/>
        </p:nvSpPr>
        <p:spPr>
          <a:xfrm>
            <a:off x="2051720" y="1923338"/>
            <a:ext cx="3816424" cy="81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自殺したい気持ちは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抑えられそう？</a:t>
            </a:r>
            <a:endParaRPr kumimoji="1"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487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360040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自殺について聞く❸</a:t>
            </a:r>
            <a:endParaRPr kumimoji="1" lang="ja-JP" altLang="en-US" sz="4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EE32D8EC-4079-2986-F2A6-FF8D5D51A9D5}"/>
              </a:ext>
            </a:extLst>
          </p:cNvPr>
          <p:cNvSpPr/>
          <p:nvPr/>
        </p:nvSpPr>
        <p:spPr>
          <a:xfrm>
            <a:off x="1835696" y="1700808"/>
            <a:ext cx="3888432" cy="1200153"/>
          </a:xfrm>
          <a:prstGeom prst="wedgeRoundRectCallout">
            <a:avLst>
              <a:gd name="adj1" fmla="val -64072"/>
              <a:gd name="adj2" fmla="val 26534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3692256-AFDE-42A9-77B4-B36FD433A6C1}"/>
              </a:ext>
            </a:extLst>
          </p:cNvPr>
          <p:cNvSpPr/>
          <p:nvPr/>
        </p:nvSpPr>
        <p:spPr>
          <a:xfrm>
            <a:off x="2051720" y="1923338"/>
            <a:ext cx="3816424" cy="81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自殺したい気持ちは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抑えられそう？</a:t>
            </a:r>
            <a:endParaRPr kumimoji="1"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4775E5B3-289E-1610-E644-C2C57CB5A062}"/>
              </a:ext>
            </a:extLst>
          </p:cNvPr>
          <p:cNvSpPr/>
          <p:nvPr/>
        </p:nvSpPr>
        <p:spPr>
          <a:xfrm>
            <a:off x="1115616" y="3429000"/>
            <a:ext cx="3528392" cy="1200153"/>
          </a:xfrm>
          <a:prstGeom prst="wedgeRoundRectCallout">
            <a:avLst>
              <a:gd name="adj1" fmla="val -8452"/>
              <a:gd name="adj2" fmla="val 11958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1802376-4E40-E594-861E-2D4696159804}"/>
              </a:ext>
            </a:extLst>
          </p:cNvPr>
          <p:cNvSpPr/>
          <p:nvPr/>
        </p:nvSpPr>
        <p:spPr>
          <a:xfrm>
            <a:off x="1331640" y="3651530"/>
            <a:ext cx="3312368" cy="81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またこういう話を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聞かせてくれる？</a:t>
            </a:r>
            <a:endParaRPr kumimoji="1"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6BCC651C-DFDF-4AFE-BB71-081C8945E11F}"/>
              </a:ext>
            </a:extLst>
          </p:cNvPr>
          <p:cNvSpPr/>
          <p:nvPr/>
        </p:nvSpPr>
        <p:spPr>
          <a:xfrm>
            <a:off x="1835696" y="5168551"/>
            <a:ext cx="3528392" cy="1200153"/>
          </a:xfrm>
          <a:prstGeom prst="wedgeRoundRectCallout">
            <a:avLst>
              <a:gd name="adj1" fmla="val -8452"/>
              <a:gd name="adj2" fmla="val 11958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092B410-CE46-372F-576B-A8C28742DB00}"/>
              </a:ext>
            </a:extLst>
          </p:cNvPr>
          <p:cNvSpPr/>
          <p:nvPr/>
        </p:nvSpPr>
        <p:spPr>
          <a:xfrm>
            <a:off x="2051720" y="5391081"/>
            <a:ext cx="3312368" cy="81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自殺はしないって</a:t>
            </a:r>
            <a:endParaRPr kumimoji="1"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約束できそう？</a:t>
            </a:r>
            <a:endParaRPr kumimoji="1"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690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1D03094-8D16-3F5E-27D3-2BE241236011}"/>
              </a:ext>
            </a:extLst>
          </p:cNvPr>
          <p:cNvSpPr/>
          <p:nvPr/>
        </p:nvSpPr>
        <p:spPr>
          <a:xfrm>
            <a:off x="503548" y="1628800"/>
            <a:ext cx="8136904" cy="4680520"/>
          </a:xfrm>
          <a:custGeom>
            <a:avLst/>
            <a:gdLst>
              <a:gd name="connsiteX0" fmla="*/ 0 w 8136904"/>
              <a:gd name="connsiteY0" fmla="*/ 0 h 4680520"/>
              <a:gd name="connsiteX1" fmla="*/ 840813 w 8136904"/>
              <a:gd name="connsiteY1" fmla="*/ 0 h 4680520"/>
              <a:gd name="connsiteX2" fmla="*/ 1600258 w 8136904"/>
              <a:gd name="connsiteY2" fmla="*/ 0 h 4680520"/>
              <a:gd name="connsiteX3" fmla="*/ 2034226 w 8136904"/>
              <a:gd name="connsiteY3" fmla="*/ 0 h 4680520"/>
              <a:gd name="connsiteX4" fmla="*/ 2875039 w 8136904"/>
              <a:gd name="connsiteY4" fmla="*/ 0 h 4680520"/>
              <a:gd name="connsiteX5" fmla="*/ 3471746 w 8136904"/>
              <a:gd name="connsiteY5" fmla="*/ 0 h 4680520"/>
              <a:gd name="connsiteX6" fmla="*/ 3905714 w 8136904"/>
              <a:gd name="connsiteY6" fmla="*/ 0 h 4680520"/>
              <a:gd name="connsiteX7" fmla="*/ 4339682 w 8136904"/>
              <a:gd name="connsiteY7" fmla="*/ 0 h 4680520"/>
              <a:gd name="connsiteX8" fmla="*/ 5180496 w 8136904"/>
              <a:gd name="connsiteY8" fmla="*/ 0 h 4680520"/>
              <a:gd name="connsiteX9" fmla="*/ 5939940 w 8136904"/>
              <a:gd name="connsiteY9" fmla="*/ 0 h 4680520"/>
              <a:gd name="connsiteX10" fmla="*/ 6699384 w 8136904"/>
              <a:gd name="connsiteY10" fmla="*/ 0 h 4680520"/>
              <a:gd name="connsiteX11" fmla="*/ 7458829 w 8136904"/>
              <a:gd name="connsiteY11" fmla="*/ 0 h 4680520"/>
              <a:gd name="connsiteX12" fmla="*/ 8136904 w 8136904"/>
              <a:gd name="connsiteY12" fmla="*/ 0 h 4680520"/>
              <a:gd name="connsiteX13" fmla="*/ 8136904 w 8136904"/>
              <a:gd name="connsiteY13" fmla="*/ 715451 h 4680520"/>
              <a:gd name="connsiteX14" fmla="*/ 8136904 w 8136904"/>
              <a:gd name="connsiteY14" fmla="*/ 1477707 h 4680520"/>
              <a:gd name="connsiteX15" fmla="*/ 8136904 w 8136904"/>
              <a:gd name="connsiteY15" fmla="*/ 2099548 h 4680520"/>
              <a:gd name="connsiteX16" fmla="*/ 8136904 w 8136904"/>
              <a:gd name="connsiteY16" fmla="*/ 2861804 h 4680520"/>
              <a:gd name="connsiteX17" fmla="*/ 8136904 w 8136904"/>
              <a:gd name="connsiteY17" fmla="*/ 3577255 h 4680520"/>
              <a:gd name="connsiteX18" fmla="*/ 8136904 w 8136904"/>
              <a:gd name="connsiteY18" fmla="*/ 4680520 h 4680520"/>
              <a:gd name="connsiteX19" fmla="*/ 7458829 w 8136904"/>
              <a:gd name="connsiteY19" fmla="*/ 4680520 h 4680520"/>
              <a:gd name="connsiteX20" fmla="*/ 6943491 w 8136904"/>
              <a:gd name="connsiteY20" fmla="*/ 4680520 h 4680520"/>
              <a:gd name="connsiteX21" fmla="*/ 6102678 w 8136904"/>
              <a:gd name="connsiteY21" fmla="*/ 4680520 h 4680520"/>
              <a:gd name="connsiteX22" fmla="*/ 5587341 w 8136904"/>
              <a:gd name="connsiteY22" fmla="*/ 4680520 h 4680520"/>
              <a:gd name="connsiteX23" fmla="*/ 4990634 w 8136904"/>
              <a:gd name="connsiteY23" fmla="*/ 4680520 h 4680520"/>
              <a:gd name="connsiteX24" fmla="*/ 4231190 w 8136904"/>
              <a:gd name="connsiteY24" fmla="*/ 4680520 h 4680520"/>
              <a:gd name="connsiteX25" fmla="*/ 3797222 w 8136904"/>
              <a:gd name="connsiteY25" fmla="*/ 4680520 h 4680520"/>
              <a:gd name="connsiteX26" fmla="*/ 3200516 w 8136904"/>
              <a:gd name="connsiteY26" fmla="*/ 4680520 h 4680520"/>
              <a:gd name="connsiteX27" fmla="*/ 2766547 w 8136904"/>
              <a:gd name="connsiteY27" fmla="*/ 4680520 h 4680520"/>
              <a:gd name="connsiteX28" fmla="*/ 2088472 w 8136904"/>
              <a:gd name="connsiteY28" fmla="*/ 4680520 h 4680520"/>
              <a:gd name="connsiteX29" fmla="*/ 1573135 w 8136904"/>
              <a:gd name="connsiteY29" fmla="*/ 4680520 h 4680520"/>
              <a:gd name="connsiteX30" fmla="*/ 1057798 w 8136904"/>
              <a:gd name="connsiteY30" fmla="*/ 4680520 h 4680520"/>
              <a:gd name="connsiteX31" fmla="*/ 0 w 8136904"/>
              <a:gd name="connsiteY31" fmla="*/ 4680520 h 4680520"/>
              <a:gd name="connsiteX32" fmla="*/ 0 w 8136904"/>
              <a:gd name="connsiteY32" fmla="*/ 4105485 h 4680520"/>
              <a:gd name="connsiteX33" fmla="*/ 0 w 8136904"/>
              <a:gd name="connsiteY33" fmla="*/ 3390034 h 4680520"/>
              <a:gd name="connsiteX34" fmla="*/ 0 w 8136904"/>
              <a:gd name="connsiteY34" fmla="*/ 2861804 h 4680520"/>
              <a:gd name="connsiteX35" fmla="*/ 0 w 8136904"/>
              <a:gd name="connsiteY35" fmla="*/ 2239963 h 4680520"/>
              <a:gd name="connsiteX36" fmla="*/ 0 w 8136904"/>
              <a:gd name="connsiteY36" fmla="*/ 1711733 h 4680520"/>
              <a:gd name="connsiteX37" fmla="*/ 0 w 8136904"/>
              <a:gd name="connsiteY37" fmla="*/ 949477 h 4680520"/>
              <a:gd name="connsiteX38" fmla="*/ 0 w 8136904"/>
              <a:gd name="connsiteY38" fmla="*/ 0 h 468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136904" h="4680520" fill="none" extrusionOk="0">
                <a:moveTo>
                  <a:pt x="0" y="0"/>
                </a:moveTo>
                <a:cubicBezTo>
                  <a:pt x="207838" y="11284"/>
                  <a:pt x="505982" y="-4264"/>
                  <a:pt x="840813" y="0"/>
                </a:cubicBezTo>
                <a:cubicBezTo>
                  <a:pt x="1175644" y="4264"/>
                  <a:pt x="1420010" y="-5767"/>
                  <a:pt x="1600258" y="0"/>
                </a:cubicBezTo>
                <a:cubicBezTo>
                  <a:pt x="1780506" y="5767"/>
                  <a:pt x="1892274" y="-6989"/>
                  <a:pt x="2034226" y="0"/>
                </a:cubicBezTo>
                <a:cubicBezTo>
                  <a:pt x="2176178" y="6989"/>
                  <a:pt x="2554347" y="20934"/>
                  <a:pt x="2875039" y="0"/>
                </a:cubicBezTo>
                <a:cubicBezTo>
                  <a:pt x="3195731" y="-20934"/>
                  <a:pt x="3347109" y="-28131"/>
                  <a:pt x="3471746" y="0"/>
                </a:cubicBezTo>
                <a:cubicBezTo>
                  <a:pt x="3596383" y="28131"/>
                  <a:pt x="3728642" y="-392"/>
                  <a:pt x="3905714" y="0"/>
                </a:cubicBezTo>
                <a:cubicBezTo>
                  <a:pt x="4082786" y="392"/>
                  <a:pt x="4194210" y="-19193"/>
                  <a:pt x="4339682" y="0"/>
                </a:cubicBezTo>
                <a:cubicBezTo>
                  <a:pt x="4485154" y="19193"/>
                  <a:pt x="4905749" y="-23089"/>
                  <a:pt x="5180496" y="0"/>
                </a:cubicBezTo>
                <a:cubicBezTo>
                  <a:pt x="5455243" y="23089"/>
                  <a:pt x="5665715" y="854"/>
                  <a:pt x="5939940" y="0"/>
                </a:cubicBezTo>
                <a:cubicBezTo>
                  <a:pt x="6214165" y="-854"/>
                  <a:pt x="6369535" y="-34636"/>
                  <a:pt x="6699384" y="0"/>
                </a:cubicBezTo>
                <a:cubicBezTo>
                  <a:pt x="7029233" y="34636"/>
                  <a:pt x="7082249" y="-17113"/>
                  <a:pt x="7458829" y="0"/>
                </a:cubicBezTo>
                <a:cubicBezTo>
                  <a:pt x="7835409" y="17113"/>
                  <a:pt x="7844000" y="11392"/>
                  <a:pt x="8136904" y="0"/>
                </a:cubicBezTo>
                <a:cubicBezTo>
                  <a:pt x="8161517" y="229820"/>
                  <a:pt x="8129653" y="431999"/>
                  <a:pt x="8136904" y="715451"/>
                </a:cubicBezTo>
                <a:cubicBezTo>
                  <a:pt x="8144155" y="998903"/>
                  <a:pt x="8157809" y="1283630"/>
                  <a:pt x="8136904" y="1477707"/>
                </a:cubicBezTo>
                <a:cubicBezTo>
                  <a:pt x="8115999" y="1671784"/>
                  <a:pt x="8120284" y="1910141"/>
                  <a:pt x="8136904" y="2099548"/>
                </a:cubicBezTo>
                <a:cubicBezTo>
                  <a:pt x="8153524" y="2288955"/>
                  <a:pt x="8172495" y="2678641"/>
                  <a:pt x="8136904" y="2861804"/>
                </a:cubicBezTo>
                <a:cubicBezTo>
                  <a:pt x="8101313" y="3044967"/>
                  <a:pt x="8144871" y="3266291"/>
                  <a:pt x="8136904" y="3577255"/>
                </a:cubicBezTo>
                <a:cubicBezTo>
                  <a:pt x="8128937" y="3888219"/>
                  <a:pt x="8192039" y="4378897"/>
                  <a:pt x="8136904" y="4680520"/>
                </a:cubicBezTo>
                <a:cubicBezTo>
                  <a:pt x="7882872" y="4661647"/>
                  <a:pt x="7781777" y="4683590"/>
                  <a:pt x="7458829" y="4680520"/>
                </a:cubicBezTo>
                <a:cubicBezTo>
                  <a:pt x="7135881" y="4677450"/>
                  <a:pt x="7160099" y="4700550"/>
                  <a:pt x="6943491" y="4680520"/>
                </a:cubicBezTo>
                <a:cubicBezTo>
                  <a:pt x="6726883" y="4660490"/>
                  <a:pt x="6435063" y="4678365"/>
                  <a:pt x="6102678" y="4680520"/>
                </a:cubicBezTo>
                <a:cubicBezTo>
                  <a:pt x="5770293" y="4682675"/>
                  <a:pt x="5732429" y="4661834"/>
                  <a:pt x="5587341" y="4680520"/>
                </a:cubicBezTo>
                <a:cubicBezTo>
                  <a:pt x="5442253" y="4699206"/>
                  <a:pt x="5136379" y="4703585"/>
                  <a:pt x="4990634" y="4680520"/>
                </a:cubicBezTo>
                <a:cubicBezTo>
                  <a:pt x="4844889" y="4657455"/>
                  <a:pt x="4527637" y="4684873"/>
                  <a:pt x="4231190" y="4680520"/>
                </a:cubicBezTo>
                <a:cubicBezTo>
                  <a:pt x="3934743" y="4676167"/>
                  <a:pt x="3919092" y="4681999"/>
                  <a:pt x="3797222" y="4680520"/>
                </a:cubicBezTo>
                <a:cubicBezTo>
                  <a:pt x="3675352" y="4679041"/>
                  <a:pt x="3397684" y="4708451"/>
                  <a:pt x="3200516" y="4680520"/>
                </a:cubicBezTo>
                <a:cubicBezTo>
                  <a:pt x="3003348" y="4652589"/>
                  <a:pt x="2879537" y="4673506"/>
                  <a:pt x="2766547" y="4680520"/>
                </a:cubicBezTo>
                <a:cubicBezTo>
                  <a:pt x="2653557" y="4687534"/>
                  <a:pt x="2256570" y="4704936"/>
                  <a:pt x="2088472" y="4680520"/>
                </a:cubicBezTo>
                <a:cubicBezTo>
                  <a:pt x="1920375" y="4656104"/>
                  <a:pt x="1776373" y="4692850"/>
                  <a:pt x="1573135" y="4680520"/>
                </a:cubicBezTo>
                <a:cubicBezTo>
                  <a:pt x="1369897" y="4668190"/>
                  <a:pt x="1191693" y="4701250"/>
                  <a:pt x="1057798" y="4680520"/>
                </a:cubicBezTo>
                <a:cubicBezTo>
                  <a:pt x="923903" y="4659790"/>
                  <a:pt x="296453" y="4724532"/>
                  <a:pt x="0" y="4680520"/>
                </a:cubicBezTo>
                <a:cubicBezTo>
                  <a:pt x="-8917" y="4538699"/>
                  <a:pt x="3849" y="4303698"/>
                  <a:pt x="0" y="4105485"/>
                </a:cubicBezTo>
                <a:cubicBezTo>
                  <a:pt x="-3849" y="3907273"/>
                  <a:pt x="25333" y="3624955"/>
                  <a:pt x="0" y="3390034"/>
                </a:cubicBezTo>
                <a:cubicBezTo>
                  <a:pt x="-25333" y="3155113"/>
                  <a:pt x="-10923" y="3012128"/>
                  <a:pt x="0" y="2861804"/>
                </a:cubicBezTo>
                <a:cubicBezTo>
                  <a:pt x="10923" y="2711480"/>
                  <a:pt x="-12619" y="2368146"/>
                  <a:pt x="0" y="2239963"/>
                </a:cubicBezTo>
                <a:cubicBezTo>
                  <a:pt x="12619" y="2111780"/>
                  <a:pt x="-8345" y="1886500"/>
                  <a:pt x="0" y="1711733"/>
                </a:cubicBezTo>
                <a:cubicBezTo>
                  <a:pt x="8345" y="1536966"/>
                  <a:pt x="-24036" y="1124771"/>
                  <a:pt x="0" y="949477"/>
                </a:cubicBezTo>
                <a:cubicBezTo>
                  <a:pt x="24036" y="774183"/>
                  <a:pt x="-25700" y="360137"/>
                  <a:pt x="0" y="0"/>
                </a:cubicBezTo>
                <a:close/>
              </a:path>
              <a:path w="8136904" h="4680520" stroke="0" extrusionOk="0">
                <a:moveTo>
                  <a:pt x="0" y="0"/>
                </a:moveTo>
                <a:cubicBezTo>
                  <a:pt x="181302" y="2733"/>
                  <a:pt x="228093" y="4880"/>
                  <a:pt x="433968" y="0"/>
                </a:cubicBezTo>
                <a:cubicBezTo>
                  <a:pt x="639843" y="-4880"/>
                  <a:pt x="779844" y="3466"/>
                  <a:pt x="867936" y="0"/>
                </a:cubicBezTo>
                <a:cubicBezTo>
                  <a:pt x="956028" y="-3466"/>
                  <a:pt x="1177019" y="-14727"/>
                  <a:pt x="1301905" y="0"/>
                </a:cubicBezTo>
                <a:cubicBezTo>
                  <a:pt x="1426791" y="14727"/>
                  <a:pt x="1718861" y="2027"/>
                  <a:pt x="1979980" y="0"/>
                </a:cubicBezTo>
                <a:cubicBezTo>
                  <a:pt x="2241100" y="-2027"/>
                  <a:pt x="2603260" y="23003"/>
                  <a:pt x="2820793" y="0"/>
                </a:cubicBezTo>
                <a:cubicBezTo>
                  <a:pt x="3038326" y="-23003"/>
                  <a:pt x="3126883" y="13774"/>
                  <a:pt x="3254762" y="0"/>
                </a:cubicBezTo>
                <a:cubicBezTo>
                  <a:pt x="3382641" y="-13774"/>
                  <a:pt x="3569040" y="14880"/>
                  <a:pt x="3688730" y="0"/>
                </a:cubicBezTo>
                <a:cubicBezTo>
                  <a:pt x="3808420" y="-14880"/>
                  <a:pt x="4106297" y="9821"/>
                  <a:pt x="4285436" y="0"/>
                </a:cubicBezTo>
                <a:cubicBezTo>
                  <a:pt x="4464575" y="-9821"/>
                  <a:pt x="4814873" y="26455"/>
                  <a:pt x="4963511" y="0"/>
                </a:cubicBezTo>
                <a:cubicBezTo>
                  <a:pt x="5112150" y="-26455"/>
                  <a:pt x="5309484" y="-1719"/>
                  <a:pt x="5397480" y="0"/>
                </a:cubicBezTo>
                <a:cubicBezTo>
                  <a:pt x="5485476" y="1719"/>
                  <a:pt x="5667715" y="-9230"/>
                  <a:pt x="5912817" y="0"/>
                </a:cubicBezTo>
                <a:cubicBezTo>
                  <a:pt x="6157919" y="9230"/>
                  <a:pt x="6302295" y="-21397"/>
                  <a:pt x="6428154" y="0"/>
                </a:cubicBezTo>
                <a:cubicBezTo>
                  <a:pt x="6554013" y="21397"/>
                  <a:pt x="6963782" y="-8882"/>
                  <a:pt x="7268968" y="0"/>
                </a:cubicBezTo>
                <a:cubicBezTo>
                  <a:pt x="7574154" y="8882"/>
                  <a:pt x="7749080" y="40396"/>
                  <a:pt x="8136904" y="0"/>
                </a:cubicBezTo>
                <a:cubicBezTo>
                  <a:pt x="8142476" y="286854"/>
                  <a:pt x="8147586" y="323411"/>
                  <a:pt x="8136904" y="575035"/>
                </a:cubicBezTo>
                <a:cubicBezTo>
                  <a:pt x="8126222" y="826659"/>
                  <a:pt x="8111375" y="989697"/>
                  <a:pt x="8136904" y="1243681"/>
                </a:cubicBezTo>
                <a:cubicBezTo>
                  <a:pt x="8162433" y="1497665"/>
                  <a:pt x="8136806" y="1761805"/>
                  <a:pt x="8136904" y="2005937"/>
                </a:cubicBezTo>
                <a:cubicBezTo>
                  <a:pt x="8137002" y="2250069"/>
                  <a:pt x="8165982" y="2492435"/>
                  <a:pt x="8136904" y="2627778"/>
                </a:cubicBezTo>
                <a:cubicBezTo>
                  <a:pt x="8107826" y="2763121"/>
                  <a:pt x="8121194" y="3056399"/>
                  <a:pt x="8136904" y="3249618"/>
                </a:cubicBezTo>
                <a:cubicBezTo>
                  <a:pt x="8152614" y="3442837"/>
                  <a:pt x="8112410" y="3589619"/>
                  <a:pt x="8136904" y="3918264"/>
                </a:cubicBezTo>
                <a:cubicBezTo>
                  <a:pt x="8161398" y="4246909"/>
                  <a:pt x="8153935" y="4396391"/>
                  <a:pt x="8136904" y="4680520"/>
                </a:cubicBezTo>
                <a:cubicBezTo>
                  <a:pt x="7893786" y="4664278"/>
                  <a:pt x="7805348" y="4692553"/>
                  <a:pt x="7621567" y="4680520"/>
                </a:cubicBezTo>
                <a:cubicBezTo>
                  <a:pt x="7437786" y="4668487"/>
                  <a:pt x="7108309" y="4673667"/>
                  <a:pt x="6943491" y="4680520"/>
                </a:cubicBezTo>
                <a:cubicBezTo>
                  <a:pt x="6778673" y="4687373"/>
                  <a:pt x="6655250" y="4675626"/>
                  <a:pt x="6509523" y="4680520"/>
                </a:cubicBezTo>
                <a:cubicBezTo>
                  <a:pt x="6363796" y="4685414"/>
                  <a:pt x="6037040" y="4682002"/>
                  <a:pt x="5912817" y="4680520"/>
                </a:cubicBezTo>
                <a:cubicBezTo>
                  <a:pt x="5788594" y="4679038"/>
                  <a:pt x="5300867" y="4674057"/>
                  <a:pt x="5072003" y="4680520"/>
                </a:cubicBezTo>
                <a:cubicBezTo>
                  <a:pt x="4843139" y="4686983"/>
                  <a:pt x="4670799" y="4697815"/>
                  <a:pt x="4475297" y="4680520"/>
                </a:cubicBezTo>
                <a:cubicBezTo>
                  <a:pt x="4279795" y="4663225"/>
                  <a:pt x="4009280" y="4695095"/>
                  <a:pt x="3634484" y="4680520"/>
                </a:cubicBezTo>
                <a:cubicBezTo>
                  <a:pt x="3259688" y="4665945"/>
                  <a:pt x="3291846" y="4655031"/>
                  <a:pt x="2956408" y="4680520"/>
                </a:cubicBezTo>
                <a:cubicBezTo>
                  <a:pt x="2620970" y="4706009"/>
                  <a:pt x="2644949" y="4687586"/>
                  <a:pt x="2522440" y="4680520"/>
                </a:cubicBezTo>
                <a:cubicBezTo>
                  <a:pt x="2399931" y="4673454"/>
                  <a:pt x="2098847" y="4661574"/>
                  <a:pt x="1681627" y="4680520"/>
                </a:cubicBezTo>
                <a:cubicBezTo>
                  <a:pt x="1264407" y="4699466"/>
                  <a:pt x="1199556" y="4705833"/>
                  <a:pt x="1003551" y="4680520"/>
                </a:cubicBezTo>
                <a:cubicBezTo>
                  <a:pt x="807546" y="4655207"/>
                  <a:pt x="311904" y="4674756"/>
                  <a:pt x="0" y="4680520"/>
                </a:cubicBezTo>
                <a:cubicBezTo>
                  <a:pt x="-3245" y="4478535"/>
                  <a:pt x="-7901" y="4245255"/>
                  <a:pt x="0" y="4105485"/>
                </a:cubicBezTo>
                <a:cubicBezTo>
                  <a:pt x="7901" y="3965716"/>
                  <a:pt x="-22393" y="3641175"/>
                  <a:pt x="0" y="3436839"/>
                </a:cubicBezTo>
                <a:cubicBezTo>
                  <a:pt x="22393" y="3232503"/>
                  <a:pt x="21682" y="3093437"/>
                  <a:pt x="0" y="2861804"/>
                </a:cubicBezTo>
                <a:cubicBezTo>
                  <a:pt x="-21682" y="2630171"/>
                  <a:pt x="27574" y="2571930"/>
                  <a:pt x="0" y="2286768"/>
                </a:cubicBezTo>
                <a:cubicBezTo>
                  <a:pt x="-27574" y="2001606"/>
                  <a:pt x="-2322" y="2005626"/>
                  <a:pt x="0" y="1758538"/>
                </a:cubicBezTo>
                <a:cubicBezTo>
                  <a:pt x="2322" y="1511450"/>
                  <a:pt x="4020" y="1302988"/>
                  <a:pt x="0" y="1136698"/>
                </a:cubicBezTo>
                <a:cubicBezTo>
                  <a:pt x="-4020" y="970408"/>
                  <a:pt x="7973" y="823850"/>
                  <a:pt x="0" y="608468"/>
                </a:cubicBezTo>
                <a:cubicBezTo>
                  <a:pt x="-7973" y="393086"/>
                  <a:pt x="-7456" y="233367"/>
                  <a:pt x="0" y="0"/>
                </a:cubicBezTo>
                <a:close/>
              </a:path>
            </a:pathLst>
          </a:custGeom>
          <a:solidFill>
            <a:srgbClr val="FFFFCC">
              <a:alpha val="50196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42179004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360040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自殺について何を聞くか</a:t>
            </a:r>
            <a:endParaRPr kumimoji="1" lang="ja-JP" altLang="en-US" sz="4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0FD2059-F33F-5C92-FA96-CD15C604DE83}"/>
              </a:ext>
            </a:extLst>
          </p:cNvPr>
          <p:cNvSpPr/>
          <p:nvPr/>
        </p:nvSpPr>
        <p:spPr>
          <a:xfrm>
            <a:off x="1043608" y="1916832"/>
            <a:ext cx="7344816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✓ 自殺を考えることがあるか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856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360040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気を付けたい周辺情報</a:t>
            </a:r>
          </a:p>
        </p:txBody>
      </p:sp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2FBCD2E0-A8F3-414F-1F16-3F4B50C76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" y="2229971"/>
            <a:ext cx="3096344" cy="1916832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92868C9-A333-1599-E699-95FAEE1FAA1B}"/>
              </a:ext>
            </a:extLst>
          </p:cNvPr>
          <p:cNvSpPr/>
          <p:nvPr/>
        </p:nvSpPr>
        <p:spPr>
          <a:xfrm>
            <a:off x="359504" y="2650951"/>
            <a:ext cx="2448272" cy="1419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出席状況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成績</a:t>
            </a:r>
            <a:endParaRPr kumimoji="1"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3F963D0D-3637-4C03-7D22-7EA3E51F2A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18" y="3719962"/>
            <a:ext cx="3096344" cy="1916832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A635DA3-5DD5-E057-34CB-13B59F785CE0}"/>
              </a:ext>
            </a:extLst>
          </p:cNvPr>
          <p:cNvSpPr/>
          <p:nvPr/>
        </p:nvSpPr>
        <p:spPr>
          <a:xfrm>
            <a:off x="3386508" y="4432021"/>
            <a:ext cx="2448272" cy="1419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いつもと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違う言動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7671E7F5-D0CB-3BE4-8732-D8AADC819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83" y="2016551"/>
            <a:ext cx="3096344" cy="1916832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AB9DEA0-1B7B-D1E3-15F1-D77AF390C00D}"/>
              </a:ext>
            </a:extLst>
          </p:cNvPr>
          <p:cNvSpPr/>
          <p:nvPr/>
        </p:nvSpPr>
        <p:spPr>
          <a:xfrm>
            <a:off x="6527827" y="2746792"/>
            <a:ext cx="194421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友人関係</a:t>
            </a:r>
            <a:endParaRPr kumimoji="1" lang="ja-JP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83222ACE-8D2F-3839-0CCE-72B786FEB2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6" y="4520699"/>
            <a:ext cx="3096344" cy="1916832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B3F3410-A840-940F-F624-6B1230BCA229}"/>
              </a:ext>
            </a:extLst>
          </p:cNvPr>
          <p:cNvSpPr/>
          <p:nvPr/>
        </p:nvSpPr>
        <p:spPr>
          <a:xfrm>
            <a:off x="6527827" y="5301208"/>
            <a:ext cx="2086689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身だしなみ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" name="図 19" descr="アイコン&#10;&#10;自動的に生成された説明">
            <a:extLst>
              <a:ext uri="{FF2B5EF4-FFF2-40B4-BE49-F238E27FC236}">
                <a16:creationId xmlns:a16="http://schemas.microsoft.com/office/drawing/2014/main" id="{6AE14EC2-82F2-1B10-492F-E5845D19D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28" y="1429235"/>
            <a:ext cx="3096344" cy="1916832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B5C3B9C-FEE9-7A98-02AE-77B09736C8EE}"/>
              </a:ext>
            </a:extLst>
          </p:cNvPr>
          <p:cNvSpPr/>
          <p:nvPr/>
        </p:nvSpPr>
        <p:spPr>
          <a:xfrm>
            <a:off x="3455848" y="1840155"/>
            <a:ext cx="2172906" cy="140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部活動など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課外活動</a:t>
            </a:r>
          </a:p>
        </p:txBody>
      </p:sp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389622BF-3C3D-55D5-087F-81079136C8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4" y="4678378"/>
            <a:ext cx="3096344" cy="1916832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2C20D9B-66A0-BC61-1D84-FD725D46709C}"/>
              </a:ext>
            </a:extLst>
          </p:cNvPr>
          <p:cNvSpPr/>
          <p:nvPr/>
        </p:nvSpPr>
        <p:spPr>
          <a:xfrm>
            <a:off x="973143" y="5458887"/>
            <a:ext cx="2086689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家庭状況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702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1D03094-8D16-3F5E-27D3-2BE241236011}"/>
              </a:ext>
            </a:extLst>
          </p:cNvPr>
          <p:cNvSpPr/>
          <p:nvPr/>
        </p:nvSpPr>
        <p:spPr>
          <a:xfrm>
            <a:off x="503548" y="1628800"/>
            <a:ext cx="8136904" cy="4680520"/>
          </a:xfrm>
          <a:custGeom>
            <a:avLst/>
            <a:gdLst>
              <a:gd name="connsiteX0" fmla="*/ 0 w 8136904"/>
              <a:gd name="connsiteY0" fmla="*/ 0 h 4680520"/>
              <a:gd name="connsiteX1" fmla="*/ 840813 w 8136904"/>
              <a:gd name="connsiteY1" fmla="*/ 0 h 4680520"/>
              <a:gd name="connsiteX2" fmla="*/ 1600258 w 8136904"/>
              <a:gd name="connsiteY2" fmla="*/ 0 h 4680520"/>
              <a:gd name="connsiteX3" fmla="*/ 2034226 w 8136904"/>
              <a:gd name="connsiteY3" fmla="*/ 0 h 4680520"/>
              <a:gd name="connsiteX4" fmla="*/ 2875039 w 8136904"/>
              <a:gd name="connsiteY4" fmla="*/ 0 h 4680520"/>
              <a:gd name="connsiteX5" fmla="*/ 3471746 w 8136904"/>
              <a:gd name="connsiteY5" fmla="*/ 0 h 4680520"/>
              <a:gd name="connsiteX6" fmla="*/ 3905714 w 8136904"/>
              <a:gd name="connsiteY6" fmla="*/ 0 h 4680520"/>
              <a:gd name="connsiteX7" fmla="*/ 4339682 w 8136904"/>
              <a:gd name="connsiteY7" fmla="*/ 0 h 4680520"/>
              <a:gd name="connsiteX8" fmla="*/ 5180496 w 8136904"/>
              <a:gd name="connsiteY8" fmla="*/ 0 h 4680520"/>
              <a:gd name="connsiteX9" fmla="*/ 5939940 w 8136904"/>
              <a:gd name="connsiteY9" fmla="*/ 0 h 4680520"/>
              <a:gd name="connsiteX10" fmla="*/ 6699384 w 8136904"/>
              <a:gd name="connsiteY10" fmla="*/ 0 h 4680520"/>
              <a:gd name="connsiteX11" fmla="*/ 7458829 w 8136904"/>
              <a:gd name="connsiteY11" fmla="*/ 0 h 4680520"/>
              <a:gd name="connsiteX12" fmla="*/ 8136904 w 8136904"/>
              <a:gd name="connsiteY12" fmla="*/ 0 h 4680520"/>
              <a:gd name="connsiteX13" fmla="*/ 8136904 w 8136904"/>
              <a:gd name="connsiteY13" fmla="*/ 715451 h 4680520"/>
              <a:gd name="connsiteX14" fmla="*/ 8136904 w 8136904"/>
              <a:gd name="connsiteY14" fmla="*/ 1477707 h 4680520"/>
              <a:gd name="connsiteX15" fmla="*/ 8136904 w 8136904"/>
              <a:gd name="connsiteY15" fmla="*/ 2099548 h 4680520"/>
              <a:gd name="connsiteX16" fmla="*/ 8136904 w 8136904"/>
              <a:gd name="connsiteY16" fmla="*/ 2861804 h 4680520"/>
              <a:gd name="connsiteX17" fmla="*/ 8136904 w 8136904"/>
              <a:gd name="connsiteY17" fmla="*/ 3577255 h 4680520"/>
              <a:gd name="connsiteX18" fmla="*/ 8136904 w 8136904"/>
              <a:gd name="connsiteY18" fmla="*/ 4680520 h 4680520"/>
              <a:gd name="connsiteX19" fmla="*/ 7458829 w 8136904"/>
              <a:gd name="connsiteY19" fmla="*/ 4680520 h 4680520"/>
              <a:gd name="connsiteX20" fmla="*/ 6943491 w 8136904"/>
              <a:gd name="connsiteY20" fmla="*/ 4680520 h 4680520"/>
              <a:gd name="connsiteX21" fmla="*/ 6102678 w 8136904"/>
              <a:gd name="connsiteY21" fmla="*/ 4680520 h 4680520"/>
              <a:gd name="connsiteX22" fmla="*/ 5587341 w 8136904"/>
              <a:gd name="connsiteY22" fmla="*/ 4680520 h 4680520"/>
              <a:gd name="connsiteX23" fmla="*/ 4990634 w 8136904"/>
              <a:gd name="connsiteY23" fmla="*/ 4680520 h 4680520"/>
              <a:gd name="connsiteX24" fmla="*/ 4231190 w 8136904"/>
              <a:gd name="connsiteY24" fmla="*/ 4680520 h 4680520"/>
              <a:gd name="connsiteX25" fmla="*/ 3797222 w 8136904"/>
              <a:gd name="connsiteY25" fmla="*/ 4680520 h 4680520"/>
              <a:gd name="connsiteX26" fmla="*/ 3200516 w 8136904"/>
              <a:gd name="connsiteY26" fmla="*/ 4680520 h 4680520"/>
              <a:gd name="connsiteX27" fmla="*/ 2766547 w 8136904"/>
              <a:gd name="connsiteY27" fmla="*/ 4680520 h 4680520"/>
              <a:gd name="connsiteX28" fmla="*/ 2088472 w 8136904"/>
              <a:gd name="connsiteY28" fmla="*/ 4680520 h 4680520"/>
              <a:gd name="connsiteX29" fmla="*/ 1573135 w 8136904"/>
              <a:gd name="connsiteY29" fmla="*/ 4680520 h 4680520"/>
              <a:gd name="connsiteX30" fmla="*/ 1057798 w 8136904"/>
              <a:gd name="connsiteY30" fmla="*/ 4680520 h 4680520"/>
              <a:gd name="connsiteX31" fmla="*/ 0 w 8136904"/>
              <a:gd name="connsiteY31" fmla="*/ 4680520 h 4680520"/>
              <a:gd name="connsiteX32" fmla="*/ 0 w 8136904"/>
              <a:gd name="connsiteY32" fmla="*/ 4105485 h 4680520"/>
              <a:gd name="connsiteX33" fmla="*/ 0 w 8136904"/>
              <a:gd name="connsiteY33" fmla="*/ 3390034 h 4680520"/>
              <a:gd name="connsiteX34" fmla="*/ 0 w 8136904"/>
              <a:gd name="connsiteY34" fmla="*/ 2861804 h 4680520"/>
              <a:gd name="connsiteX35" fmla="*/ 0 w 8136904"/>
              <a:gd name="connsiteY35" fmla="*/ 2239963 h 4680520"/>
              <a:gd name="connsiteX36" fmla="*/ 0 w 8136904"/>
              <a:gd name="connsiteY36" fmla="*/ 1711733 h 4680520"/>
              <a:gd name="connsiteX37" fmla="*/ 0 w 8136904"/>
              <a:gd name="connsiteY37" fmla="*/ 949477 h 4680520"/>
              <a:gd name="connsiteX38" fmla="*/ 0 w 8136904"/>
              <a:gd name="connsiteY38" fmla="*/ 0 h 468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136904" h="4680520" fill="none" extrusionOk="0">
                <a:moveTo>
                  <a:pt x="0" y="0"/>
                </a:moveTo>
                <a:cubicBezTo>
                  <a:pt x="207838" y="11284"/>
                  <a:pt x="505982" y="-4264"/>
                  <a:pt x="840813" y="0"/>
                </a:cubicBezTo>
                <a:cubicBezTo>
                  <a:pt x="1175644" y="4264"/>
                  <a:pt x="1420010" y="-5767"/>
                  <a:pt x="1600258" y="0"/>
                </a:cubicBezTo>
                <a:cubicBezTo>
                  <a:pt x="1780506" y="5767"/>
                  <a:pt x="1892274" y="-6989"/>
                  <a:pt x="2034226" y="0"/>
                </a:cubicBezTo>
                <a:cubicBezTo>
                  <a:pt x="2176178" y="6989"/>
                  <a:pt x="2554347" y="20934"/>
                  <a:pt x="2875039" y="0"/>
                </a:cubicBezTo>
                <a:cubicBezTo>
                  <a:pt x="3195731" y="-20934"/>
                  <a:pt x="3347109" y="-28131"/>
                  <a:pt x="3471746" y="0"/>
                </a:cubicBezTo>
                <a:cubicBezTo>
                  <a:pt x="3596383" y="28131"/>
                  <a:pt x="3728642" y="-392"/>
                  <a:pt x="3905714" y="0"/>
                </a:cubicBezTo>
                <a:cubicBezTo>
                  <a:pt x="4082786" y="392"/>
                  <a:pt x="4194210" y="-19193"/>
                  <a:pt x="4339682" y="0"/>
                </a:cubicBezTo>
                <a:cubicBezTo>
                  <a:pt x="4485154" y="19193"/>
                  <a:pt x="4905749" y="-23089"/>
                  <a:pt x="5180496" y="0"/>
                </a:cubicBezTo>
                <a:cubicBezTo>
                  <a:pt x="5455243" y="23089"/>
                  <a:pt x="5665715" y="854"/>
                  <a:pt x="5939940" y="0"/>
                </a:cubicBezTo>
                <a:cubicBezTo>
                  <a:pt x="6214165" y="-854"/>
                  <a:pt x="6369535" y="-34636"/>
                  <a:pt x="6699384" y="0"/>
                </a:cubicBezTo>
                <a:cubicBezTo>
                  <a:pt x="7029233" y="34636"/>
                  <a:pt x="7082249" y="-17113"/>
                  <a:pt x="7458829" y="0"/>
                </a:cubicBezTo>
                <a:cubicBezTo>
                  <a:pt x="7835409" y="17113"/>
                  <a:pt x="7844000" y="11392"/>
                  <a:pt x="8136904" y="0"/>
                </a:cubicBezTo>
                <a:cubicBezTo>
                  <a:pt x="8161517" y="229820"/>
                  <a:pt x="8129653" y="431999"/>
                  <a:pt x="8136904" y="715451"/>
                </a:cubicBezTo>
                <a:cubicBezTo>
                  <a:pt x="8144155" y="998903"/>
                  <a:pt x="8157809" y="1283630"/>
                  <a:pt x="8136904" y="1477707"/>
                </a:cubicBezTo>
                <a:cubicBezTo>
                  <a:pt x="8115999" y="1671784"/>
                  <a:pt x="8120284" y="1910141"/>
                  <a:pt x="8136904" y="2099548"/>
                </a:cubicBezTo>
                <a:cubicBezTo>
                  <a:pt x="8153524" y="2288955"/>
                  <a:pt x="8172495" y="2678641"/>
                  <a:pt x="8136904" y="2861804"/>
                </a:cubicBezTo>
                <a:cubicBezTo>
                  <a:pt x="8101313" y="3044967"/>
                  <a:pt x="8144871" y="3266291"/>
                  <a:pt x="8136904" y="3577255"/>
                </a:cubicBezTo>
                <a:cubicBezTo>
                  <a:pt x="8128937" y="3888219"/>
                  <a:pt x="8192039" y="4378897"/>
                  <a:pt x="8136904" y="4680520"/>
                </a:cubicBezTo>
                <a:cubicBezTo>
                  <a:pt x="7882872" y="4661647"/>
                  <a:pt x="7781777" y="4683590"/>
                  <a:pt x="7458829" y="4680520"/>
                </a:cubicBezTo>
                <a:cubicBezTo>
                  <a:pt x="7135881" y="4677450"/>
                  <a:pt x="7160099" y="4700550"/>
                  <a:pt x="6943491" y="4680520"/>
                </a:cubicBezTo>
                <a:cubicBezTo>
                  <a:pt x="6726883" y="4660490"/>
                  <a:pt x="6435063" y="4678365"/>
                  <a:pt x="6102678" y="4680520"/>
                </a:cubicBezTo>
                <a:cubicBezTo>
                  <a:pt x="5770293" y="4682675"/>
                  <a:pt x="5732429" y="4661834"/>
                  <a:pt x="5587341" y="4680520"/>
                </a:cubicBezTo>
                <a:cubicBezTo>
                  <a:pt x="5442253" y="4699206"/>
                  <a:pt x="5136379" y="4703585"/>
                  <a:pt x="4990634" y="4680520"/>
                </a:cubicBezTo>
                <a:cubicBezTo>
                  <a:pt x="4844889" y="4657455"/>
                  <a:pt x="4527637" y="4684873"/>
                  <a:pt x="4231190" y="4680520"/>
                </a:cubicBezTo>
                <a:cubicBezTo>
                  <a:pt x="3934743" y="4676167"/>
                  <a:pt x="3919092" y="4681999"/>
                  <a:pt x="3797222" y="4680520"/>
                </a:cubicBezTo>
                <a:cubicBezTo>
                  <a:pt x="3675352" y="4679041"/>
                  <a:pt x="3397684" y="4708451"/>
                  <a:pt x="3200516" y="4680520"/>
                </a:cubicBezTo>
                <a:cubicBezTo>
                  <a:pt x="3003348" y="4652589"/>
                  <a:pt x="2879537" y="4673506"/>
                  <a:pt x="2766547" y="4680520"/>
                </a:cubicBezTo>
                <a:cubicBezTo>
                  <a:pt x="2653557" y="4687534"/>
                  <a:pt x="2256570" y="4704936"/>
                  <a:pt x="2088472" y="4680520"/>
                </a:cubicBezTo>
                <a:cubicBezTo>
                  <a:pt x="1920375" y="4656104"/>
                  <a:pt x="1776373" y="4692850"/>
                  <a:pt x="1573135" y="4680520"/>
                </a:cubicBezTo>
                <a:cubicBezTo>
                  <a:pt x="1369897" y="4668190"/>
                  <a:pt x="1191693" y="4701250"/>
                  <a:pt x="1057798" y="4680520"/>
                </a:cubicBezTo>
                <a:cubicBezTo>
                  <a:pt x="923903" y="4659790"/>
                  <a:pt x="296453" y="4724532"/>
                  <a:pt x="0" y="4680520"/>
                </a:cubicBezTo>
                <a:cubicBezTo>
                  <a:pt x="-8917" y="4538699"/>
                  <a:pt x="3849" y="4303698"/>
                  <a:pt x="0" y="4105485"/>
                </a:cubicBezTo>
                <a:cubicBezTo>
                  <a:pt x="-3849" y="3907273"/>
                  <a:pt x="25333" y="3624955"/>
                  <a:pt x="0" y="3390034"/>
                </a:cubicBezTo>
                <a:cubicBezTo>
                  <a:pt x="-25333" y="3155113"/>
                  <a:pt x="-10923" y="3012128"/>
                  <a:pt x="0" y="2861804"/>
                </a:cubicBezTo>
                <a:cubicBezTo>
                  <a:pt x="10923" y="2711480"/>
                  <a:pt x="-12619" y="2368146"/>
                  <a:pt x="0" y="2239963"/>
                </a:cubicBezTo>
                <a:cubicBezTo>
                  <a:pt x="12619" y="2111780"/>
                  <a:pt x="-8345" y="1886500"/>
                  <a:pt x="0" y="1711733"/>
                </a:cubicBezTo>
                <a:cubicBezTo>
                  <a:pt x="8345" y="1536966"/>
                  <a:pt x="-24036" y="1124771"/>
                  <a:pt x="0" y="949477"/>
                </a:cubicBezTo>
                <a:cubicBezTo>
                  <a:pt x="24036" y="774183"/>
                  <a:pt x="-25700" y="360137"/>
                  <a:pt x="0" y="0"/>
                </a:cubicBezTo>
                <a:close/>
              </a:path>
              <a:path w="8136904" h="4680520" stroke="0" extrusionOk="0">
                <a:moveTo>
                  <a:pt x="0" y="0"/>
                </a:moveTo>
                <a:cubicBezTo>
                  <a:pt x="181302" y="2733"/>
                  <a:pt x="228093" y="4880"/>
                  <a:pt x="433968" y="0"/>
                </a:cubicBezTo>
                <a:cubicBezTo>
                  <a:pt x="639843" y="-4880"/>
                  <a:pt x="779844" y="3466"/>
                  <a:pt x="867936" y="0"/>
                </a:cubicBezTo>
                <a:cubicBezTo>
                  <a:pt x="956028" y="-3466"/>
                  <a:pt x="1177019" y="-14727"/>
                  <a:pt x="1301905" y="0"/>
                </a:cubicBezTo>
                <a:cubicBezTo>
                  <a:pt x="1426791" y="14727"/>
                  <a:pt x="1718861" y="2027"/>
                  <a:pt x="1979980" y="0"/>
                </a:cubicBezTo>
                <a:cubicBezTo>
                  <a:pt x="2241100" y="-2027"/>
                  <a:pt x="2603260" y="23003"/>
                  <a:pt x="2820793" y="0"/>
                </a:cubicBezTo>
                <a:cubicBezTo>
                  <a:pt x="3038326" y="-23003"/>
                  <a:pt x="3126883" y="13774"/>
                  <a:pt x="3254762" y="0"/>
                </a:cubicBezTo>
                <a:cubicBezTo>
                  <a:pt x="3382641" y="-13774"/>
                  <a:pt x="3569040" y="14880"/>
                  <a:pt x="3688730" y="0"/>
                </a:cubicBezTo>
                <a:cubicBezTo>
                  <a:pt x="3808420" y="-14880"/>
                  <a:pt x="4106297" y="9821"/>
                  <a:pt x="4285436" y="0"/>
                </a:cubicBezTo>
                <a:cubicBezTo>
                  <a:pt x="4464575" y="-9821"/>
                  <a:pt x="4814873" y="26455"/>
                  <a:pt x="4963511" y="0"/>
                </a:cubicBezTo>
                <a:cubicBezTo>
                  <a:pt x="5112150" y="-26455"/>
                  <a:pt x="5309484" y="-1719"/>
                  <a:pt x="5397480" y="0"/>
                </a:cubicBezTo>
                <a:cubicBezTo>
                  <a:pt x="5485476" y="1719"/>
                  <a:pt x="5667715" y="-9230"/>
                  <a:pt x="5912817" y="0"/>
                </a:cubicBezTo>
                <a:cubicBezTo>
                  <a:pt x="6157919" y="9230"/>
                  <a:pt x="6302295" y="-21397"/>
                  <a:pt x="6428154" y="0"/>
                </a:cubicBezTo>
                <a:cubicBezTo>
                  <a:pt x="6554013" y="21397"/>
                  <a:pt x="6963782" y="-8882"/>
                  <a:pt x="7268968" y="0"/>
                </a:cubicBezTo>
                <a:cubicBezTo>
                  <a:pt x="7574154" y="8882"/>
                  <a:pt x="7749080" y="40396"/>
                  <a:pt x="8136904" y="0"/>
                </a:cubicBezTo>
                <a:cubicBezTo>
                  <a:pt x="8142476" y="286854"/>
                  <a:pt x="8147586" y="323411"/>
                  <a:pt x="8136904" y="575035"/>
                </a:cubicBezTo>
                <a:cubicBezTo>
                  <a:pt x="8126222" y="826659"/>
                  <a:pt x="8111375" y="989697"/>
                  <a:pt x="8136904" y="1243681"/>
                </a:cubicBezTo>
                <a:cubicBezTo>
                  <a:pt x="8162433" y="1497665"/>
                  <a:pt x="8136806" y="1761805"/>
                  <a:pt x="8136904" y="2005937"/>
                </a:cubicBezTo>
                <a:cubicBezTo>
                  <a:pt x="8137002" y="2250069"/>
                  <a:pt x="8165982" y="2492435"/>
                  <a:pt x="8136904" y="2627778"/>
                </a:cubicBezTo>
                <a:cubicBezTo>
                  <a:pt x="8107826" y="2763121"/>
                  <a:pt x="8121194" y="3056399"/>
                  <a:pt x="8136904" y="3249618"/>
                </a:cubicBezTo>
                <a:cubicBezTo>
                  <a:pt x="8152614" y="3442837"/>
                  <a:pt x="8112410" y="3589619"/>
                  <a:pt x="8136904" y="3918264"/>
                </a:cubicBezTo>
                <a:cubicBezTo>
                  <a:pt x="8161398" y="4246909"/>
                  <a:pt x="8153935" y="4396391"/>
                  <a:pt x="8136904" y="4680520"/>
                </a:cubicBezTo>
                <a:cubicBezTo>
                  <a:pt x="7893786" y="4664278"/>
                  <a:pt x="7805348" y="4692553"/>
                  <a:pt x="7621567" y="4680520"/>
                </a:cubicBezTo>
                <a:cubicBezTo>
                  <a:pt x="7437786" y="4668487"/>
                  <a:pt x="7108309" y="4673667"/>
                  <a:pt x="6943491" y="4680520"/>
                </a:cubicBezTo>
                <a:cubicBezTo>
                  <a:pt x="6778673" y="4687373"/>
                  <a:pt x="6655250" y="4675626"/>
                  <a:pt x="6509523" y="4680520"/>
                </a:cubicBezTo>
                <a:cubicBezTo>
                  <a:pt x="6363796" y="4685414"/>
                  <a:pt x="6037040" y="4682002"/>
                  <a:pt x="5912817" y="4680520"/>
                </a:cubicBezTo>
                <a:cubicBezTo>
                  <a:pt x="5788594" y="4679038"/>
                  <a:pt x="5300867" y="4674057"/>
                  <a:pt x="5072003" y="4680520"/>
                </a:cubicBezTo>
                <a:cubicBezTo>
                  <a:pt x="4843139" y="4686983"/>
                  <a:pt x="4670799" y="4697815"/>
                  <a:pt x="4475297" y="4680520"/>
                </a:cubicBezTo>
                <a:cubicBezTo>
                  <a:pt x="4279795" y="4663225"/>
                  <a:pt x="4009280" y="4695095"/>
                  <a:pt x="3634484" y="4680520"/>
                </a:cubicBezTo>
                <a:cubicBezTo>
                  <a:pt x="3259688" y="4665945"/>
                  <a:pt x="3291846" y="4655031"/>
                  <a:pt x="2956408" y="4680520"/>
                </a:cubicBezTo>
                <a:cubicBezTo>
                  <a:pt x="2620970" y="4706009"/>
                  <a:pt x="2644949" y="4687586"/>
                  <a:pt x="2522440" y="4680520"/>
                </a:cubicBezTo>
                <a:cubicBezTo>
                  <a:pt x="2399931" y="4673454"/>
                  <a:pt x="2098847" y="4661574"/>
                  <a:pt x="1681627" y="4680520"/>
                </a:cubicBezTo>
                <a:cubicBezTo>
                  <a:pt x="1264407" y="4699466"/>
                  <a:pt x="1199556" y="4705833"/>
                  <a:pt x="1003551" y="4680520"/>
                </a:cubicBezTo>
                <a:cubicBezTo>
                  <a:pt x="807546" y="4655207"/>
                  <a:pt x="311904" y="4674756"/>
                  <a:pt x="0" y="4680520"/>
                </a:cubicBezTo>
                <a:cubicBezTo>
                  <a:pt x="-3245" y="4478535"/>
                  <a:pt x="-7901" y="4245255"/>
                  <a:pt x="0" y="4105485"/>
                </a:cubicBezTo>
                <a:cubicBezTo>
                  <a:pt x="7901" y="3965716"/>
                  <a:pt x="-22393" y="3641175"/>
                  <a:pt x="0" y="3436839"/>
                </a:cubicBezTo>
                <a:cubicBezTo>
                  <a:pt x="22393" y="3232503"/>
                  <a:pt x="21682" y="3093437"/>
                  <a:pt x="0" y="2861804"/>
                </a:cubicBezTo>
                <a:cubicBezTo>
                  <a:pt x="-21682" y="2630171"/>
                  <a:pt x="27574" y="2571930"/>
                  <a:pt x="0" y="2286768"/>
                </a:cubicBezTo>
                <a:cubicBezTo>
                  <a:pt x="-27574" y="2001606"/>
                  <a:pt x="-2322" y="2005626"/>
                  <a:pt x="0" y="1758538"/>
                </a:cubicBezTo>
                <a:cubicBezTo>
                  <a:pt x="2322" y="1511450"/>
                  <a:pt x="4020" y="1302988"/>
                  <a:pt x="0" y="1136698"/>
                </a:cubicBezTo>
                <a:cubicBezTo>
                  <a:pt x="-4020" y="970408"/>
                  <a:pt x="7973" y="823850"/>
                  <a:pt x="0" y="608468"/>
                </a:cubicBezTo>
                <a:cubicBezTo>
                  <a:pt x="-7973" y="393086"/>
                  <a:pt x="-7456" y="233367"/>
                  <a:pt x="0" y="0"/>
                </a:cubicBezTo>
                <a:close/>
              </a:path>
            </a:pathLst>
          </a:custGeom>
          <a:solidFill>
            <a:srgbClr val="FFFFCC">
              <a:alpha val="50196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42179004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360040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自殺について何を聞くか</a:t>
            </a:r>
            <a:endParaRPr kumimoji="1" lang="ja-JP" altLang="en-US" sz="4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0FD2059-F33F-5C92-FA96-CD15C604DE83}"/>
              </a:ext>
            </a:extLst>
          </p:cNvPr>
          <p:cNvSpPr/>
          <p:nvPr/>
        </p:nvSpPr>
        <p:spPr>
          <a:xfrm>
            <a:off x="1043608" y="1916832"/>
            <a:ext cx="7344816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✓ 自殺を考えることがあるか</a:t>
            </a:r>
            <a:endParaRPr lang="en-US" altLang="ja-JP" sz="2800" dirty="0">
              <a:solidFill>
                <a:schemeClr val="bg1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✓ どんなときに自殺を考えるか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✓ 自殺する方法まで考えたことがあるか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✓ 自殺する計画を具体的に立てているか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✓ 自殺したい気持ちを抑えられそうか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lang="ja-JP" altLang="en-US" sz="36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緊急度の評価</a:t>
            </a:r>
            <a:endParaRPr lang="en-US" altLang="ja-JP" sz="2800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4177B5BA-BB3C-C0EE-76E7-A1CC8E7B38C0}"/>
              </a:ext>
            </a:extLst>
          </p:cNvPr>
          <p:cNvSpPr/>
          <p:nvPr/>
        </p:nvSpPr>
        <p:spPr>
          <a:xfrm>
            <a:off x="1691680" y="5229200"/>
            <a:ext cx="864096" cy="6480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567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0FD2059-F33F-5C92-FA96-CD15C604DE83}"/>
              </a:ext>
            </a:extLst>
          </p:cNvPr>
          <p:cNvSpPr/>
          <p:nvPr/>
        </p:nvSpPr>
        <p:spPr>
          <a:xfrm>
            <a:off x="1043608" y="908720"/>
            <a:ext cx="7056784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TALK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の原則の　　　　</a:t>
            </a:r>
            <a:r>
              <a:rPr lang="en-US" altLang="ja-JP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genial Black" panose="02000503040000020004" pitchFamily="2" charset="0"/>
                <a:ea typeface="メイリオ" panose="020B0604030504040204" pitchFamily="50" charset="-128"/>
              </a:rPr>
              <a:t>sk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で尋ねても、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返事が返ってこないことはある・・・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B636C6B1-9243-892E-3E16-F7DDE47FF754}"/>
              </a:ext>
            </a:extLst>
          </p:cNvPr>
          <p:cNvSpPr/>
          <p:nvPr/>
        </p:nvSpPr>
        <p:spPr>
          <a:xfrm>
            <a:off x="817370" y="2897435"/>
            <a:ext cx="2284551" cy="1230457"/>
          </a:xfrm>
          <a:prstGeom prst="wedgeRoundRectCallout">
            <a:avLst>
              <a:gd name="adj1" fmla="val 69159"/>
              <a:gd name="adj2" fmla="val 36891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CF261EB-DE90-7971-39A2-987CE3319668}"/>
              </a:ext>
            </a:extLst>
          </p:cNvPr>
          <p:cNvSpPr/>
          <p:nvPr/>
        </p:nvSpPr>
        <p:spPr>
          <a:xfrm>
            <a:off x="1691680" y="3173671"/>
            <a:ext cx="1881870" cy="876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</p:txBody>
      </p:sp>
      <p:pic>
        <p:nvPicPr>
          <p:cNvPr id="10" name="図 9" descr="図形&#10;&#10;中程度の精度で自動的に生成された説明">
            <a:extLst>
              <a:ext uri="{FF2B5EF4-FFF2-40B4-BE49-F238E27FC236}">
                <a16:creationId xmlns:a16="http://schemas.microsoft.com/office/drawing/2014/main" id="{D1147BAC-298D-9CC3-5C39-82B20CFCAD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1" r="79273" b="72904"/>
          <a:stretch/>
        </p:blipFill>
        <p:spPr>
          <a:xfrm>
            <a:off x="3419872" y="332656"/>
            <a:ext cx="1440160" cy="1404343"/>
          </a:xfrm>
          <a:prstGeom prst="rect">
            <a:avLst/>
          </a:prstGeom>
        </p:spPr>
      </p:pic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B7852977-EB27-DAD1-7C7F-CE472C6294B6}"/>
              </a:ext>
            </a:extLst>
          </p:cNvPr>
          <p:cNvSpPr/>
          <p:nvPr/>
        </p:nvSpPr>
        <p:spPr>
          <a:xfrm>
            <a:off x="1705292" y="4772194"/>
            <a:ext cx="5278713" cy="1230457"/>
          </a:xfrm>
          <a:prstGeom prst="wedgeRoundRectCallout">
            <a:avLst>
              <a:gd name="adj1" fmla="val 57221"/>
              <a:gd name="adj2" fmla="val 36891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FF38BE1-1CFD-7261-207B-350A276D80D3}"/>
              </a:ext>
            </a:extLst>
          </p:cNvPr>
          <p:cNvSpPr/>
          <p:nvPr/>
        </p:nvSpPr>
        <p:spPr>
          <a:xfrm>
            <a:off x="2267744" y="5048430"/>
            <a:ext cx="4107770" cy="876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先生には関係ないでしょ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A967FF1B-EBF3-05BF-A202-6571EEB86DA2}"/>
              </a:ext>
            </a:extLst>
          </p:cNvPr>
          <p:cNvSpPr/>
          <p:nvPr/>
        </p:nvSpPr>
        <p:spPr>
          <a:xfrm>
            <a:off x="4067945" y="2897435"/>
            <a:ext cx="3960439" cy="1230457"/>
          </a:xfrm>
          <a:prstGeom prst="wedgeRoundRectCallout">
            <a:avLst>
              <a:gd name="adj1" fmla="val 59405"/>
              <a:gd name="adj2" fmla="val 36891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43AAE08-9114-8E5F-308D-E740554A0F15}"/>
              </a:ext>
            </a:extLst>
          </p:cNvPr>
          <p:cNvSpPr/>
          <p:nvPr/>
        </p:nvSpPr>
        <p:spPr>
          <a:xfrm>
            <a:off x="4630396" y="3173671"/>
            <a:ext cx="4107770" cy="876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話したくないし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614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1D03094-8D16-3F5E-27D3-2BE241236011}"/>
              </a:ext>
            </a:extLst>
          </p:cNvPr>
          <p:cNvSpPr/>
          <p:nvPr/>
        </p:nvSpPr>
        <p:spPr>
          <a:xfrm>
            <a:off x="503548" y="1628800"/>
            <a:ext cx="8136904" cy="4869160"/>
          </a:xfrm>
          <a:custGeom>
            <a:avLst/>
            <a:gdLst>
              <a:gd name="connsiteX0" fmla="*/ 0 w 8136904"/>
              <a:gd name="connsiteY0" fmla="*/ 0 h 4869160"/>
              <a:gd name="connsiteX1" fmla="*/ 840813 w 8136904"/>
              <a:gd name="connsiteY1" fmla="*/ 0 h 4869160"/>
              <a:gd name="connsiteX2" fmla="*/ 1600258 w 8136904"/>
              <a:gd name="connsiteY2" fmla="*/ 0 h 4869160"/>
              <a:gd name="connsiteX3" fmla="*/ 2034226 w 8136904"/>
              <a:gd name="connsiteY3" fmla="*/ 0 h 4869160"/>
              <a:gd name="connsiteX4" fmla="*/ 2875039 w 8136904"/>
              <a:gd name="connsiteY4" fmla="*/ 0 h 4869160"/>
              <a:gd name="connsiteX5" fmla="*/ 3471746 w 8136904"/>
              <a:gd name="connsiteY5" fmla="*/ 0 h 4869160"/>
              <a:gd name="connsiteX6" fmla="*/ 3905714 w 8136904"/>
              <a:gd name="connsiteY6" fmla="*/ 0 h 4869160"/>
              <a:gd name="connsiteX7" fmla="*/ 4339682 w 8136904"/>
              <a:gd name="connsiteY7" fmla="*/ 0 h 4869160"/>
              <a:gd name="connsiteX8" fmla="*/ 5180496 w 8136904"/>
              <a:gd name="connsiteY8" fmla="*/ 0 h 4869160"/>
              <a:gd name="connsiteX9" fmla="*/ 5939940 w 8136904"/>
              <a:gd name="connsiteY9" fmla="*/ 0 h 4869160"/>
              <a:gd name="connsiteX10" fmla="*/ 6699384 w 8136904"/>
              <a:gd name="connsiteY10" fmla="*/ 0 h 4869160"/>
              <a:gd name="connsiteX11" fmla="*/ 7458829 w 8136904"/>
              <a:gd name="connsiteY11" fmla="*/ 0 h 4869160"/>
              <a:gd name="connsiteX12" fmla="*/ 8136904 w 8136904"/>
              <a:gd name="connsiteY12" fmla="*/ 0 h 4869160"/>
              <a:gd name="connsiteX13" fmla="*/ 8136904 w 8136904"/>
              <a:gd name="connsiteY13" fmla="*/ 744286 h 4869160"/>
              <a:gd name="connsiteX14" fmla="*/ 8136904 w 8136904"/>
              <a:gd name="connsiteY14" fmla="*/ 1537263 h 4869160"/>
              <a:gd name="connsiteX15" fmla="*/ 8136904 w 8136904"/>
              <a:gd name="connsiteY15" fmla="*/ 2184166 h 4869160"/>
              <a:gd name="connsiteX16" fmla="*/ 8136904 w 8136904"/>
              <a:gd name="connsiteY16" fmla="*/ 2977144 h 4869160"/>
              <a:gd name="connsiteX17" fmla="*/ 8136904 w 8136904"/>
              <a:gd name="connsiteY17" fmla="*/ 3721429 h 4869160"/>
              <a:gd name="connsiteX18" fmla="*/ 8136904 w 8136904"/>
              <a:gd name="connsiteY18" fmla="*/ 4869160 h 4869160"/>
              <a:gd name="connsiteX19" fmla="*/ 7458829 w 8136904"/>
              <a:gd name="connsiteY19" fmla="*/ 4869160 h 4869160"/>
              <a:gd name="connsiteX20" fmla="*/ 6943491 w 8136904"/>
              <a:gd name="connsiteY20" fmla="*/ 4869160 h 4869160"/>
              <a:gd name="connsiteX21" fmla="*/ 6102678 w 8136904"/>
              <a:gd name="connsiteY21" fmla="*/ 4869160 h 4869160"/>
              <a:gd name="connsiteX22" fmla="*/ 5587341 w 8136904"/>
              <a:gd name="connsiteY22" fmla="*/ 4869160 h 4869160"/>
              <a:gd name="connsiteX23" fmla="*/ 4990634 w 8136904"/>
              <a:gd name="connsiteY23" fmla="*/ 4869160 h 4869160"/>
              <a:gd name="connsiteX24" fmla="*/ 4231190 w 8136904"/>
              <a:gd name="connsiteY24" fmla="*/ 4869160 h 4869160"/>
              <a:gd name="connsiteX25" fmla="*/ 3797222 w 8136904"/>
              <a:gd name="connsiteY25" fmla="*/ 4869160 h 4869160"/>
              <a:gd name="connsiteX26" fmla="*/ 3200516 w 8136904"/>
              <a:gd name="connsiteY26" fmla="*/ 4869160 h 4869160"/>
              <a:gd name="connsiteX27" fmla="*/ 2766547 w 8136904"/>
              <a:gd name="connsiteY27" fmla="*/ 4869160 h 4869160"/>
              <a:gd name="connsiteX28" fmla="*/ 2088472 w 8136904"/>
              <a:gd name="connsiteY28" fmla="*/ 4869160 h 4869160"/>
              <a:gd name="connsiteX29" fmla="*/ 1573135 w 8136904"/>
              <a:gd name="connsiteY29" fmla="*/ 4869160 h 4869160"/>
              <a:gd name="connsiteX30" fmla="*/ 1057798 w 8136904"/>
              <a:gd name="connsiteY30" fmla="*/ 4869160 h 4869160"/>
              <a:gd name="connsiteX31" fmla="*/ 0 w 8136904"/>
              <a:gd name="connsiteY31" fmla="*/ 4869160 h 4869160"/>
              <a:gd name="connsiteX32" fmla="*/ 0 w 8136904"/>
              <a:gd name="connsiteY32" fmla="*/ 4270949 h 4869160"/>
              <a:gd name="connsiteX33" fmla="*/ 0 w 8136904"/>
              <a:gd name="connsiteY33" fmla="*/ 3526663 h 4869160"/>
              <a:gd name="connsiteX34" fmla="*/ 0 w 8136904"/>
              <a:gd name="connsiteY34" fmla="*/ 2977144 h 4869160"/>
              <a:gd name="connsiteX35" fmla="*/ 0 w 8136904"/>
              <a:gd name="connsiteY35" fmla="*/ 2330241 h 4869160"/>
              <a:gd name="connsiteX36" fmla="*/ 0 w 8136904"/>
              <a:gd name="connsiteY36" fmla="*/ 1780721 h 4869160"/>
              <a:gd name="connsiteX37" fmla="*/ 0 w 8136904"/>
              <a:gd name="connsiteY37" fmla="*/ 987744 h 4869160"/>
              <a:gd name="connsiteX38" fmla="*/ 0 w 8136904"/>
              <a:gd name="connsiteY38" fmla="*/ 0 h 486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136904" h="4869160" fill="none" extrusionOk="0">
                <a:moveTo>
                  <a:pt x="0" y="0"/>
                </a:moveTo>
                <a:cubicBezTo>
                  <a:pt x="207838" y="11284"/>
                  <a:pt x="505982" y="-4264"/>
                  <a:pt x="840813" y="0"/>
                </a:cubicBezTo>
                <a:cubicBezTo>
                  <a:pt x="1175644" y="4264"/>
                  <a:pt x="1420010" y="-5767"/>
                  <a:pt x="1600258" y="0"/>
                </a:cubicBezTo>
                <a:cubicBezTo>
                  <a:pt x="1780506" y="5767"/>
                  <a:pt x="1892274" y="-6989"/>
                  <a:pt x="2034226" y="0"/>
                </a:cubicBezTo>
                <a:cubicBezTo>
                  <a:pt x="2176178" y="6989"/>
                  <a:pt x="2554347" y="20934"/>
                  <a:pt x="2875039" y="0"/>
                </a:cubicBezTo>
                <a:cubicBezTo>
                  <a:pt x="3195731" y="-20934"/>
                  <a:pt x="3347109" y="-28131"/>
                  <a:pt x="3471746" y="0"/>
                </a:cubicBezTo>
                <a:cubicBezTo>
                  <a:pt x="3596383" y="28131"/>
                  <a:pt x="3728642" y="-392"/>
                  <a:pt x="3905714" y="0"/>
                </a:cubicBezTo>
                <a:cubicBezTo>
                  <a:pt x="4082786" y="392"/>
                  <a:pt x="4194210" y="-19193"/>
                  <a:pt x="4339682" y="0"/>
                </a:cubicBezTo>
                <a:cubicBezTo>
                  <a:pt x="4485154" y="19193"/>
                  <a:pt x="4905749" y="-23089"/>
                  <a:pt x="5180496" y="0"/>
                </a:cubicBezTo>
                <a:cubicBezTo>
                  <a:pt x="5455243" y="23089"/>
                  <a:pt x="5665715" y="854"/>
                  <a:pt x="5939940" y="0"/>
                </a:cubicBezTo>
                <a:cubicBezTo>
                  <a:pt x="6214165" y="-854"/>
                  <a:pt x="6369535" y="-34636"/>
                  <a:pt x="6699384" y="0"/>
                </a:cubicBezTo>
                <a:cubicBezTo>
                  <a:pt x="7029233" y="34636"/>
                  <a:pt x="7082249" y="-17113"/>
                  <a:pt x="7458829" y="0"/>
                </a:cubicBezTo>
                <a:cubicBezTo>
                  <a:pt x="7835409" y="17113"/>
                  <a:pt x="7844000" y="11392"/>
                  <a:pt x="8136904" y="0"/>
                </a:cubicBezTo>
                <a:cubicBezTo>
                  <a:pt x="8123355" y="194053"/>
                  <a:pt x="8139970" y="431354"/>
                  <a:pt x="8136904" y="744286"/>
                </a:cubicBezTo>
                <a:cubicBezTo>
                  <a:pt x="8133838" y="1057218"/>
                  <a:pt x="8147448" y="1151386"/>
                  <a:pt x="8136904" y="1537263"/>
                </a:cubicBezTo>
                <a:cubicBezTo>
                  <a:pt x="8126360" y="1923140"/>
                  <a:pt x="8162964" y="2003433"/>
                  <a:pt x="8136904" y="2184166"/>
                </a:cubicBezTo>
                <a:cubicBezTo>
                  <a:pt x="8110844" y="2364899"/>
                  <a:pt x="8098600" y="2776227"/>
                  <a:pt x="8136904" y="2977144"/>
                </a:cubicBezTo>
                <a:cubicBezTo>
                  <a:pt x="8175208" y="3178061"/>
                  <a:pt x="8121807" y="3422813"/>
                  <a:pt x="8136904" y="3721429"/>
                </a:cubicBezTo>
                <a:cubicBezTo>
                  <a:pt x="8152001" y="4020046"/>
                  <a:pt x="8117703" y="4443411"/>
                  <a:pt x="8136904" y="4869160"/>
                </a:cubicBezTo>
                <a:cubicBezTo>
                  <a:pt x="7882872" y="4850287"/>
                  <a:pt x="7781777" y="4872230"/>
                  <a:pt x="7458829" y="4869160"/>
                </a:cubicBezTo>
                <a:cubicBezTo>
                  <a:pt x="7135881" y="4866090"/>
                  <a:pt x="7160099" y="4889190"/>
                  <a:pt x="6943491" y="4869160"/>
                </a:cubicBezTo>
                <a:cubicBezTo>
                  <a:pt x="6726883" y="4849130"/>
                  <a:pt x="6435063" y="4867005"/>
                  <a:pt x="6102678" y="4869160"/>
                </a:cubicBezTo>
                <a:cubicBezTo>
                  <a:pt x="5770293" y="4871315"/>
                  <a:pt x="5732429" y="4850474"/>
                  <a:pt x="5587341" y="4869160"/>
                </a:cubicBezTo>
                <a:cubicBezTo>
                  <a:pt x="5442253" y="4887846"/>
                  <a:pt x="5136379" y="4892225"/>
                  <a:pt x="4990634" y="4869160"/>
                </a:cubicBezTo>
                <a:cubicBezTo>
                  <a:pt x="4844889" y="4846095"/>
                  <a:pt x="4527637" y="4873513"/>
                  <a:pt x="4231190" y="4869160"/>
                </a:cubicBezTo>
                <a:cubicBezTo>
                  <a:pt x="3934743" y="4864807"/>
                  <a:pt x="3919092" y="4870639"/>
                  <a:pt x="3797222" y="4869160"/>
                </a:cubicBezTo>
                <a:cubicBezTo>
                  <a:pt x="3675352" y="4867681"/>
                  <a:pt x="3397684" y="4897091"/>
                  <a:pt x="3200516" y="4869160"/>
                </a:cubicBezTo>
                <a:cubicBezTo>
                  <a:pt x="3003348" y="4841229"/>
                  <a:pt x="2879537" y="4862146"/>
                  <a:pt x="2766547" y="4869160"/>
                </a:cubicBezTo>
                <a:cubicBezTo>
                  <a:pt x="2653557" y="4876174"/>
                  <a:pt x="2256570" y="4893576"/>
                  <a:pt x="2088472" y="4869160"/>
                </a:cubicBezTo>
                <a:cubicBezTo>
                  <a:pt x="1920375" y="4844744"/>
                  <a:pt x="1776373" y="4881490"/>
                  <a:pt x="1573135" y="4869160"/>
                </a:cubicBezTo>
                <a:cubicBezTo>
                  <a:pt x="1369897" y="4856830"/>
                  <a:pt x="1191693" y="4889890"/>
                  <a:pt x="1057798" y="4869160"/>
                </a:cubicBezTo>
                <a:cubicBezTo>
                  <a:pt x="923903" y="4848430"/>
                  <a:pt x="296453" y="4913172"/>
                  <a:pt x="0" y="4869160"/>
                </a:cubicBezTo>
                <a:cubicBezTo>
                  <a:pt x="-26559" y="4709496"/>
                  <a:pt x="-8298" y="4568042"/>
                  <a:pt x="0" y="4270949"/>
                </a:cubicBezTo>
                <a:cubicBezTo>
                  <a:pt x="8298" y="3973856"/>
                  <a:pt x="23558" y="3770331"/>
                  <a:pt x="0" y="3526663"/>
                </a:cubicBezTo>
                <a:cubicBezTo>
                  <a:pt x="-23558" y="3282995"/>
                  <a:pt x="15114" y="3146095"/>
                  <a:pt x="0" y="2977144"/>
                </a:cubicBezTo>
                <a:cubicBezTo>
                  <a:pt x="-15114" y="2808193"/>
                  <a:pt x="-15332" y="2490845"/>
                  <a:pt x="0" y="2330241"/>
                </a:cubicBezTo>
                <a:cubicBezTo>
                  <a:pt x="15332" y="2169637"/>
                  <a:pt x="13820" y="2024731"/>
                  <a:pt x="0" y="1780721"/>
                </a:cubicBezTo>
                <a:cubicBezTo>
                  <a:pt x="-13820" y="1536711"/>
                  <a:pt x="-6534" y="1207577"/>
                  <a:pt x="0" y="987744"/>
                </a:cubicBezTo>
                <a:cubicBezTo>
                  <a:pt x="6534" y="767911"/>
                  <a:pt x="25698" y="265446"/>
                  <a:pt x="0" y="0"/>
                </a:cubicBezTo>
                <a:close/>
              </a:path>
              <a:path w="8136904" h="4869160" stroke="0" extrusionOk="0">
                <a:moveTo>
                  <a:pt x="0" y="0"/>
                </a:moveTo>
                <a:cubicBezTo>
                  <a:pt x="181302" y="2733"/>
                  <a:pt x="228093" y="4880"/>
                  <a:pt x="433968" y="0"/>
                </a:cubicBezTo>
                <a:cubicBezTo>
                  <a:pt x="639843" y="-4880"/>
                  <a:pt x="779844" y="3466"/>
                  <a:pt x="867936" y="0"/>
                </a:cubicBezTo>
                <a:cubicBezTo>
                  <a:pt x="956028" y="-3466"/>
                  <a:pt x="1177019" y="-14727"/>
                  <a:pt x="1301905" y="0"/>
                </a:cubicBezTo>
                <a:cubicBezTo>
                  <a:pt x="1426791" y="14727"/>
                  <a:pt x="1718861" y="2027"/>
                  <a:pt x="1979980" y="0"/>
                </a:cubicBezTo>
                <a:cubicBezTo>
                  <a:pt x="2241100" y="-2027"/>
                  <a:pt x="2603260" y="23003"/>
                  <a:pt x="2820793" y="0"/>
                </a:cubicBezTo>
                <a:cubicBezTo>
                  <a:pt x="3038326" y="-23003"/>
                  <a:pt x="3126883" y="13774"/>
                  <a:pt x="3254762" y="0"/>
                </a:cubicBezTo>
                <a:cubicBezTo>
                  <a:pt x="3382641" y="-13774"/>
                  <a:pt x="3569040" y="14880"/>
                  <a:pt x="3688730" y="0"/>
                </a:cubicBezTo>
                <a:cubicBezTo>
                  <a:pt x="3808420" y="-14880"/>
                  <a:pt x="4106297" y="9821"/>
                  <a:pt x="4285436" y="0"/>
                </a:cubicBezTo>
                <a:cubicBezTo>
                  <a:pt x="4464575" y="-9821"/>
                  <a:pt x="4814873" y="26455"/>
                  <a:pt x="4963511" y="0"/>
                </a:cubicBezTo>
                <a:cubicBezTo>
                  <a:pt x="5112150" y="-26455"/>
                  <a:pt x="5309484" y="-1719"/>
                  <a:pt x="5397480" y="0"/>
                </a:cubicBezTo>
                <a:cubicBezTo>
                  <a:pt x="5485476" y="1719"/>
                  <a:pt x="5667715" y="-9230"/>
                  <a:pt x="5912817" y="0"/>
                </a:cubicBezTo>
                <a:cubicBezTo>
                  <a:pt x="6157919" y="9230"/>
                  <a:pt x="6302295" y="-21397"/>
                  <a:pt x="6428154" y="0"/>
                </a:cubicBezTo>
                <a:cubicBezTo>
                  <a:pt x="6554013" y="21397"/>
                  <a:pt x="6963782" y="-8882"/>
                  <a:pt x="7268968" y="0"/>
                </a:cubicBezTo>
                <a:cubicBezTo>
                  <a:pt x="7574154" y="8882"/>
                  <a:pt x="7749080" y="40396"/>
                  <a:pt x="8136904" y="0"/>
                </a:cubicBezTo>
                <a:cubicBezTo>
                  <a:pt x="8128057" y="221252"/>
                  <a:pt x="8165188" y="352109"/>
                  <a:pt x="8136904" y="598211"/>
                </a:cubicBezTo>
                <a:cubicBezTo>
                  <a:pt x="8108620" y="844313"/>
                  <a:pt x="8171453" y="1048856"/>
                  <a:pt x="8136904" y="1293805"/>
                </a:cubicBezTo>
                <a:cubicBezTo>
                  <a:pt x="8102355" y="1538754"/>
                  <a:pt x="8102096" y="1840249"/>
                  <a:pt x="8136904" y="2086783"/>
                </a:cubicBezTo>
                <a:cubicBezTo>
                  <a:pt x="8171712" y="2333317"/>
                  <a:pt x="8112749" y="2463652"/>
                  <a:pt x="8136904" y="2733686"/>
                </a:cubicBezTo>
                <a:cubicBezTo>
                  <a:pt x="8161059" y="3003720"/>
                  <a:pt x="8157837" y="3126709"/>
                  <a:pt x="8136904" y="3380588"/>
                </a:cubicBezTo>
                <a:cubicBezTo>
                  <a:pt x="8115971" y="3634467"/>
                  <a:pt x="8109551" y="3868955"/>
                  <a:pt x="8136904" y="4076183"/>
                </a:cubicBezTo>
                <a:cubicBezTo>
                  <a:pt x="8164257" y="4283411"/>
                  <a:pt x="8153940" y="4623875"/>
                  <a:pt x="8136904" y="4869160"/>
                </a:cubicBezTo>
                <a:cubicBezTo>
                  <a:pt x="7893786" y="4852918"/>
                  <a:pt x="7805348" y="4881193"/>
                  <a:pt x="7621567" y="4869160"/>
                </a:cubicBezTo>
                <a:cubicBezTo>
                  <a:pt x="7437786" y="4857127"/>
                  <a:pt x="7108309" y="4862307"/>
                  <a:pt x="6943491" y="4869160"/>
                </a:cubicBezTo>
                <a:cubicBezTo>
                  <a:pt x="6778673" y="4876013"/>
                  <a:pt x="6655250" y="4864266"/>
                  <a:pt x="6509523" y="4869160"/>
                </a:cubicBezTo>
                <a:cubicBezTo>
                  <a:pt x="6363796" y="4874054"/>
                  <a:pt x="6037040" y="4870642"/>
                  <a:pt x="5912817" y="4869160"/>
                </a:cubicBezTo>
                <a:cubicBezTo>
                  <a:pt x="5788594" y="4867678"/>
                  <a:pt x="5300867" y="4862697"/>
                  <a:pt x="5072003" y="4869160"/>
                </a:cubicBezTo>
                <a:cubicBezTo>
                  <a:pt x="4843139" y="4875623"/>
                  <a:pt x="4670799" y="4886455"/>
                  <a:pt x="4475297" y="4869160"/>
                </a:cubicBezTo>
                <a:cubicBezTo>
                  <a:pt x="4279795" y="4851865"/>
                  <a:pt x="4009280" y="4883735"/>
                  <a:pt x="3634484" y="4869160"/>
                </a:cubicBezTo>
                <a:cubicBezTo>
                  <a:pt x="3259688" y="4854585"/>
                  <a:pt x="3291846" y="4843671"/>
                  <a:pt x="2956408" y="4869160"/>
                </a:cubicBezTo>
                <a:cubicBezTo>
                  <a:pt x="2620970" y="4894649"/>
                  <a:pt x="2644949" y="4876226"/>
                  <a:pt x="2522440" y="4869160"/>
                </a:cubicBezTo>
                <a:cubicBezTo>
                  <a:pt x="2399931" y="4862094"/>
                  <a:pt x="2098847" y="4850214"/>
                  <a:pt x="1681627" y="4869160"/>
                </a:cubicBezTo>
                <a:cubicBezTo>
                  <a:pt x="1264407" y="4888106"/>
                  <a:pt x="1199556" y="4894473"/>
                  <a:pt x="1003551" y="4869160"/>
                </a:cubicBezTo>
                <a:cubicBezTo>
                  <a:pt x="807546" y="4843847"/>
                  <a:pt x="311904" y="4863396"/>
                  <a:pt x="0" y="4869160"/>
                </a:cubicBezTo>
                <a:cubicBezTo>
                  <a:pt x="19476" y="4733164"/>
                  <a:pt x="23573" y="4484205"/>
                  <a:pt x="0" y="4270949"/>
                </a:cubicBezTo>
                <a:cubicBezTo>
                  <a:pt x="-23573" y="4057693"/>
                  <a:pt x="3999" y="3837224"/>
                  <a:pt x="0" y="3575355"/>
                </a:cubicBezTo>
                <a:cubicBezTo>
                  <a:pt x="-3999" y="3313486"/>
                  <a:pt x="19273" y="3223192"/>
                  <a:pt x="0" y="2977144"/>
                </a:cubicBezTo>
                <a:cubicBezTo>
                  <a:pt x="-19273" y="2731096"/>
                  <a:pt x="-1042" y="2631742"/>
                  <a:pt x="0" y="2378932"/>
                </a:cubicBezTo>
                <a:cubicBezTo>
                  <a:pt x="1042" y="2126122"/>
                  <a:pt x="-13988" y="1991742"/>
                  <a:pt x="0" y="1829413"/>
                </a:cubicBezTo>
                <a:cubicBezTo>
                  <a:pt x="13988" y="1667084"/>
                  <a:pt x="16156" y="1499468"/>
                  <a:pt x="0" y="1182510"/>
                </a:cubicBezTo>
                <a:cubicBezTo>
                  <a:pt x="-16156" y="865552"/>
                  <a:pt x="-24571" y="902124"/>
                  <a:pt x="0" y="632991"/>
                </a:cubicBezTo>
                <a:cubicBezTo>
                  <a:pt x="24571" y="363858"/>
                  <a:pt x="4481" y="149286"/>
                  <a:pt x="0" y="0"/>
                </a:cubicBezTo>
                <a:close/>
              </a:path>
            </a:pathLst>
          </a:custGeom>
          <a:solidFill>
            <a:srgbClr val="FFFFCC">
              <a:alpha val="50196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42179004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360040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話を聴くときのコツ❷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0FD2059-F33F-5C92-FA96-CD15C604DE83}"/>
              </a:ext>
            </a:extLst>
          </p:cNvPr>
          <p:cNvSpPr/>
          <p:nvPr/>
        </p:nvSpPr>
        <p:spPr>
          <a:xfrm>
            <a:off x="1043608" y="1916832"/>
            <a:ext cx="7056784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✓ 「話をしない・したくない」ことも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否定せず、寄りそう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✓ 沈黙の時間を共有することも大切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✓ 背景にある不安や問題をさぐる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✓ その際もとことん、否定せず寄りそう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0E91A390-C5A9-7553-1F36-8B4152009D4C}"/>
              </a:ext>
            </a:extLst>
          </p:cNvPr>
          <p:cNvSpPr/>
          <p:nvPr/>
        </p:nvSpPr>
        <p:spPr>
          <a:xfrm>
            <a:off x="3995936" y="4581128"/>
            <a:ext cx="4032448" cy="864096"/>
          </a:xfrm>
          <a:prstGeom prst="wedgeEllipseCallout">
            <a:avLst>
              <a:gd name="adj1" fmla="val 34793"/>
              <a:gd name="adj2" fmla="val -73172"/>
            </a:avLst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2B6216-7617-8131-343D-A5E23ACDE062}"/>
              </a:ext>
            </a:extLst>
          </p:cNvPr>
          <p:cNvSpPr/>
          <p:nvPr/>
        </p:nvSpPr>
        <p:spPr>
          <a:xfrm>
            <a:off x="4197558" y="4684940"/>
            <a:ext cx="3629203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自分のペースで大丈夫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429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CAC93B-6800-06A8-3A8D-D59123FCA1F8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83C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1 つの角を切り取る 11">
            <a:extLst>
              <a:ext uri="{FF2B5EF4-FFF2-40B4-BE49-F238E27FC236}">
                <a16:creationId xmlns:a16="http://schemas.microsoft.com/office/drawing/2014/main" id="{0DABD3FB-CD7C-27A2-5921-FA53A77C240F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83CCD2">
              <a:alpha val="30196"/>
            </a:srgbClr>
          </a:solidFill>
          <a:ln>
            <a:solidFill>
              <a:srgbClr val="83CCD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2C8795-BB30-F78D-EAA1-3008EF00BE41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ケース１：自殺のほのめかし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611560" y="836712"/>
            <a:ext cx="784887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</a:t>
            </a:r>
            <a:r>
              <a:rPr lang="ja-JP" altLang="en-US" sz="3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自殺を考えることがある</a:t>
            </a:r>
            <a:endParaRPr kumimoji="1" lang="en-US" altLang="ja-JP" sz="32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64B83AF-37BF-1FAB-355B-8B5C6DAFB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283" y="779350"/>
            <a:ext cx="1228815" cy="13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3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CAC93B-6800-06A8-3A8D-D59123FCA1F8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83C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1 つの角を切り取る 11">
            <a:extLst>
              <a:ext uri="{FF2B5EF4-FFF2-40B4-BE49-F238E27FC236}">
                <a16:creationId xmlns:a16="http://schemas.microsoft.com/office/drawing/2014/main" id="{0DABD3FB-CD7C-27A2-5921-FA53A77C240F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83CCD2">
              <a:alpha val="30196"/>
            </a:srgbClr>
          </a:solidFill>
          <a:ln>
            <a:solidFill>
              <a:srgbClr val="83CCD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2C8795-BB30-F78D-EAA1-3008EF00BE41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ケース１：自殺のほのめかし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611560" y="836712"/>
            <a:ext cx="784887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</a:t>
            </a:r>
            <a:r>
              <a:rPr lang="ja-JP" altLang="en-US" sz="3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自殺を考えることがある</a:t>
            </a:r>
            <a:endParaRPr kumimoji="1" lang="en-US" altLang="ja-JP" sz="32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「消えてしまいたい」と毎日思っている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高い建物をみると、飛び降りたくなる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飛び降りようと高いところまで行ったが、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怖くなって実行しなかったことがある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自殺したい気持ちを何とか抑えている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1038B79-1552-7507-3D87-819D0E0CC2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283" y="779350"/>
            <a:ext cx="1228815" cy="13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2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CAC93B-6800-06A8-3A8D-D59123FCA1F8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83C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1 つの角を切り取る 11">
            <a:extLst>
              <a:ext uri="{FF2B5EF4-FFF2-40B4-BE49-F238E27FC236}">
                <a16:creationId xmlns:a16="http://schemas.microsoft.com/office/drawing/2014/main" id="{0DABD3FB-CD7C-27A2-5921-FA53A77C240F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83CCD2">
              <a:alpha val="30196"/>
            </a:srgbClr>
          </a:solidFill>
          <a:ln>
            <a:solidFill>
              <a:srgbClr val="83CCD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2C8795-BB30-F78D-EAA1-3008EF00BE41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ケース１：自殺のほのめかし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611560" y="836712"/>
            <a:ext cx="784887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</a:t>
            </a:r>
            <a:r>
              <a:rPr lang="ja-JP" altLang="en-US" sz="3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自殺を考えることがある</a:t>
            </a:r>
            <a:endParaRPr kumimoji="1" lang="en-US" altLang="ja-JP" sz="32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「消えてしまいたい」と毎日思っている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高い建物をみると、飛び降りたくなる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飛び降りようと高いところまで行ったが、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怖くなって実行しなかったことがある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自殺したい気持ちを何とか抑えている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ja-JP" altLang="en-US" sz="32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緊急度はかなり高い！！</a:t>
            </a:r>
            <a:endParaRPr lang="en-US" altLang="ja-JP" sz="2800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09E87701-8BD5-BF16-3D7A-F36F1B7CAF65}"/>
              </a:ext>
            </a:extLst>
          </p:cNvPr>
          <p:cNvSpPr/>
          <p:nvPr/>
        </p:nvSpPr>
        <p:spPr>
          <a:xfrm>
            <a:off x="1259632" y="5517232"/>
            <a:ext cx="864096" cy="6480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D49187F-193B-BCAC-18EA-FAF20BA3E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283" y="779350"/>
            <a:ext cx="1228815" cy="13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9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CAC93B-6800-06A8-3A8D-D59123FCA1F8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83C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1 つの角を切り取る 11">
            <a:extLst>
              <a:ext uri="{FF2B5EF4-FFF2-40B4-BE49-F238E27FC236}">
                <a16:creationId xmlns:a16="http://schemas.microsoft.com/office/drawing/2014/main" id="{0DABD3FB-CD7C-27A2-5921-FA53A77C240F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83CCD2">
              <a:alpha val="30196"/>
            </a:srgbClr>
          </a:solidFill>
          <a:ln>
            <a:solidFill>
              <a:srgbClr val="83CCD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2C8795-BB30-F78D-EAA1-3008EF00BE41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ケース１：自殺のほのめかし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611560" y="836712"/>
            <a:ext cx="809177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自殺のリスクが高い状態です。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どのように支援につなぎますか？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すぐに保護者に相談するよう勧める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こどもが相談できる窓口の案内を渡す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スクールカウンセラーに相談するよう勧める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スクールカウンセラーのところへ連れていく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翌日にまた話をする約束をする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965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360040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自分で相談するのは大変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B1C5D06-1019-4E41-9886-32D01CE82EAF}"/>
              </a:ext>
            </a:extLst>
          </p:cNvPr>
          <p:cNvSpPr/>
          <p:nvPr/>
        </p:nvSpPr>
        <p:spPr>
          <a:xfrm>
            <a:off x="2699792" y="1844824"/>
            <a:ext cx="2736304" cy="20882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C234043-C185-BDD6-38B1-BD1B9F8EB808}"/>
              </a:ext>
            </a:extLst>
          </p:cNvPr>
          <p:cNvSpPr/>
          <p:nvPr/>
        </p:nvSpPr>
        <p:spPr>
          <a:xfrm>
            <a:off x="3203848" y="2213007"/>
            <a:ext cx="187220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相談先に</a:t>
            </a:r>
            <a:endParaRPr lang="en-US" altLang="ja-JP" sz="2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アクセス</a:t>
            </a:r>
            <a:endParaRPr lang="en-US" altLang="ja-JP" sz="2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043AB18-962C-AE12-F777-2911AE9F2814}"/>
              </a:ext>
            </a:extLst>
          </p:cNvPr>
          <p:cNvSpPr/>
          <p:nvPr/>
        </p:nvSpPr>
        <p:spPr>
          <a:xfrm>
            <a:off x="6084168" y="1844824"/>
            <a:ext cx="2736304" cy="20882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7EEF3C3-75BF-A890-DC58-EFF4570D570F}"/>
              </a:ext>
            </a:extLst>
          </p:cNvPr>
          <p:cNvSpPr/>
          <p:nvPr/>
        </p:nvSpPr>
        <p:spPr>
          <a:xfrm>
            <a:off x="6588224" y="2213007"/>
            <a:ext cx="187220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言葉で</a:t>
            </a:r>
            <a:endParaRPr lang="en-US" altLang="ja-JP" sz="2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説明する</a:t>
            </a:r>
            <a:endParaRPr lang="en-US" altLang="ja-JP" sz="2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5D39A3D7-F13C-189F-8A01-C5D69CB17E7B}"/>
              </a:ext>
            </a:extLst>
          </p:cNvPr>
          <p:cNvSpPr/>
          <p:nvPr/>
        </p:nvSpPr>
        <p:spPr>
          <a:xfrm rot="5400000">
            <a:off x="1906920" y="2708920"/>
            <a:ext cx="864096" cy="36004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BB0B9E8F-389A-65EC-E1D4-D6EAA534772B}"/>
              </a:ext>
            </a:extLst>
          </p:cNvPr>
          <p:cNvSpPr/>
          <p:nvPr/>
        </p:nvSpPr>
        <p:spPr>
          <a:xfrm rot="5400000">
            <a:off x="5364872" y="2708920"/>
            <a:ext cx="864096" cy="36004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072EEA1-48CE-8A11-D003-FAEB955ED5DC}"/>
              </a:ext>
            </a:extLst>
          </p:cNvPr>
          <p:cNvSpPr/>
          <p:nvPr/>
        </p:nvSpPr>
        <p:spPr>
          <a:xfrm>
            <a:off x="691019" y="1772856"/>
            <a:ext cx="1503933" cy="542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しんどい</a:t>
            </a: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EEA063E-1804-8FD4-AE10-023999411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48" y="2215890"/>
            <a:ext cx="1603404" cy="171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1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楕円 17">
            <a:extLst>
              <a:ext uri="{FF2B5EF4-FFF2-40B4-BE49-F238E27FC236}">
                <a16:creationId xmlns:a16="http://schemas.microsoft.com/office/drawing/2014/main" id="{0BADB75E-47E7-6F59-3709-E877031C543E}"/>
              </a:ext>
            </a:extLst>
          </p:cNvPr>
          <p:cNvSpPr/>
          <p:nvPr/>
        </p:nvSpPr>
        <p:spPr>
          <a:xfrm>
            <a:off x="3887636" y="4829052"/>
            <a:ext cx="1368728" cy="1368728"/>
          </a:xfrm>
          <a:prstGeom prst="ellipse">
            <a:avLst/>
          </a:prstGeom>
          <a:noFill/>
          <a:ln w="2540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360040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自分で相談するのは大変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B1C5D06-1019-4E41-9886-32D01CE82EAF}"/>
              </a:ext>
            </a:extLst>
          </p:cNvPr>
          <p:cNvSpPr/>
          <p:nvPr/>
        </p:nvSpPr>
        <p:spPr>
          <a:xfrm>
            <a:off x="2699792" y="1844824"/>
            <a:ext cx="2736304" cy="20882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C234043-C185-BDD6-38B1-BD1B9F8EB808}"/>
              </a:ext>
            </a:extLst>
          </p:cNvPr>
          <p:cNvSpPr/>
          <p:nvPr/>
        </p:nvSpPr>
        <p:spPr>
          <a:xfrm>
            <a:off x="3203848" y="2213007"/>
            <a:ext cx="187220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相談先に</a:t>
            </a:r>
            <a:endParaRPr lang="en-US" altLang="ja-JP" sz="2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アクセス</a:t>
            </a:r>
            <a:endParaRPr lang="en-US" altLang="ja-JP" sz="2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043AB18-962C-AE12-F777-2911AE9F2814}"/>
              </a:ext>
            </a:extLst>
          </p:cNvPr>
          <p:cNvSpPr/>
          <p:nvPr/>
        </p:nvSpPr>
        <p:spPr>
          <a:xfrm>
            <a:off x="6084168" y="1844824"/>
            <a:ext cx="2736304" cy="20882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7EEF3C3-75BF-A890-DC58-EFF4570D570F}"/>
              </a:ext>
            </a:extLst>
          </p:cNvPr>
          <p:cNvSpPr/>
          <p:nvPr/>
        </p:nvSpPr>
        <p:spPr>
          <a:xfrm>
            <a:off x="6588224" y="2213007"/>
            <a:ext cx="187220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言葉で</a:t>
            </a:r>
            <a:endParaRPr lang="en-US" altLang="ja-JP" sz="2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説明する</a:t>
            </a:r>
            <a:endParaRPr lang="en-US" altLang="ja-JP" sz="2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5D39A3D7-F13C-189F-8A01-C5D69CB17E7B}"/>
              </a:ext>
            </a:extLst>
          </p:cNvPr>
          <p:cNvSpPr/>
          <p:nvPr/>
        </p:nvSpPr>
        <p:spPr>
          <a:xfrm rot="5400000">
            <a:off x="1906920" y="2708920"/>
            <a:ext cx="864096" cy="36004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BB0B9E8F-389A-65EC-E1D4-D6EAA534772B}"/>
              </a:ext>
            </a:extLst>
          </p:cNvPr>
          <p:cNvSpPr/>
          <p:nvPr/>
        </p:nvSpPr>
        <p:spPr>
          <a:xfrm rot="5400000">
            <a:off x="5364872" y="2708920"/>
            <a:ext cx="864096" cy="36004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072EEA1-48CE-8A11-D003-FAEB955ED5DC}"/>
              </a:ext>
            </a:extLst>
          </p:cNvPr>
          <p:cNvSpPr/>
          <p:nvPr/>
        </p:nvSpPr>
        <p:spPr>
          <a:xfrm>
            <a:off x="691019" y="1772856"/>
            <a:ext cx="1503933" cy="542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しんどい</a:t>
            </a: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058FD43-9754-851C-4749-7B52CE8DBD18}"/>
              </a:ext>
            </a:extLst>
          </p:cNvPr>
          <p:cNvSpPr/>
          <p:nvPr/>
        </p:nvSpPr>
        <p:spPr>
          <a:xfrm>
            <a:off x="1295244" y="4831480"/>
            <a:ext cx="7111182" cy="1243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本人の了承をとって、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支援してくれる人のところへ連れていく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E0A32556-C6C7-8D23-362C-366DD9A98929}"/>
              </a:ext>
            </a:extLst>
          </p:cNvPr>
          <p:cNvSpPr/>
          <p:nvPr/>
        </p:nvSpPr>
        <p:spPr>
          <a:xfrm rot="10800000">
            <a:off x="899592" y="4077072"/>
            <a:ext cx="864096" cy="36004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7A23C8E-462A-5FB8-FB96-17280360243E}"/>
              </a:ext>
            </a:extLst>
          </p:cNvPr>
          <p:cNvSpPr/>
          <p:nvPr/>
        </p:nvSpPr>
        <p:spPr>
          <a:xfrm>
            <a:off x="691019" y="4653136"/>
            <a:ext cx="8129453" cy="172819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7FD2311-A81E-8651-5E01-F555C8F9D5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48" y="2215890"/>
            <a:ext cx="1603404" cy="171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6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E67F224-1F4A-3969-4690-E7AF3AD38F90}"/>
              </a:ext>
            </a:extLst>
          </p:cNvPr>
          <p:cNvSpPr/>
          <p:nvPr/>
        </p:nvSpPr>
        <p:spPr>
          <a:xfrm>
            <a:off x="535822" y="4725145"/>
            <a:ext cx="8356658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CAC93B-6800-06A8-3A8D-D59123FCA1F8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83C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1 つの角を切り取る 11">
            <a:extLst>
              <a:ext uri="{FF2B5EF4-FFF2-40B4-BE49-F238E27FC236}">
                <a16:creationId xmlns:a16="http://schemas.microsoft.com/office/drawing/2014/main" id="{0DABD3FB-CD7C-27A2-5921-FA53A77C240F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83CCD2">
              <a:alpha val="30196"/>
            </a:srgbClr>
          </a:solidFill>
          <a:ln>
            <a:solidFill>
              <a:srgbClr val="83CCD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2C8795-BB30-F78D-EAA1-3008EF00BE41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ケース１：自殺のほのめかし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611560" y="836712"/>
            <a:ext cx="809177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自殺のリスクが高い状態です。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どのように支援につなぎますか？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すぐに保護者に相談するよう勧める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こどもが相談できる窓口の案内を渡す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スクールカウンセラーに相談するよう勧める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スクールカウンセラーのところへ連れていく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翌日にまた話をする約束をする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195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A6D32CDE-3160-7EEC-17C2-6EF1AB0FF376}"/>
              </a:ext>
            </a:extLst>
          </p:cNvPr>
          <p:cNvSpPr/>
          <p:nvPr/>
        </p:nvSpPr>
        <p:spPr>
          <a:xfrm>
            <a:off x="827584" y="1556792"/>
            <a:ext cx="4896544" cy="4824536"/>
          </a:xfrm>
          <a:custGeom>
            <a:avLst/>
            <a:gdLst>
              <a:gd name="connsiteX0" fmla="*/ 0 w 4896544"/>
              <a:gd name="connsiteY0" fmla="*/ 0 h 4824536"/>
              <a:gd name="connsiteX1" fmla="*/ 748472 w 4896544"/>
              <a:gd name="connsiteY1" fmla="*/ 0 h 4824536"/>
              <a:gd name="connsiteX2" fmla="*/ 1545909 w 4896544"/>
              <a:gd name="connsiteY2" fmla="*/ 0 h 4824536"/>
              <a:gd name="connsiteX3" fmla="*/ 2147484 w 4896544"/>
              <a:gd name="connsiteY3" fmla="*/ 0 h 4824536"/>
              <a:gd name="connsiteX4" fmla="*/ 2944921 w 4896544"/>
              <a:gd name="connsiteY4" fmla="*/ 0 h 4824536"/>
              <a:gd name="connsiteX5" fmla="*/ 3644428 w 4896544"/>
              <a:gd name="connsiteY5" fmla="*/ 0 h 4824536"/>
              <a:gd name="connsiteX6" fmla="*/ 4896544 w 4896544"/>
              <a:gd name="connsiteY6" fmla="*/ 0 h 4824536"/>
              <a:gd name="connsiteX7" fmla="*/ 4896544 w 4896544"/>
              <a:gd name="connsiteY7" fmla="*/ 640974 h 4824536"/>
              <a:gd name="connsiteX8" fmla="*/ 4896544 w 4896544"/>
              <a:gd name="connsiteY8" fmla="*/ 1426684 h 4824536"/>
              <a:gd name="connsiteX9" fmla="*/ 4896544 w 4896544"/>
              <a:gd name="connsiteY9" fmla="*/ 2067658 h 4824536"/>
              <a:gd name="connsiteX10" fmla="*/ 4896544 w 4896544"/>
              <a:gd name="connsiteY10" fmla="*/ 2756878 h 4824536"/>
              <a:gd name="connsiteX11" fmla="*/ 4896544 w 4896544"/>
              <a:gd name="connsiteY11" fmla="*/ 3446097 h 4824536"/>
              <a:gd name="connsiteX12" fmla="*/ 4896544 w 4896544"/>
              <a:gd name="connsiteY12" fmla="*/ 4231807 h 4824536"/>
              <a:gd name="connsiteX13" fmla="*/ 4896544 w 4896544"/>
              <a:gd name="connsiteY13" fmla="*/ 4824536 h 4824536"/>
              <a:gd name="connsiteX14" fmla="*/ 4294969 w 4896544"/>
              <a:gd name="connsiteY14" fmla="*/ 4824536 h 4824536"/>
              <a:gd name="connsiteX15" fmla="*/ 3742359 w 4896544"/>
              <a:gd name="connsiteY15" fmla="*/ 4824536 h 4824536"/>
              <a:gd name="connsiteX16" fmla="*/ 3140783 w 4896544"/>
              <a:gd name="connsiteY16" fmla="*/ 4824536 h 4824536"/>
              <a:gd name="connsiteX17" fmla="*/ 2343346 w 4896544"/>
              <a:gd name="connsiteY17" fmla="*/ 4824536 h 4824536"/>
              <a:gd name="connsiteX18" fmla="*/ 1692805 w 4896544"/>
              <a:gd name="connsiteY18" fmla="*/ 4824536 h 4824536"/>
              <a:gd name="connsiteX19" fmla="*/ 944333 w 4896544"/>
              <a:gd name="connsiteY19" fmla="*/ 4824536 h 4824536"/>
              <a:gd name="connsiteX20" fmla="*/ 0 w 4896544"/>
              <a:gd name="connsiteY20" fmla="*/ 4824536 h 4824536"/>
              <a:gd name="connsiteX21" fmla="*/ 0 w 4896544"/>
              <a:gd name="connsiteY21" fmla="*/ 4087071 h 4824536"/>
              <a:gd name="connsiteX22" fmla="*/ 0 w 4896544"/>
              <a:gd name="connsiteY22" fmla="*/ 3446097 h 4824536"/>
              <a:gd name="connsiteX23" fmla="*/ 0 w 4896544"/>
              <a:gd name="connsiteY23" fmla="*/ 2708632 h 4824536"/>
              <a:gd name="connsiteX24" fmla="*/ 0 w 4896544"/>
              <a:gd name="connsiteY24" fmla="*/ 1922922 h 4824536"/>
              <a:gd name="connsiteX25" fmla="*/ 0 w 4896544"/>
              <a:gd name="connsiteY25" fmla="*/ 1185457 h 4824536"/>
              <a:gd name="connsiteX26" fmla="*/ 0 w 4896544"/>
              <a:gd name="connsiteY26" fmla="*/ 0 h 48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96544" h="4824536" fill="none" extrusionOk="0">
                <a:moveTo>
                  <a:pt x="0" y="0"/>
                </a:moveTo>
                <a:cubicBezTo>
                  <a:pt x="188177" y="-5540"/>
                  <a:pt x="406249" y="35646"/>
                  <a:pt x="748472" y="0"/>
                </a:cubicBezTo>
                <a:cubicBezTo>
                  <a:pt x="1090695" y="-35646"/>
                  <a:pt x="1176109" y="-23274"/>
                  <a:pt x="1545909" y="0"/>
                </a:cubicBezTo>
                <a:cubicBezTo>
                  <a:pt x="1915709" y="23274"/>
                  <a:pt x="1977893" y="21833"/>
                  <a:pt x="2147484" y="0"/>
                </a:cubicBezTo>
                <a:cubicBezTo>
                  <a:pt x="2317076" y="-21833"/>
                  <a:pt x="2569381" y="-27487"/>
                  <a:pt x="2944921" y="0"/>
                </a:cubicBezTo>
                <a:cubicBezTo>
                  <a:pt x="3320461" y="27487"/>
                  <a:pt x="3455271" y="2768"/>
                  <a:pt x="3644428" y="0"/>
                </a:cubicBezTo>
                <a:cubicBezTo>
                  <a:pt x="3833585" y="-2768"/>
                  <a:pt x="4366617" y="12824"/>
                  <a:pt x="4896544" y="0"/>
                </a:cubicBezTo>
                <a:cubicBezTo>
                  <a:pt x="4867301" y="247512"/>
                  <a:pt x="4914037" y="341432"/>
                  <a:pt x="4896544" y="640974"/>
                </a:cubicBezTo>
                <a:cubicBezTo>
                  <a:pt x="4879051" y="940516"/>
                  <a:pt x="4918370" y="1233119"/>
                  <a:pt x="4896544" y="1426684"/>
                </a:cubicBezTo>
                <a:cubicBezTo>
                  <a:pt x="4874719" y="1620249"/>
                  <a:pt x="4896104" y="1880187"/>
                  <a:pt x="4896544" y="2067658"/>
                </a:cubicBezTo>
                <a:cubicBezTo>
                  <a:pt x="4896984" y="2255129"/>
                  <a:pt x="4896388" y="2578315"/>
                  <a:pt x="4896544" y="2756878"/>
                </a:cubicBezTo>
                <a:cubicBezTo>
                  <a:pt x="4896700" y="2935441"/>
                  <a:pt x="4921934" y="3243637"/>
                  <a:pt x="4896544" y="3446097"/>
                </a:cubicBezTo>
                <a:cubicBezTo>
                  <a:pt x="4871154" y="3648557"/>
                  <a:pt x="4877117" y="4035941"/>
                  <a:pt x="4896544" y="4231807"/>
                </a:cubicBezTo>
                <a:cubicBezTo>
                  <a:pt x="4915972" y="4427673"/>
                  <a:pt x="4922913" y="4551617"/>
                  <a:pt x="4896544" y="4824536"/>
                </a:cubicBezTo>
                <a:cubicBezTo>
                  <a:pt x="4605360" y="4831652"/>
                  <a:pt x="4586587" y="4795964"/>
                  <a:pt x="4294969" y="4824536"/>
                </a:cubicBezTo>
                <a:cubicBezTo>
                  <a:pt x="4003351" y="4853108"/>
                  <a:pt x="3913390" y="4823256"/>
                  <a:pt x="3742359" y="4824536"/>
                </a:cubicBezTo>
                <a:cubicBezTo>
                  <a:pt x="3571328" y="4825817"/>
                  <a:pt x="3331618" y="4815052"/>
                  <a:pt x="3140783" y="4824536"/>
                </a:cubicBezTo>
                <a:cubicBezTo>
                  <a:pt x="2949948" y="4834020"/>
                  <a:pt x="2530476" y="4799518"/>
                  <a:pt x="2343346" y="4824536"/>
                </a:cubicBezTo>
                <a:cubicBezTo>
                  <a:pt x="2156216" y="4849554"/>
                  <a:pt x="1923187" y="4842613"/>
                  <a:pt x="1692805" y="4824536"/>
                </a:cubicBezTo>
                <a:cubicBezTo>
                  <a:pt x="1462423" y="4806459"/>
                  <a:pt x="1103702" y="4797792"/>
                  <a:pt x="944333" y="4824536"/>
                </a:cubicBezTo>
                <a:cubicBezTo>
                  <a:pt x="784964" y="4851280"/>
                  <a:pt x="420430" y="4853428"/>
                  <a:pt x="0" y="4824536"/>
                </a:cubicBezTo>
                <a:cubicBezTo>
                  <a:pt x="-31914" y="4612240"/>
                  <a:pt x="-10495" y="4292358"/>
                  <a:pt x="0" y="4087071"/>
                </a:cubicBezTo>
                <a:cubicBezTo>
                  <a:pt x="10495" y="3881785"/>
                  <a:pt x="7175" y="3725462"/>
                  <a:pt x="0" y="3446097"/>
                </a:cubicBezTo>
                <a:cubicBezTo>
                  <a:pt x="-7175" y="3166732"/>
                  <a:pt x="-30379" y="2941199"/>
                  <a:pt x="0" y="2708632"/>
                </a:cubicBezTo>
                <a:cubicBezTo>
                  <a:pt x="30379" y="2476066"/>
                  <a:pt x="-24408" y="2126585"/>
                  <a:pt x="0" y="1922922"/>
                </a:cubicBezTo>
                <a:cubicBezTo>
                  <a:pt x="24408" y="1719259"/>
                  <a:pt x="-27512" y="1490809"/>
                  <a:pt x="0" y="1185457"/>
                </a:cubicBezTo>
                <a:cubicBezTo>
                  <a:pt x="27512" y="880106"/>
                  <a:pt x="2460" y="288847"/>
                  <a:pt x="0" y="0"/>
                </a:cubicBezTo>
                <a:close/>
              </a:path>
              <a:path w="4896544" h="4824536" stroke="0" extrusionOk="0">
                <a:moveTo>
                  <a:pt x="0" y="0"/>
                </a:moveTo>
                <a:cubicBezTo>
                  <a:pt x="226422" y="3413"/>
                  <a:pt x="418280" y="-16684"/>
                  <a:pt x="552610" y="0"/>
                </a:cubicBezTo>
                <a:cubicBezTo>
                  <a:pt x="686940" y="16684"/>
                  <a:pt x="921613" y="-27077"/>
                  <a:pt x="1105220" y="0"/>
                </a:cubicBezTo>
                <a:cubicBezTo>
                  <a:pt x="1288827" y="27077"/>
                  <a:pt x="1438229" y="-18244"/>
                  <a:pt x="1657830" y="0"/>
                </a:cubicBezTo>
                <a:cubicBezTo>
                  <a:pt x="1877431" y="18244"/>
                  <a:pt x="2088601" y="-16221"/>
                  <a:pt x="2357336" y="0"/>
                </a:cubicBezTo>
                <a:cubicBezTo>
                  <a:pt x="2626071" y="16221"/>
                  <a:pt x="2777462" y="30447"/>
                  <a:pt x="3154773" y="0"/>
                </a:cubicBezTo>
                <a:cubicBezTo>
                  <a:pt x="3532084" y="-30447"/>
                  <a:pt x="3478312" y="-17316"/>
                  <a:pt x="3707383" y="0"/>
                </a:cubicBezTo>
                <a:cubicBezTo>
                  <a:pt x="3936454" y="17316"/>
                  <a:pt x="4017392" y="17492"/>
                  <a:pt x="4259993" y="0"/>
                </a:cubicBezTo>
                <a:cubicBezTo>
                  <a:pt x="4502594" y="-17492"/>
                  <a:pt x="4586305" y="-5188"/>
                  <a:pt x="4896544" y="0"/>
                </a:cubicBezTo>
                <a:cubicBezTo>
                  <a:pt x="4877615" y="333057"/>
                  <a:pt x="4872653" y="457449"/>
                  <a:pt x="4896544" y="689219"/>
                </a:cubicBezTo>
                <a:cubicBezTo>
                  <a:pt x="4920435" y="920989"/>
                  <a:pt x="4929966" y="1226685"/>
                  <a:pt x="4896544" y="1474930"/>
                </a:cubicBezTo>
                <a:cubicBezTo>
                  <a:pt x="4863122" y="1723175"/>
                  <a:pt x="4910389" y="1968442"/>
                  <a:pt x="4896544" y="2164149"/>
                </a:cubicBezTo>
                <a:cubicBezTo>
                  <a:pt x="4882699" y="2359856"/>
                  <a:pt x="4899983" y="2639322"/>
                  <a:pt x="4896544" y="2901614"/>
                </a:cubicBezTo>
                <a:cubicBezTo>
                  <a:pt x="4893105" y="3163906"/>
                  <a:pt x="4923771" y="3274726"/>
                  <a:pt x="4896544" y="3494343"/>
                </a:cubicBezTo>
                <a:cubicBezTo>
                  <a:pt x="4869317" y="3713960"/>
                  <a:pt x="4910162" y="3915317"/>
                  <a:pt x="4896544" y="4038826"/>
                </a:cubicBezTo>
                <a:cubicBezTo>
                  <a:pt x="4882926" y="4162335"/>
                  <a:pt x="4911951" y="4487685"/>
                  <a:pt x="4896544" y="4824536"/>
                </a:cubicBezTo>
                <a:cubicBezTo>
                  <a:pt x="4568951" y="4849699"/>
                  <a:pt x="4407624" y="4799026"/>
                  <a:pt x="4197038" y="4824536"/>
                </a:cubicBezTo>
                <a:cubicBezTo>
                  <a:pt x="3986452" y="4850046"/>
                  <a:pt x="3689241" y="4851787"/>
                  <a:pt x="3546497" y="4824536"/>
                </a:cubicBezTo>
                <a:cubicBezTo>
                  <a:pt x="3403753" y="4797285"/>
                  <a:pt x="3115164" y="4821257"/>
                  <a:pt x="2798025" y="4824536"/>
                </a:cubicBezTo>
                <a:cubicBezTo>
                  <a:pt x="2480886" y="4827815"/>
                  <a:pt x="2333985" y="4801986"/>
                  <a:pt x="2147484" y="4824536"/>
                </a:cubicBezTo>
                <a:cubicBezTo>
                  <a:pt x="1960983" y="4847086"/>
                  <a:pt x="1711477" y="4835193"/>
                  <a:pt x="1545909" y="4824536"/>
                </a:cubicBezTo>
                <a:cubicBezTo>
                  <a:pt x="1380342" y="4813879"/>
                  <a:pt x="1024841" y="4785953"/>
                  <a:pt x="748472" y="4824536"/>
                </a:cubicBezTo>
                <a:cubicBezTo>
                  <a:pt x="472103" y="4863119"/>
                  <a:pt x="206528" y="4860440"/>
                  <a:pt x="0" y="4824536"/>
                </a:cubicBezTo>
                <a:cubicBezTo>
                  <a:pt x="18111" y="4498355"/>
                  <a:pt x="-29903" y="4331580"/>
                  <a:pt x="0" y="4135317"/>
                </a:cubicBezTo>
                <a:cubicBezTo>
                  <a:pt x="29903" y="3939054"/>
                  <a:pt x="15435" y="3647131"/>
                  <a:pt x="0" y="3446097"/>
                </a:cubicBezTo>
                <a:cubicBezTo>
                  <a:pt x="-15435" y="3245063"/>
                  <a:pt x="-5287" y="3076299"/>
                  <a:pt x="0" y="2708632"/>
                </a:cubicBezTo>
                <a:cubicBezTo>
                  <a:pt x="5287" y="2340965"/>
                  <a:pt x="-2192" y="2175431"/>
                  <a:pt x="0" y="2019413"/>
                </a:cubicBezTo>
                <a:cubicBezTo>
                  <a:pt x="2192" y="1863395"/>
                  <a:pt x="-5307" y="1596423"/>
                  <a:pt x="0" y="1426684"/>
                </a:cubicBezTo>
                <a:cubicBezTo>
                  <a:pt x="5307" y="1256945"/>
                  <a:pt x="-2115" y="1117703"/>
                  <a:pt x="0" y="882201"/>
                </a:cubicBezTo>
                <a:cubicBezTo>
                  <a:pt x="2115" y="646699"/>
                  <a:pt x="-8187" y="315930"/>
                  <a:pt x="0" y="0"/>
                </a:cubicBezTo>
                <a:close/>
              </a:path>
            </a:pathLst>
          </a:custGeom>
          <a:solidFill>
            <a:srgbClr val="FFFFCC">
              <a:alpha val="50196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42179004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360040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自殺直前のサイン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25536FA2-33C0-AAE7-3A29-B3DE5B1439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0" t="23807" r="12736" b="6403"/>
          <a:stretch/>
        </p:blipFill>
        <p:spPr>
          <a:xfrm rot="5400000">
            <a:off x="5636503" y="3341375"/>
            <a:ext cx="3388276" cy="2403597"/>
          </a:xfrm>
          <a:prstGeom prst="rect">
            <a:avLst/>
          </a:prstGeom>
        </p:spPr>
      </p:pic>
      <p:sp>
        <p:nvSpPr>
          <p:cNvPr id="40" name="Rectangle 5">
            <a:extLst>
              <a:ext uri="{FF2B5EF4-FFF2-40B4-BE49-F238E27FC236}">
                <a16:creationId xmlns:a16="http://schemas.microsoft.com/office/drawing/2014/main" id="{5BC22CB9-F3CB-B42E-60EC-0BAD18D34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378" y="6502249"/>
            <a:ext cx="5508102" cy="23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kumimoji="0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参考：文部科学省「教師が知っておきたい子どもの自殺予防」</a:t>
            </a:r>
            <a:endParaRPr kumimoji="0" lang="ja-JP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90CD45DA-F6ED-43DD-A8B7-07471AFC9222}"/>
              </a:ext>
            </a:extLst>
          </p:cNvPr>
          <p:cNvSpPr/>
          <p:nvPr/>
        </p:nvSpPr>
        <p:spPr>
          <a:xfrm>
            <a:off x="1043608" y="2060848"/>
            <a:ext cx="4896544" cy="3960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● 集中力の低下、成績の低下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● 不安、イライラ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●</a:t>
            </a:r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投げやりな態度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● 身だしなみに無頓着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●</a:t>
            </a:r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睡眠時間の変化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● 食欲不振、体重減少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● 交友関係の問題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（孤立、いじめ、非行）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●</a:t>
            </a:r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不登校、引きこもり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●</a:t>
            </a:r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自殺について話したり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自殺の計画を立てたりする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・・・など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693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D3CE021F-E2E7-55AC-EEEA-7DFB2A75B9A5}"/>
              </a:ext>
            </a:extLst>
          </p:cNvPr>
          <p:cNvSpPr/>
          <p:nvPr/>
        </p:nvSpPr>
        <p:spPr>
          <a:xfrm>
            <a:off x="494822" y="934121"/>
            <a:ext cx="3230016" cy="6480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CAC93B-6800-06A8-3A8D-D59123FCA1F8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83C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1 つの角を切り取る 11">
            <a:extLst>
              <a:ext uri="{FF2B5EF4-FFF2-40B4-BE49-F238E27FC236}">
                <a16:creationId xmlns:a16="http://schemas.microsoft.com/office/drawing/2014/main" id="{0DABD3FB-CD7C-27A2-5921-FA53A77C240F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83CCD2">
              <a:alpha val="30196"/>
            </a:srgbClr>
          </a:solidFill>
          <a:ln>
            <a:solidFill>
              <a:srgbClr val="83CCD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2C8795-BB30-F78D-EAA1-3008EF00BE41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ケース１：自殺のほのめかし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611560" y="836712"/>
            <a:ext cx="784887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ケースのまとめ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</a:t>
            </a:r>
            <a:r>
              <a:rPr lang="ja-JP" altLang="en-US" sz="3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自殺のほのめかし</a:t>
            </a:r>
            <a:endParaRPr kumimoji="1" lang="en-US" altLang="ja-JP" sz="32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さまざまな自殺のサインに気付いた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本人が話しやすい環境を整えた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自殺したい気持ちについて尋ねた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 より詳しく情報を集め、緊急度を評価した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 適切な支援に確実につないだ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7757BB9-A106-9F74-1B5A-5F459A5F1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728" y="878013"/>
            <a:ext cx="1603404" cy="171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5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楕円 13">
            <a:extLst>
              <a:ext uri="{FF2B5EF4-FFF2-40B4-BE49-F238E27FC236}">
                <a16:creationId xmlns:a16="http://schemas.microsoft.com/office/drawing/2014/main" id="{13D97BCB-7625-273E-7E58-AED1F1A50C2F}"/>
              </a:ext>
            </a:extLst>
          </p:cNvPr>
          <p:cNvSpPr/>
          <p:nvPr/>
        </p:nvSpPr>
        <p:spPr>
          <a:xfrm>
            <a:off x="539552" y="5589240"/>
            <a:ext cx="3748068" cy="891480"/>
          </a:xfrm>
          <a:prstGeom prst="ellipse">
            <a:avLst/>
          </a:prstGeom>
          <a:solidFill>
            <a:srgbClr val="FFFFCC"/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0D3CDD31-188B-6E76-7AFB-72DBD8CC35D3}"/>
              </a:ext>
            </a:extLst>
          </p:cNvPr>
          <p:cNvSpPr/>
          <p:nvPr/>
        </p:nvSpPr>
        <p:spPr>
          <a:xfrm>
            <a:off x="501726" y="4241734"/>
            <a:ext cx="6696744" cy="891480"/>
          </a:xfrm>
          <a:prstGeom prst="ellipse">
            <a:avLst/>
          </a:prstGeom>
          <a:solidFill>
            <a:srgbClr val="FFFFCC"/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E41C4A85-6D5B-1D47-372A-B47B0B4E4FC5}"/>
              </a:ext>
            </a:extLst>
          </p:cNvPr>
          <p:cNvSpPr/>
          <p:nvPr/>
        </p:nvSpPr>
        <p:spPr>
          <a:xfrm>
            <a:off x="4351468" y="1628800"/>
            <a:ext cx="3833840" cy="891480"/>
          </a:xfrm>
          <a:prstGeom prst="ellipse">
            <a:avLst/>
          </a:prstGeom>
          <a:solidFill>
            <a:srgbClr val="FFFFCC"/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380FF1DD-D9A2-F539-F58A-E2075FF0D7D8}"/>
              </a:ext>
            </a:extLst>
          </p:cNvPr>
          <p:cNvSpPr/>
          <p:nvPr/>
        </p:nvSpPr>
        <p:spPr>
          <a:xfrm>
            <a:off x="4442715" y="5406013"/>
            <a:ext cx="3833840" cy="891480"/>
          </a:xfrm>
          <a:prstGeom prst="ellipse">
            <a:avLst/>
          </a:prstGeom>
          <a:solidFill>
            <a:srgbClr val="FFFFCC"/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34249CA8-E9D0-31BA-033D-DC1C5FA61054}"/>
              </a:ext>
            </a:extLst>
          </p:cNvPr>
          <p:cNvSpPr/>
          <p:nvPr/>
        </p:nvSpPr>
        <p:spPr>
          <a:xfrm>
            <a:off x="5156464" y="3231563"/>
            <a:ext cx="3231960" cy="891480"/>
          </a:xfrm>
          <a:prstGeom prst="ellipse">
            <a:avLst/>
          </a:prstGeom>
          <a:solidFill>
            <a:srgbClr val="FFFFCC"/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8424FE21-722A-50AD-D1B2-045E4FD4E1F9}"/>
              </a:ext>
            </a:extLst>
          </p:cNvPr>
          <p:cNvSpPr/>
          <p:nvPr/>
        </p:nvSpPr>
        <p:spPr>
          <a:xfrm>
            <a:off x="2667988" y="2720441"/>
            <a:ext cx="2304256" cy="891480"/>
          </a:xfrm>
          <a:prstGeom prst="ellipse">
            <a:avLst/>
          </a:prstGeom>
          <a:solidFill>
            <a:srgbClr val="FFFFCC"/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21A73473-B547-3C0F-068E-850522971681}"/>
              </a:ext>
            </a:extLst>
          </p:cNvPr>
          <p:cNvSpPr/>
          <p:nvPr/>
        </p:nvSpPr>
        <p:spPr>
          <a:xfrm>
            <a:off x="1115616" y="1945429"/>
            <a:ext cx="2304256" cy="891480"/>
          </a:xfrm>
          <a:prstGeom prst="ellipse">
            <a:avLst/>
          </a:prstGeom>
          <a:solidFill>
            <a:srgbClr val="FFFFCC"/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360040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「自殺したい」の類義語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90CD45DA-F6ED-43DD-A8B7-07471AFC9222}"/>
              </a:ext>
            </a:extLst>
          </p:cNvPr>
          <p:cNvSpPr/>
          <p:nvPr/>
        </p:nvSpPr>
        <p:spPr>
          <a:xfrm>
            <a:off x="1331640" y="2017437"/>
            <a:ext cx="1913750" cy="81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死にたい</a:t>
            </a:r>
            <a:endParaRPr kumimoji="1"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CBF9578-C363-3F4C-7C0E-0D77C310A291}"/>
              </a:ext>
            </a:extLst>
          </p:cNvPr>
          <p:cNvSpPr/>
          <p:nvPr/>
        </p:nvSpPr>
        <p:spPr>
          <a:xfrm>
            <a:off x="2920254" y="2795833"/>
            <a:ext cx="1913750" cy="81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消えたい</a:t>
            </a:r>
            <a:endParaRPr kumimoji="1"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4842A2-F012-5442-F45C-F3A7A6DEA1AC}"/>
              </a:ext>
            </a:extLst>
          </p:cNvPr>
          <p:cNvSpPr/>
          <p:nvPr/>
        </p:nvSpPr>
        <p:spPr>
          <a:xfrm>
            <a:off x="5364088" y="3319106"/>
            <a:ext cx="3123849" cy="81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いなくなりたい</a:t>
            </a:r>
            <a:endParaRPr kumimoji="1"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538E0DD-1960-60D8-A661-6CEB694489F9}"/>
              </a:ext>
            </a:extLst>
          </p:cNvPr>
          <p:cNvSpPr/>
          <p:nvPr/>
        </p:nvSpPr>
        <p:spPr>
          <a:xfrm>
            <a:off x="4572000" y="1702021"/>
            <a:ext cx="3456384" cy="81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死んだほうがまし</a:t>
            </a:r>
            <a:endParaRPr kumimoji="1"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CB20181-C49A-62E6-D17D-5204096F6561}"/>
              </a:ext>
            </a:extLst>
          </p:cNvPr>
          <p:cNvSpPr/>
          <p:nvPr/>
        </p:nvSpPr>
        <p:spPr>
          <a:xfrm>
            <a:off x="679916" y="5666434"/>
            <a:ext cx="3748068" cy="81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生きるのがつらい</a:t>
            </a:r>
            <a:endParaRPr kumimoji="1"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25A3CF-5A1C-9DC2-570C-681B5AE703A8}"/>
              </a:ext>
            </a:extLst>
          </p:cNvPr>
          <p:cNvSpPr/>
          <p:nvPr/>
        </p:nvSpPr>
        <p:spPr>
          <a:xfrm>
            <a:off x="4644008" y="5473821"/>
            <a:ext cx="3627905" cy="81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全部どうでもいい</a:t>
            </a:r>
            <a:endParaRPr kumimoji="1"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ABC2D55-9CC5-525E-C8FA-BF28E9687824}"/>
              </a:ext>
            </a:extLst>
          </p:cNvPr>
          <p:cNvSpPr/>
          <p:nvPr/>
        </p:nvSpPr>
        <p:spPr>
          <a:xfrm>
            <a:off x="971600" y="4321693"/>
            <a:ext cx="6696745" cy="81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自分のいない世界を想像する</a:t>
            </a:r>
            <a:endParaRPr kumimoji="1"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90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CAC93B-6800-06A8-3A8D-D59123FCA1F8}"/>
              </a:ext>
            </a:extLst>
          </p:cNvPr>
          <p:cNvSpPr/>
          <p:nvPr/>
        </p:nvSpPr>
        <p:spPr>
          <a:xfrm>
            <a:off x="197768" y="582588"/>
            <a:ext cx="8748464" cy="6048672"/>
          </a:xfrm>
          <a:prstGeom prst="rect">
            <a:avLst/>
          </a:prstGeom>
          <a:noFill/>
          <a:ln>
            <a:solidFill>
              <a:srgbClr val="83C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1 つの角を切り取る 11">
            <a:extLst>
              <a:ext uri="{FF2B5EF4-FFF2-40B4-BE49-F238E27FC236}">
                <a16:creationId xmlns:a16="http://schemas.microsoft.com/office/drawing/2014/main" id="{0DABD3FB-CD7C-27A2-5921-FA53A77C240F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83CCD2">
              <a:alpha val="30196"/>
            </a:srgbClr>
          </a:solidFill>
          <a:ln>
            <a:solidFill>
              <a:srgbClr val="83CCD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2C8795-BB30-F78D-EAA1-3008EF00BE41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ケース１：自殺のほのめかし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611560" y="980728"/>
            <a:ext cx="784887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Ａくん（高１）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作文で</a:t>
            </a:r>
            <a:r>
              <a:rPr lang="ja-JP" altLang="en-US" sz="3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「自殺したい</a:t>
            </a:r>
            <a:r>
              <a:rPr kumimoji="1" lang="ja-JP" altLang="en-US" sz="3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kumimoji="1" lang="en-US" altLang="ja-JP" sz="32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32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成績は普通→やや低、最近学校を休みがち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登校しても一人でボーっとして過ごしている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仲の良い友達はいない様子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明らかないじめはなさそう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容姿に無頓着で、最近特にその傾向が目立つ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46F50AD-827E-515A-4703-9D19C0412D31}"/>
              </a:ext>
            </a:extLst>
          </p:cNvPr>
          <p:cNvCxnSpPr>
            <a:cxnSpLocks/>
          </p:cNvCxnSpPr>
          <p:nvPr/>
        </p:nvCxnSpPr>
        <p:spPr>
          <a:xfrm>
            <a:off x="611560" y="2708920"/>
            <a:ext cx="799833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767AD1C7-AA3E-85B6-7024-7D5CACC64F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719312"/>
            <a:ext cx="1892735" cy="202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5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CAC93B-6800-06A8-3A8D-D59123FCA1F8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83C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1 つの角を切り取る 11">
            <a:extLst>
              <a:ext uri="{FF2B5EF4-FFF2-40B4-BE49-F238E27FC236}">
                <a16:creationId xmlns:a16="http://schemas.microsoft.com/office/drawing/2014/main" id="{0DABD3FB-CD7C-27A2-5921-FA53A77C240F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83CCD2">
              <a:alpha val="30196"/>
            </a:srgbClr>
          </a:solidFill>
          <a:ln>
            <a:solidFill>
              <a:srgbClr val="83CCD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2C8795-BB30-F78D-EAA1-3008EF00BE41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ケース１：自殺のほのめかし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611560" y="836712"/>
            <a:ext cx="784887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どんなサインがありましたか？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 集中力の低下、成績の低下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 不安、イライラ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 投げやりな態度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 身だしなみに無頓着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 睡眠時間の変化、食欲不振・体重減少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 交友関係の問題（孤立、いじめ、非行）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 不登校、引きこもり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 自殺について話したり、自殺の計画を立てたりする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542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CAC93B-6800-06A8-3A8D-D59123FCA1F8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83C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1 つの角を切り取る 11">
            <a:extLst>
              <a:ext uri="{FF2B5EF4-FFF2-40B4-BE49-F238E27FC236}">
                <a16:creationId xmlns:a16="http://schemas.microsoft.com/office/drawing/2014/main" id="{0DABD3FB-CD7C-27A2-5921-FA53A77C240F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83CCD2">
              <a:alpha val="30196"/>
            </a:srgbClr>
          </a:solidFill>
          <a:ln>
            <a:solidFill>
              <a:srgbClr val="83CCD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2C8795-BB30-F78D-EAA1-3008EF00BE41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ケース１：自殺のほのめかし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611560" y="836712"/>
            <a:ext cx="784887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どんなサインがありましたか？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☑ 集中力の低下、成績の低下</a:t>
            </a:r>
            <a:endParaRPr lang="en-US" altLang="ja-JP" sz="2400" b="1" dirty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 不安、イライラ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 投げやりな態度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☑ 身だしなみに無頓着</a:t>
            </a:r>
            <a:endParaRPr lang="en-US" altLang="ja-JP" sz="2400" b="1" dirty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 睡眠時間の変化、食欲不振・体重減少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☑ 交友関係の問題（孤立、いじめ、非行）</a:t>
            </a:r>
            <a:endParaRPr lang="en-US" altLang="ja-JP" sz="2400" b="1" dirty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□ 不登校、引きこもり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☑ 自殺について話したり、自殺の計画を立てたりする</a:t>
            </a:r>
            <a:endParaRPr lang="en-US" altLang="ja-JP" sz="2400" b="1" dirty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09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rtlCol="0" anchor="t"/>
      <a:lstStyle>
        <a:defPPr algn="l">
          <a:defRPr kumimoji="1" sz="1600" dirty="0" smtClean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 algn="l">
          <a:defRPr kumimoji="1" sz="2000" dirty="0" smtClean="0"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765FE0DA-D247-486C-BF42-DBB9705F90D8}" vid="{BD63521F-5098-41E8-9264-55C75258C88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19975</TotalTime>
  <Words>6544</Words>
  <Application>Microsoft Office PowerPoint</Application>
  <PresentationFormat>画面に合わせる (4:3)</PresentationFormat>
  <Paragraphs>679</Paragraphs>
  <Slides>50</Slides>
  <Notes>50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8" baseType="lpstr">
      <vt:lpstr>Meiryo UI</vt:lpstr>
      <vt:lpstr>UD デジタル 教科書体 NK-R</vt:lpstr>
      <vt:lpstr>メイリオ</vt:lpstr>
      <vt:lpstr>游ゴシック</vt:lpstr>
      <vt:lpstr>Arial</vt:lpstr>
      <vt:lpstr>Calibri</vt:lpstr>
      <vt:lpstr>Congenial Black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Mayumi Hangai</dc:creator>
  <cp:lastModifiedBy>松田 芳明</cp:lastModifiedBy>
  <cp:revision>990</cp:revision>
  <cp:lastPrinted>2024-01-26T07:59:23Z</cp:lastPrinted>
  <dcterms:created xsi:type="dcterms:W3CDTF">2018-07-19T01:39:52Z</dcterms:created>
  <dcterms:modified xsi:type="dcterms:W3CDTF">2025-07-24T01:20:29Z</dcterms:modified>
</cp:coreProperties>
</file>