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26" r:id="rId4"/>
    <p:sldMasterId id="2147483724" r:id="rId5"/>
    <p:sldMasterId id="2147483721" r:id="rId6"/>
  </p:sldMasterIdLst>
  <p:notesMasterIdLst>
    <p:notesMasterId r:id="rId17"/>
  </p:notesMasterIdLst>
  <p:handoutMasterIdLst>
    <p:handoutMasterId r:id="rId18"/>
  </p:handoutMasterIdLst>
  <p:sldIdLst>
    <p:sldId id="2147480209" r:id="rId7"/>
    <p:sldId id="2147480210" r:id="rId8"/>
    <p:sldId id="2147480353" r:id="rId9"/>
    <p:sldId id="2147480211" r:id="rId10"/>
    <p:sldId id="2147480212" r:id="rId11"/>
    <p:sldId id="2147480214" r:id="rId12"/>
    <p:sldId id="2147480223" r:id="rId13"/>
    <p:sldId id="2147480213" r:id="rId14"/>
    <p:sldId id="2147480224" r:id="rId15"/>
    <p:sldId id="2147480185" r:id="rId16"/>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55BC09-4313-2038-EF1F-590064EBA8F1}" name="菅沼 舞" initials="菅沼" userId="S::suganuma@jscp.or.jp::babd8382-b282-410a-ab4f-dd9e9b0dec05" providerId="AD"/>
  <p188:author id="{86F8AEE2-CD90-BFD8-E778-771D24773458}" name="松田 芳明" initials="芳松" userId="S::matsuda.yoshiaki@jscp.or.jp::9969eb2e-458a-4832-a876-7bf944cac8b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39E77B"/>
    <a:srgbClr val="FF9933"/>
    <a:srgbClr val="00CC99"/>
    <a:srgbClr val="33CCFF"/>
    <a:srgbClr val="00FFFF"/>
    <a:srgbClr val="FFCC99"/>
    <a:srgbClr val="33CC33"/>
    <a:srgbClr val="00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3" autoAdjust="0"/>
    <p:restoredTop sz="95026" autoAdjust="0"/>
  </p:normalViewPr>
  <p:slideViewPr>
    <p:cSldViewPr snapToGrid="0">
      <p:cViewPr varScale="1">
        <p:scale>
          <a:sx n="107" d="100"/>
          <a:sy n="107" d="100"/>
        </p:scale>
        <p:origin x="1494" y="10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40" d="100"/>
        <a:sy n="140" d="100"/>
      </p:scale>
      <p:origin x="0" y="-14640"/>
    </p:cViewPr>
  </p:sorterViewPr>
  <p:notesViewPr>
    <p:cSldViewPr snapToGrid="0" showGuides="1">
      <p:cViewPr varScale="1">
        <p:scale>
          <a:sx n="73" d="100"/>
          <a:sy n="73" d="100"/>
        </p:scale>
        <p:origin x="399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8/10/relationships/authors" Target="authors.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CE1C326-349F-71B4-1728-B6D4B5A60D91}"/>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CF09944-2FC8-DAB8-8971-F6C95E1E9F53}"/>
              </a:ext>
            </a:extLst>
          </p:cNvPr>
          <p:cNvSpPr>
            <a:spLocks noGrp="1"/>
          </p:cNvSpPr>
          <p:nvPr>
            <p:ph type="dt" sz="quarter" idx="1"/>
          </p:nvPr>
        </p:nvSpPr>
        <p:spPr>
          <a:xfrm>
            <a:off x="4022725" y="0"/>
            <a:ext cx="3078163" cy="512763"/>
          </a:xfrm>
          <a:prstGeom prst="rect">
            <a:avLst/>
          </a:prstGeom>
        </p:spPr>
        <p:txBody>
          <a:bodyPr vert="horz" lIns="91440" tIns="45720" rIns="91440" bIns="45720" rtlCol="0"/>
          <a:lstStyle>
            <a:lvl1pPr algn="r">
              <a:defRPr sz="1200"/>
            </a:lvl1pPr>
          </a:lstStyle>
          <a:p>
            <a:fld id="{2C732692-4D1C-477A-81AC-2EE7ED9ECEBC}" type="datetimeFigureOut">
              <a:rPr kumimoji="1" lang="ja-JP" altLang="en-US" smtClean="0"/>
              <a:t>2025/7/28</a:t>
            </a:fld>
            <a:endParaRPr kumimoji="1" lang="ja-JP" altLang="en-US"/>
          </a:p>
        </p:txBody>
      </p:sp>
      <p:sp>
        <p:nvSpPr>
          <p:cNvPr id="4" name="フッター プレースホルダー 3">
            <a:extLst>
              <a:ext uri="{FF2B5EF4-FFF2-40B4-BE49-F238E27FC236}">
                <a16:creationId xmlns:a16="http://schemas.microsoft.com/office/drawing/2014/main" id="{0F85D6C3-6866-B789-F998-FC7A868F2C7C}"/>
              </a:ext>
            </a:extLst>
          </p:cNvPr>
          <p:cNvSpPr>
            <a:spLocks noGrp="1"/>
          </p:cNvSpPr>
          <p:nvPr>
            <p:ph type="ftr" sz="quarter" idx="2"/>
          </p:nvPr>
        </p:nvSpPr>
        <p:spPr>
          <a:xfrm>
            <a:off x="0" y="9720263"/>
            <a:ext cx="3078163" cy="51276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28146A9-E015-4123-0E3D-B41A9463C6C9}"/>
              </a:ext>
            </a:extLst>
          </p:cNvPr>
          <p:cNvSpPr>
            <a:spLocks noGrp="1"/>
          </p:cNvSpPr>
          <p:nvPr>
            <p:ph type="sldNum" sz="quarter" idx="3"/>
          </p:nvPr>
        </p:nvSpPr>
        <p:spPr>
          <a:xfrm>
            <a:off x="4022725" y="9720263"/>
            <a:ext cx="3078163" cy="512762"/>
          </a:xfrm>
          <a:prstGeom prst="rect">
            <a:avLst/>
          </a:prstGeom>
        </p:spPr>
        <p:txBody>
          <a:bodyPr vert="horz" lIns="91440" tIns="45720" rIns="91440" bIns="45720" rtlCol="0" anchor="b"/>
          <a:lstStyle>
            <a:lvl1pPr algn="r">
              <a:defRPr sz="1200"/>
            </a:lvl1pPr>
          </a:lstStyle>
          <a:p>
            <a:fld id="{59AF1D7A-B948-4F38-A16D-561A9572CB2D}" type="slidenum">
              <a:rPr kumimoji="1" lang="ja-JP" altLang="en-US" smtClean="0"/>
              <a:t>‹#›</a:t>
            </a:fld>
            <a:endParaRPr kumimoji="1" lang="ja-JP" altLang="en-US"/>
          </a:p>
        </p:txBody>
      </p:sp>
    </p:spTree>
    <p:extLst>
      <p:ext uri="{BB962C8B-B14F-4D97-AF65-F5344CB8AC3E}">
        <p14:creationId xmlns:p14="http://schemas.microsoft.com/office/powerpoint/2010/main" val="112212393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223" userDrawn="1">
          <p15:clr>
            <a:srgbClr val="F26B43"/>
          </p15:clr>
        </p15:guide>
        <p15:guide id="2" pos="2237"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fld id="{A12FC802-A218-4FB3-9B1D-ED8101AF4219}" type="datetimeFigureOut">
              <a:rPr kumimoji="1" lang="ja-JP" altLang="en-US" smtClean="0"/>
              <a:t>2025/7/28</a:t>
            </a:fld>
            <a:endParaRPr kumimoji="1" lang="ja-JP" altLang="en-US"/>
          </a:p>
        </p:txBody>
      </p:sp>
      <p:sp>
        <p:nvSpPr>
          <p:cNvPr id="4" name="スライド イメージ プレースホルダー 3"/>
          <p:cNvSpPr>
            <a:spLocks noGrp="1" noRot="1" noChangeAspect="1"/>
          </p:cNvSpPr>
          <p:nvPr>
            <p:ph type="sldImg" idx="2"/>
          </p:nvPr>
        </p:nvSpPr>
        <p:spPr>
          <a:xfrm>
            <a:off x="1406119" y="639447"/>
            <a:ext cx="4289288" cy="3216966"/>
          </a:xfrm>
          <a:prstGeom prst="rect">
            <a:avLst/>
          </a:prstGeom>
          <a:noFill/>
          <a:ln w="12700">
            <a:solidFill>
              <a:prstClr val="black"/>
            </a:solidFill>
          </a:ln>
        </p:spPr>
        <p:txBody>
          <a:bodyPr vert="horz" lIns="99057" tIns="49528" rIns="99057" bIns="49528" rtlCol="0" anchor="ctr"/>
          <a:lstStyle/>
          <a:p>
            <a:endParaRPr lang="ja-JP" altLang="en-US"/>
          </a:p>
        </p:txBody>
      </p:sp>
      <p:sp>
        <p:nvSpPr>
          <p:cNvPr id="5" name="ノート プレースホルダー 4"/>
          <p:cNvSpPr>
            <a:spLocks noGrp="1"/>
          </p:cNvSpPr>
          <p:nvPr>
            <p:ph type="body" sz="quarter" idx="3"/>
          </p:nvPr>
        </p:nvSpPr>
        <p:spPr>
          <a:xfrm>
            <a:off x="710248" y="4088674"/>
            <a:ext cx="5681980" cy="5408023"/>
          </a:xfrm>
          <a:prstGeom prst="rect">
            <a:avLst/>
          </a:prstGeom>
        </p:spPr>
        <p:txBody>
          <a:bodyPr vert="horz" lIns="99057" tIns="49528" rIns="99057" bIns="495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A9E238EE-05F2-40C0-9BD7-93123F2990C9}" type="slidenum">
              <a:rPr kumimoji="1" lang="ja-JP" altLang="en-US" smtClean="0"/>
              <a:t>‹#›</a:t>
            </a:fld>
            <a:endParaRPr kumimoji="1" lang="ja-JP" altLang="en-US"/>
          </a:p>
        </p:txBody>
      </p:sp>
    </p:spTree>
    <p:extLst>
      <p:ext uri="{BB962C8B-B14F-4D97-AF65-F5344CB8AC3E}">
        <p14:creationId xmlns:p14="http://schemas.microsoft.com/office/powerpoint/2010/main" val="327701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223" userDrawn="1">
          <p15:clr>
            <a:srgbClr val="F26B43"/>
          </p15:clr>
        </p15:guide>
        <p15:guide id="2" pos="2237"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057E4-2F9B-198E-20F7-F0732FD8632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2133858-27D4-E327-80EE-DD4F5433758E}"/>
              </a:ext>
            </a:extLst>
          </p:cNvPr>
          <p:cNvSpPr>
            <a:spLocks noGrp="1" noRot="1" noChangeAspect="1"/>
          </p:cNvSpPr>
          <p:nvPr>
            <p:ph type="sldImg"/>
          </p:nvPr>
        </p:nvSpPr>
        <p:spPr>
          <a:xfrm>
            <a:off x="1422400" y="649288"/>
            <a:ext cx="4289425" cy="3216275"/>
          </a:xfrm>
        </p:spPr>
      </p:sp>
      <p:sp>
        <p:nvSpPr>
          <p:cNvPr id="3" name="ノート プレースホルダー 2">
            <a:extLst>
              <a:ext uri="{FF2B5EF4-FFF2-40B4-BE49-F238E27FC236}">
                <a16:creationId xmlns:a16="http://schemas.microsoft.com/office/drawing/2014/main" id="{3FE43679-4D74-05B2-2E6A-BEAC8C0897CC}"/>
              </a:ext>
            </a:extLst>
          </p:cNvPr>
          <p:cNvSpPr>
            <a:spLocks noGrp="1"/>
          </p:cNvSpPr>
          <p:nvPr>
            <p:ph type="body" idx="1"/>
          </p:nvPr>
        </p:nvSpPr>
        <p:spPr/>
        <p:txBody>
          <a:bodyPr/>
          <a:lstStyle/>
          <a:p>
            <a:r>
              <a:rPr kumimoji="1" lang="ja-JP" altLang="en-US" dirty="0"/>
              <a:t>ここからは、文部科学省のスクールカウンセラー相談事業の報告書等からのデータをもとに考察してみたいと思います。</a:t>
            </a:r>
          </a:p>
        </p:txBody>
      </p:sp>
      <p:sp>
        <p:nvSpPr>
          <p:cNvPr id="4" name="スライド番号プレースホルダー 3">
            <a:extLst>
              <a:ext uri="{FF2B5EF4-FFF2-40B4-BE49-F238E27FC236}">
                <a16:creationId xmlns:a16="http://schemas.microsoft.com/office/drawing/2014/main" id="{9C3F7F27-12B0-B037-331A-AFF549171DAB}"/>
              </a:ext>
            </a:extLst>
          </p:cNvPr>
          <p:cNvSpPr>
            <a:spLocks noGrp="1"/>
          </p:cNvSpPr>
          <p:nvPr>
            <p:ph type="sldNum" sz="quarter" idx="5"/>
          </p:nvPr>
        </p:nvSpPr>
        <p:spPr/>
        <p:txBody>
          <a:bodyPr/>
          <a:lstStyle/>
          <a:p>
            <a:fld id="{A9E238EE-05F2-40C0-9BD7-93123F2990C9}" type="slidenum">
              <a:rPr kumimoji="1" lang="ja-JP" altLang="en-US" smtClean="0"/>
              <a:t>0</a:t>
            </a:fld>
            <a:endParaRPr kumimoji="1" lang="ja-JP" altLang="en-US"/>
          </a:p>
        </p:txBody>
      </p:sp>
    </p:spTree>
    <p:extLst>
      <p:ext uri="{BB962C8B-B14F-4D97-AF65-F5344CB8AC3E}">
        <p14:creationId xmlns:p14="http://schemas.microsoft.com/office/powerpoint/2010/main" val="1582696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9D736E-9FD0-E807-E026-54AD8B6C265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C192BD0-1D28-A6B1-8FCB-432093111852}"/>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E66C18E0-CCF8-369A-B536-A2C883FACFCB}"/>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C006B912-6991-6797-C7E9-CBAB020A33E3}"/>
              </a:ext>
            </a:extLst>
          </p:cNvPr>
          <p:cNvSpPr>
            <a:spLocks noGrp="1"/>
          </p:cNvSpPr>
          <p:nvPr>
            <p:ph type="sldNum" sz="quarter" idx="5"/>
          </p:nvPr>
        </p:nvSpPr>
        <p:spPr/>
        <p:txBody>
          <a:bodyPr/>
          <a:lstStyle/>
          <a:p>
            <a:fld id="{5956B0C1-2C1D-4B9E-A829-A8B0C45D2256}" type="slidenum">
              <a:rPr kumimoji="1" lang="ja-JP" altLang="en-US" smtClean="0"/>
              <a:t>9</a:t>
            </a:fld>
            <a:endParaRPr kumimoji="1" lang="ja-JP" altLang="en-US"/>
          </a:p>
        </p:txBody>
      </p:sp>
    </p:spTree>
    <p:extLst>
      <p:ext uri="{BB962C8B-B14F-4D97-AF65-F5344CB8AC3E}">
        <p14:creationId xmlns:p14="http://schemas.microsoft.com/office/powerpoint/2010/main" val="115319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50A91F-D5B0-4EAA-B149-BEF46B867F9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7AFB618-DDA5-23B3-2E7F-D0DCE6885ED6}"/>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E63C6701-3ED5-C791-0A65-4B5446CF304B}"/>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15B69DC7-43CB-DB25-19A8-21391D529DE0}"/>
              </a:ext>
            </a:extLst>
          </p:cNvPr>
          <p:cNvSpPr>
            <a:spLocks noGrp="1"/>
          </p:cNvSpPr>
          <p:nvPr>
            <p:ph type="sldNum" sz="quarter" idx="5"/>
          </p:nvPr>
        </p:nvSpPr>
        <p:spPr/>
        <p:txBody>
          <a:bodyPr/>
          <a:lstStyle/>
          <a:p>
            <a:fld id="{5956B0C1-2C1D-4B9E-A829-A8B0C45D2256}" type="slidenum">
              <a:rPr kumimoji="1" lang="ja-JP" altLang="en-US" smtClean="0"/>
              <a:t>1</a:t>
            </a:fld>
            <a:endParaRPr kumimoji="1" lang="ja-JP" altLang="en-US"/>
          </a:p>
        </p:txBody>
      </p:sp>
    </p:spTree>
    <p:extLst>
      <p:ext uri="{BB962C8B-B14F-4D97-AF65-F5344CB8AC3E}">
        <p14:creationId xmlns:p14="http://schemas.microsoft.com/office/powerpoint/2010/main" val="226871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4DEA96-8416-BEB5-46E8-A9AA030435D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1C606C9-44AA-2230-299C-10A0CBAC63FB}"/>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908736BB-9A92-3D4E-2D81-99DFBF8F7E45}"/>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370DFFD2-8FEC-B7D5-F203-29574A129B6A}"/>
              </a:ext>
            </a:extLst>
          </p:cNvPr>
          <p:cNvSpPr>
            <a:spLocks noGrp="1"/>
          </p:cNvSpPr>
          <p:nvPr>
            <p:ph type="sldNum" sz="quarter" idx="5"/>
          </p:nvPr>
        </p:nvSpPr>
        <p:spPr/>
        <p:txBody>
          <a:bodyPr/>
          <a:lstStyle/>
          <a:p>
            <a:fld id="{5956B0C1-2C1D-4B9E-A829-A8B0C45D2256}" type="slidenum">
              <a:rPr kumimoji="1" lang="ja-JP" altLang="en-US" smtClean="0"/>
              <a:t>2</a:t>
            </a:fld>
            <a:endParaRPr kumimoji="1" lang="ja-JP" altLang="en-US"/>
          </a:p>
        </p:txBody>
      </p:sp>
    </p:spTree>
    <p:extLst>
      <p:ext uri="{BB962C8B-B14F-4D97-AF65-F5344CB8AC3E}">
        <p14:creationId xmlns:p14="http://schemas.microsoft.com/office/powerpoint/2010/main" val="1534362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B1D8D-AAC5-3490-8228-2C8C336E784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0F596F2-621E-5998-4EC2-FBE6967E5960}"/>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8DC6C29F-EA78-B569-6275-3DBC64D18EE6}"/>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67AFCB3D-CC55-FA87-85C3-208753A59FE0}"/>
              </a:ext>
            </a:extLst>
          </p:cNvPr>
          <p:cNvSpPr>
            <a:spLocks noGrp="1"/>
          </p:cNvSpPr>
          <p:nvPr>
            <p:ph type="sldNum" sz="quarter" idx="5"/>
          </p:nvPr>
        </p:nvSpPr>
        <p:spPr/>
        <p:txBody>
          <a:bodyPr/>
          <a:lstStyle/>
          <a:p>
            <a:fld id="{5956B0C1-2C1D-4B9E-A829-A8B0C45D2256}" type="slidenum">
              <a:rPr kumimoji="1" lang="ja-JP" altLang="en-US" smtClean="0"/>
              <a:t>3</a:t>
            </a:fld>
            <a:endParaRPr kumimoji="1" lang="ja-JP" altLang="en-US"/>
          </a:p>
        </p:txBody>
      </p:sp>
    </p:spTree>
    <p:extLst>
      <p:ext uri="{BB962C8B-B14F-4D97-AF65-F5344CB8AC3E}">
        <p14:creationId xmlns:p14="http://schemas.microsoft.com/office/powerpoint/2010/main" val="1031096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53E355-D21B-3531-9EC0-FEC193AC6BC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59BF015-5DFD-9CCB-DCA5-7EB491E32EC0}"/>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34525E45-2EF2-2F73-FDC1-7BEBB79FF1D9}"/>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81EC0FB3-1698-AB65-10CF-80B49AC743E7}"/>
              </a:ext>
            </a:extLst>
          </p:cNvPr>
          <p:cNvSpPr>
            <a:spLocks noGrp="1"/>
          </p:cNvSpPr>
          <p:nvPr>
            <p:ph type="sldNum" sz="quarter" idx="5"/>
          </p:nvPr>
        </p:nvSpPr>
        <p:spPr/>
        <p:txBody>
          <a:bodyPr/>
          <a:lstStyle/>
          <a:p>
            <a:fld id="{5956B0C1-2C1D-4B9E-A829-A8B0C45D2256}" type="slidenum">
              <a:rPr kumimoji="1" lang="ja-JP" altLang="en-US" smtClean="0"/>
              <a:t>4</a:t>
            </a:fld>
            <a:endParaRPr kumimoji="1" lang="ja-JP" altLang="en-US"/>
          </a:p>
        </p:txBody>
      </p:sp>
    </p:spTree>
    <p:extLst>
      <p:ext uri="{BB962C8B-B14F-4D97-AF65-F5344CB8AC3E}">
        <p14:creationId xmlns:p14="http://schemas.microsoft.com/office/powerpoint/2010/main" val="2755580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C0544-CB23-96E4-08DB-899D53E789E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AEAEECD-E4BD-1971-2648-57BF62667560}"/>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8CE093B6-568A-3EF3-F843-9AC2836BCE10}"/>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FBAF5883-CC52-66A8-FA53-B9EEAECB2004}"/>
              </a:ext>
            </a:extLst>
          </p:cNvPr>
          <p:cNvSpPr>
            <a:spLocks noGrp="1"/>
          </p:cNvSpPr>
          <p:nvPr>
            <p:ph type="sldNum" sz="quarter" idx="5"/>
          </p:nvPr>
        </p:nvSpPr>
        <p:spPr/>
        <p:txBody>
          <a:bodyPr/>
          <a:lstStyle/>
          <a:p>
            <a:fld id="{5956B0C1-2C1D-4B9E-A829-A8B0C45D2256}" type="slidenum">
              <a:rPr kumimoji="1" lang="ja-JP" altLang="en-US" smtClean="0"/>
              <a:t>5</a:t>
            </a:fld>
            <a:endParaRPr kumimoji="1" lang="ja-JP" altLang="en-US"/>
          </a:p>
        </p:txBody>
      </p:sp>
    </p:spTree>
    <p:extLst>
      <p:ext uri="{BB962C8B-B14F-4D97-AF65-F5344CB8AC3E}">
        <p14:creationId xmlns:p14="http://schemas.microsoft.com/office/powerpoint/2010/main" val="114699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00EA97-0F0B-1D18-97E5-3695BE1A0CB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E06409A-9F91-5360-5EB4-000B4E11E566}"/>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D1E09FA5-EB4C-17FA-A1E4-AE15A80193D5}"/>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CBE421BB-EF52-63AA-E1F4-4518EC842FD8}"/>
              </a:ext>
            </a:extLst>
          </p:cNvPr>
          <p:cNvSpPr>
            <a:spLocks noGrp="1"/>
          </p:cNvSpPr>
          <p:nvPr>
            <p:ph type="sldNum" sz="quarter" idx="5"/>
          </p:nvPr>
        </p:nvSpPr>
        <p:spPr/>
        <p:txBody>
          <a:bodyPr/>
          <a:lstStyle/>
          <a:p>
            <a:fld id="{5956B0C1-2C1D-4B9E-A829-A8B0C45D2256}" type="slidenum">
              <a:rPr kumimoji="1" lang="ja-JP" altLang="en-US" smtClean="0"/>
              <a:t>6</a:t>
            </a:fld>
            <a:endParaRPr kumimoji="1" lang="ja-JP" altLang="en-US"/>
          </a:p>
        </p:txBody>
      </p:sp>
    </p:spTree>
    <p:extLst>
      <p:ext uri="{BB962C8B-B14F-4D97-AF65-F5344CB8AC3E}">
        <p14:creationId xmlns:p14="http://schemas.microsoft.com/office/powerpoint/2010/main" val="803952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304784-EC12-E83B-19E9-68CBC134447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3419100-6F98-03A1-B3FC-1CDB611AEDE6}"/>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0F61B659-1FE4-D05B-8C08-ABAE304DFEE3}"/>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6F55E4ED-4785-35B1-E916-24D794585CDB}"/>
              </a:ext>
            </a:extLst>
          </p:cNvPr>
          <p:cNvSpPr>
            <a:spLocks noGrp="1"/>
          </p:cNvSpPr>
          <p:nvPr>
            <p:ph type="sldNum" sz="quarter" idx="5"/>
          </p:nvPr>
        </p:nvSpPr>
        <p:spPr/>
        <p:txBody>
          <a:bodyPr/>
          <a:lstStyle/>
          <a:p>
            <a:fld id="{5956B0C1-2C1D-4B9E-A829-A8B0C45D2256}" type="slidenum">
              <a:rPr kumimoji="1" lang="ja-JP" altLang="en-US" smtClean="0"/>
              <a:t>7</a:t>
            </a:fld>
            <a:endParaRPr kumimoji="1" lang="ja-JP" altLang="en-US"/>
          </a:p>
        </p:txBody>
      </p:sp>
    </p:spTree>
    <p:extLst>
      <p:ext uri="{BB962C8B-B14F-4D97-AF65-F5344CB8AC3E}">
        <p14:creationId xmlns:p14="http://schemas.microsoft.com/office/powerpoint/2010/main" val="679188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1324D-225E-724C-7350-D3F3A39106B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0FCF49B-FEC1-FDDF-A5D1-A16D29049A6E}"/>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FF49A46E-2B87-7418-E6DE-F07A8B47700F}"/>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E3756C1A-D7A9-E9E4-1344-269826AEDB5F}"/>
              </a:ext>
            </a:extLst>
          </p:cNvPr>
          <p:cNvSpPr>
            <a:spLocks noGrp="1"/>
          </p:cNvSpPr>
          <p:nvPr>
            <p:ph type="sldNum" sz="quarter" idx="5"/>
          </p:nvPr>
        </p:nvSpPr>
        <p:spPr/>
        <p:txBody>
          <a:bodyPr/>
          <a:lstStyle/>
          <a:p>
            <a:fld id="{5956B0C1-2C1D-4B9E-A829-A8B0C45D2256}" type="slidenum">
              <a:rPr kumimoji="1" lang="ja-JP" altLang="en-US" smtClean="0"/>
              <a:t>8</a:t>
            </a:fld>
            <a:endParaRPr kumimoji="1" lang="ja-JP" altLang="en-US"/>
          </a:p>
        </p:txBody>
      </p:sp>
    </p:spTree>
    <p:extLst>
      <p:ext uri="{BB962C8B-B14F-4D97-AF65-F5344CB8AC3E}">
        <p14:creationId xmlns:p14="http://schemas.microsoft.com/office/powerpoint/2010/main" val="1885779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791704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タイトル スライド②">
    <p:spTree>
      <p:nvGrpSpPr>
        <p:cNvPr id="1" name=""/>
        <p:cNvGrpSpPr/>
        <p:nvPr/>
      </p:nvGrpSpPr>
      <p:grpSpPr>
        <a:xfrm>
          <a:off x="0" y="0"/>
          <a:ext cx="0" cy="0"/>
          <a:chOff x="0" y="0"/>
          <a:chExt cx="0" cy="0"/>
        </a:xfrm>
      </p:grpSpPr>
      <p:sp>
        <p:nvSpPr>
          <p:cNvPr id="13" name="テキスト プレースホルダー 18">
            <a:extLst>
              <a:ext uri="{FF2B5EF4-FFF2-40B4-BE49-F238E27FC236}">
                <a16:creationId xmlns:a16="http://schemas.microsoft.com/office/drawing/2014/main" id="{CC237073-DB9E-B9D0-4447-D20FD7B42149}"/>
              </a:ext>
            </a:extLst>
          </p:cNvPr>
          <p:cNvSpPr>
            <a:spLocks noGrp="1"/>
          </p:cNvSpPr>
          <p:nvPr>
            <p:ph type="body" sz="quarter" idx="11"/>
          </p:nvPr>
        </p:nvSpPr>
        <p:spPr>
          <a:xfrm>
            <a:off x="5220073" y="156220"/>
            <a:ext cx="3463316" cy="496888"/>
          </a:xfrm>
        </p:spPr>
        <p:txBody>
          <a:bodyPr>
            <a:noAutofit/>
          </a:bodyPr>
          <a:lstStyle>
            <a:lvl1pPr marL="0" indent="0" algn="r">
              <a:buNone/>
              <a:defRPr sz="1500">
                <a:solidFill>
                  <a:schemeClr val="tx1">
                    <a:lumMod val="75000"/>
                    <a:lumOff val="25000"/>
                  </a:schemeClr>
                </a:solidFill>
              </a:defRPr>
            </a:lvl1pPr>
            <a:lvl2pPr marL="316523" indent="0">
              <a:buNone/>
              <a:defRPr/>
            </a:lvl2pPr>
          </a:lstStyle>
          <a:p>
            <a:pPr lvl="0"/>
            <a:r>
              <a:rPr kumimoji="1" lang="ja-JP" altLang="en-US" dirty="0"/>
              <a:t>マスター テキストの書式設定</a:t>
            </a:r>
          </a:p>
        </p:txBody>
      </p:sp>
      <p:pic>
        <p:nvPicPr>
          <p:cNvPr id="3" name="図 2">
            <a:extLst>
              <a:ext uri="{FF2B5EF4-FFF2-40B4-BE49-F238E27FC236}">
                <a16:creationId xmlns:a16="http://schemas.microsoft.com/office/drawing/2014/main" id="{D3C72DDB-4BF4-B406-D7D1-2888EF5902F4}"/>
              </a:ext>
            </a:extLst>
          </p:cNvPr>
          <p:cNvPicPr>
            <a:picLocks noChangeAspect="1"/>
          </p:cNvPicPr>
          <p:nvPr userDrawn="1"/>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0658" y="156220"/>
            <a:ext cx="3463316" cy="582564"/>
          </a:xfrm>
          <a:prstGeom prst="rect">
            <a:avLst/>
          </a:prstGeom>
        </p:spPr>
      </p:pic>
    </p:spTree>
    <p:extLst>
      <p:ext uri="{BB962C8B-B14F-4D97-AF65-F5344CB8AC3E}">
        <p14:creationId xmlns:p14="http://schemas.microsoft.com/office/powerpoint/2010/main" val="1037387678"/>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guide id="3" pos="5465">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981892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②">
    <p:spTree>
      <p:nvGrpSpPr>
        <p:cNvPr id="1" name=""/>
        <p:cNvGrpSpPr/>
        <p:nvPr/>
      </p:nvGrpSpPr>
      <p:grpSpPr>
        <a:xfrm>
          <a:off x="0" y="0"/>
          <a:ext cx="0" cy="0"/>
          <a:chOff x="0" y="0"/>
          <a:chExt cx="0" cy="0"/>
        </a:xfrm>
      </p:grpSpPr>
      <p:sp>
        <p:nvSpPr>
          <p:cNvPr id="13" name="テキスト プレースホルダー 18">
            <a:extLst>
              <a:ext uri="{FF2B5EF4-FFF2-40B4-BE49-F238E27FC236}">
                <a16:creationId xmlns:a16="http://schemas.microsoft.com/office/drawing/2014/main" id="{CC237073-DB9E-B9D0-4447-D20FD7B42149}"/>
              </a:ext>
            </a:extLst>
          </p:cNvPr>
          <p:cNvSpPr>
            <a:spLocks noGrp="1"/>
          </p:cNvSpPr>
          <p:nvPr>
            <p:ph type="body" sz="quarter" idx="11"/>
          </p:nvPr>
        </p:nvSpPr>
        <p:spPr>
          <a:xfrm>
            <a:off x="5220073" y="156220"/>
            <a:ext cx="3463316" cy="496888"/>
          </a:xfrm>
        </p:spPr>
        <p:txBody>
          <a:bodyPr>
            <a:noAutofit/>
          </a:bodyPr>
          <a:lstStyle>
            <a:lvl1pPr marL="0" indent="0" algn="r">
              <a:buNone/>
              <a:defRPr sz="1500">
                <a:solidFill>
                  <a:schemeClr val="tx1">
                    <a:lumMod val="75000"/>
                    <a:lumOff val="25000"/>
                  </a:schemeClr>
                </a:solidFill>
              </a:defRPr>
            </a:lvl1pPr>
            <a:lvl2pPr marL="316523" indent="0">
              <a:buNone/>
              <a:defRPr/>
            </a:lvl2pPr>
          </a:lstStyle>
          <a:p>
            <a:pPr lvl="0"/>
            <a:r>
              <a:rPr kumimoji="1" lang="ja-JP" altLang="en-US" dirty="0"/>
              <a:t>マスター テキストの書式設定</a:t>
            </a:r>
          </a:p>
        </p:txBody>
      </p:sp>
      <p:sp>
        <p:nvSpPr>
          <p:cNvPr id="2" name="Rectangle 5">
            <a:extLst>
              <a:ext uri="{FF2B5EF4-FFF2-40B4-BE49-F238E27FC236}">
                <a16:creationId xmlns:a16="http://schemas.microsoft.com/office/drawing/2014/main" id="{C61787D0-C875-2854-C817-D35532F556E1}"/>
              </a:ext>
            </a:extLst>
          </p:cNvPr>
          <p:cNvSpPr>
            <a:spLocks noChangeArrowheads="1"/>
          </p:cNvSpPr>
          <p:nvPr userDrawn="1"/>
        </p:nvSpPr>
        <p:spPr bwMode="auto">
          <a:xfrm>
            <a:off x="0" y="6540531"/>
            <a:ext cx="9143998" cy="17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305" tIns="31652" rIns="63305" bIns="31652"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33062" rtl="0" eaLnBrk="0" fontAlgn="base" latinLnBrk="0" hangingPunct="0">
              <a:lnSpc>
                <a:spcPct val="100000"/>
              </a:lnSpc>
              <a:spcBef>
                <a:spcPct val="0"/>
              </a:spcBef>
              <a:spcAft>
                <a:spcPct val="0"/>
              </a:spcAft>
              <a:buClrTx/>
              <a:buSzTx/>
              <a:buFontTx/>
              <a:buNone/>
              <a:tabLst/>
              <a:defRPr/>
            </a:pPr>
            <a:r>
              <a:rPr kumimoji="0" lang="en-US" altLang="ja-JP"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©202</a:t>
            </a:r>
            <a:r>
              <a:rPr kumimoji="0" lang="ja-JP" altLang="en-US"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５</a:t>
            </a:r>
            <a:r>
              <a:rPr kumimoji="0" lang="en-US" altLang="ja-JP"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 JSCP</a:t>
            </a:r>
            <a:endParaRPr kumimoji="0" lang="ja-JP" altLang="ja-JP" sz="525"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pic>
        <p:nvPicPr>
          <p:cNvPr id="3" name="図 2">
            <a:extLst>
              <a:ext uri="{FF2B5EF4-FFF2-40B4-BE49-F238E27FC236}">
                <a16:creationId xmlns:a16="http://schemas.microsoft.com/office/drawing/2014/main" id="{D3C72DDB-4BF4-B406-D7D1-2888EF5902F4}"/>
              </a:ext>
            </a:extLst>
          </p:cNvPr>
          <p:cNvPicPr>
            <a:picLocks noChangeAspect="1"/>
          </p:cNvPicPr>
          <p:nvPr userDrawn="1"/>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0658" y="156220"/>
            <a:ext cx="3463316" cy="582564"/>
          </a:xfrm>
          <a:prstGeom prst="rect">
            <a:avLst/>
          </a:prstGeom>
        </p:spPr>
      </p:pic>
    </p:spTree>
    <p:extLst>
      <p:ext uri="{BB962C8B-B14F-4D97-AF65-F5344CB8AC3E}">
        <p14:creationId xmlns:p14="http://schemas.microsoft.com/office/powerpoint/2010/main" val="2340089248"/>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guide id="3" pos="5465">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2025/7/28</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2163254993"/>
      </p:ext>
    </p:extLst>
  </p:cSld>
  <p:clrMap bg1="lt1" tx1="dk1" bg2="lt2" tx2="dk2" accent1="accent1" accent2="accent2" accent3="accent3" accent4="accent4" accent5="accent5" accent6="accent6" hlink="hlink" folHlink="folHlink"/>
  <p:sldLayoutIdLst>
    <p:sldLayoutId id="2147483727" r:id="rId1"/>
    <p:sldLayoutId id="2147483735" r:id="rId2"/>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2025/7/28</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886738299"/>
      </p:ext>
    </p:extLst>
  </p:cSld>
  <p:clrMap bg1="lt1" tx1="dk1" bg2="lt2" tx2="dk2" accent1="accent1" accent2="accent2" accent3="accent3" accent4="accent4" accent5="accent5" accent6="accent6" hlink="hlink" folHlink="folHlink"/>
  <p:sldLayoutIdLst>
    <p:sldLayoutId id="2147483725"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2025/7/28</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113355160"/>
      </p:ext>
    </p:extLst>
  </p:cSld>
  <p:clrMap bg1="lt1" tx1="dk1" bg2="lt2" tx2="dk2" accent1="accent1" accent2="accent2" accent3="accent3" accent4="accent4" accent5="accent5" accent6="accent6" hlink="hlink" folHlink="folHlink"/>
  <p:sldLayoutIdLst>
    <p:sldLayoutId id="2147483722"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DFE88-EBF1-01CF-DAF7-3BE33E23B101}"/>
            </a:ext>
          </a:extLst>
        </p:cNvPr>
        <p:cNvGrpSpPr/>
        <p:nvPr/>
      </p:nvGrpSpPr>
      <p:grpSpPr>
        <a:xfrm>
          <a:off x="0" y="0"/>
          <a:ext cx="0" cy="0"/>
          <a:chOff x="0" y="0"/>
          <a:chExt cx="0" cy="0"/>
        </a:xfrm>
      </p:grpSpPr>
      <p:pic>
        <p:nvPicPr>
          <p:cNvPr id="6" name="図 5">
            <a:extLst>
              <a:ext uri="{FF2B5EF4-FFF2-40B4-BE49-F238E27FC236}">
                <a16:creationId xmlns:a16="http://schemas.microsoft.com/office/drawing/2014/main" id="{D073E271-1E8C-F0AC-D0B5-896576FFDB0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7" y="0"/>
            <a:ext cx="877598" cy="1020800"/>
          </a:xfrm>
          <a:prstGeom prst="rect">
            <a:avLst/>
          </a:prstGeom>
          <a:noFill/>
          <a:ln w="9525">
            <a:noFill/>
            <a:miter lim="800000"/>
            <a:headEnd/>
            <a:tailEnd/>
          </a:ln>
        </p:spPr>
      </p:pic>
      <p:sp>
        <p:nvSpPr>
          <p:cNvPr id="2" name="タイトル 4">
            <a:extLst>
              <a:ext uri="{FF2B5EF4-FFF2-40B4-BE49-F238E27FC236}">
                <a16:creationId xmlns:a16="http://schemas.microsoft.com/office/drawing/2014/main" id="{A9D76091-857B-E99F-2625-2389E8F62B3F}"/>
              </a:ext>
            </a:extLst>
          </p:cNvPr>
          <p:cNvSpPr txBox="1">
            <a:spLocks/>
          </p:cNvSpPr>
          <p:nvPr/>
        </p:nvSpPr>
        <p:spPr>
          <a:xfrm>
            <a:off x="628650" y="2495549"/>
            <a:ext cx="7886700" cy="39577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a:t>
            </a:r>
            <a:r>
              <a:rPr lang="en-US" altLang="ja-JP"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SOS</a:t>
            </a:r>
            <a:r>
              <a:rPr lang="ja-JP" altLang="en-US"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の出し方に関する教育」を含む</a:t>
            </a:r>
            <a:endParaRPr lang="en-US" altLang="ja-JP"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endParaRPr>
          </a:p>
          <a:p>
            <a:pPr algn="ctr">
              <a:lnSpc>
                <a:spcPct val="100000"/>
              </a:lnSpc>
            </a:pPr>
            <a:r>
              <a:rPr lang="ja-JP" altLang="en-US"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自殺予防教育</a:t>
            </a:r>
            <a:endParaRPr lang="en-US" altLang="ja-JP"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endParaRPr>
          </a:p>
          <a:p>
            <a:pPr algn="ctr">
              <a:lnSpc>
                <a:spcPct val="100000"/>
              </a:lnSpc>
              <a:spcBef>
                <a:spcPts val="1200"/>
              </a:spcBef>
            </a:pPr>
            <a:r>
              <a:rPr lang="ja-JP" altLang="en-US" sz="36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＜授業をする上でのポイント</a:t>
            </a:r>
            <a:r>
              <a:rPr lang="ja-JP" altLang="en-US"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a:t>
            </a:r>
            <a:endParaRPr lang="en-US" altLang="ja-JP"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endParaRPr>
          </a:p>
          <a:p>
            <a:pPr marL="1881188">
              <a:lnSpc>
                <a:spcPct val="100000"/>
              </a:lnSpc>
              <a:spcBef>
                <a:spcPts val="1200"/>
              </a:spcBef>
            </a:pPr>
            <a:r>
              <a:rPr lang="ja-JP" altLang="en-US" sz="20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◆授業の準備・事前の打ち合わせ</a:t>
            </a:r>
            <a:endParaRPr lang="en-US" altLang="ja-JP" sz="20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endParaRPr>
          </a:p>
          <a:p>
            <a:pPr marL="1881188">
              <a:lnSpc>
                <a:spcPct val="100000"/>
              </a:lnSpc>
              <a:spcBef>
                <a:spcPts val="1200"/>
              </a:spcBef>
            </a:pPr>
            <a:r>
              <a:rPr lang="ja-JP" altLang="en-US" sz="20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◆事後のフォロー（アンケート等の活用）</a:t>
            </a:r>
            <a:endParaRPr lang="en-US" altLang="ja-JP" sz="20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endParaRPr>
          </a:p>
          <a:p>
            <a:pPr marL="1881188">
              <a:lnSpc>
                <a:spcPct val="100000"/>
              </a:lnSpc>
              <a:spcBef>
                <a:spcPts val="1200"/>
              </a:spcBef>
            </a:pPr>
            <a:r>
              <a:rPr lang="ja-JP" altLang="en-US" sz="20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◆ワークシートの活用</a:t>
            </a:r>
            <a:endParaRPr lang="en-US" altLang="ja-JP" sz="20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endParaRPr>
          </a:p>
          <a:p>
            <a:pPr marL="342900" indent="-342900" algn="ctr">
              <a:lnSpc>
                <a:spcPct val="100000"/>
              </a:lnSpc>
              <a:spcBef>
                <a:spcPts val="1200"/>
              </a:spcBef>
              <a:buFont typeface="Arial" panose="020B0604020202020204" pitchFamily="34" charset="0"/>
              <a:buChar char="•"/>
            </a:pPr>
            <a:endParaRPr lang="ja-JP" altLang="en-US" sz="24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4">
            <a:extLst>
              <a:ext uri="{FF2B5EF4-FFF2-40B4-BE49-F238E27FC236}">
                <a16:creationId xmlns:a16="http://schemas.microsoft.com/office/drawing/2014/main" id="{1B86776E-EA14-6E34-582E-DFD0C2F1A866}"/>
              </a:ext>
            </a:extLst>
          </p:cNvPr>
          <p:cNvSpPr txBox="1">
            <a:spLocks/>
          </p:cNvSpPr>
          <p:nvPr/>
        </p:nvSpPr>
        <p:spPr>
          <a:xfrm>
            <a:off x="6974904" y="6453337"/>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UD デジタル 教科書体 NK-R" panose="02020400000000000000" pitchFamily="18" charset="-128"/>
                <a:ea typeface="UD デジタル 教科書体 NK-R" panose="02020400000000000000" pitchFamily="18"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C026F011-1D1E-4A20-8193-E3E01D574FB1}"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3" name="四角形: 角を丸くする 2">
            <a:extLst>
              <a:ext uri="{FF2B5EF4-FFF2-40B4-BE49-F238E27FC236}">
                <a16:creationId xmlns:a16="http://schemas.microsoft.com/office/drawing/2014/main" id="{CBD807E1-5E03-BE86-D4E9-FEB8C6FBEA38}"/>
              </a:ext>
            </a:extLst>
          </p:cNvPr>
          <p:cNvSpPr/>
          <p:nvPr/>
        </p:nvSpPr>
        <p:spPr>
          <a:xfrm>
            <a:off x="6547104" y="560832"/>
            <a:ext cx="1968246" cy="731520"/>
          </a:xfrm>
          <a:prstGeom prst="roundRect">
            <a:avLst>
              <a:gd name="adj" fmla="val 25000"/>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800" dirty="0">
                <a:solidFill>
                  <a:srgbClr val="C00000"/>
                </a:solidFill>
                <a:latin typeface="+mn-ea"/>
              </a:rPr>
              <a:t>まとめ</a:t>
            </a:r>
          </a:p>
        </p:txBody>
      </p:sp>
      <p:sp>
        <p:nvSpPr>
          <p:cNvPr id="5" name="テキスト ボックス 4">
            <a:extLst>
              <a:ext uri="{FF2B5EF4-FFF2-40B4-BE49-F238E27FC236}">
                <a16:creationId xmlns:a16="http://schemas.microsoft.com/office/drawing/2014/main" id="{3D1D98A9-37E2-BDC0-4D07-F8BC36FA7FFF}"/>
              </a:ext>
            </a:extLst>
          </p:cNvPr>
          <p:cNvSpPr txBox="1"/>
          <p:nvPr/>
        </p:nvSpPr>
        <p:spPr>
          <a:xfrm>
            <a:off x="2476975" y="5945397"/>
            <a:ext cx="6654938" cy="584775"/>
          </a:xfrm>
          <a:prstGeom prst="rect">
            <a:avLst/>
          </a:prstGeom>
          <a:noFill/>
        </p:spPr>
        <p:txBody>
          <a:bodyPr wrap="square">
            <a:spAutoFit/>
          </a:bodyPr>
          <a:lstStyle/>
          <a:p>
            <a:r>
              <a:rPr lang="ja-JP" altLang="en-US" sz="1600" dirty="0"/>
              <a:t>長野県健康福祉部・長野県教育委員会　作成</a:t>
            </a:r>
            <a:endParaRPr lang="en-US" altLang="ja-JP" sz="1600" dirty="0"/>
          </a:p>
          <a:p>
            <a:r>
              <a:rPr lang="ja-JP" altLang="en-US" sz="1600" dirty="0"/>
              <a:t>「一人でなやんでいるあなたへ」活用の手引き～ </a:t>
            </a:r>
            <a:r>
              <a:rPr lang="en-US" altLang="ja-JP" sz="1600" dirty="0"/>
              <a:t>SOS </a:t>
            </a:r>
            <a:r>
              <a:rPr lang="ja-JP" altLang="en-US" sz="1600" dirty="0"/>
              <a:t>を出していいんだよ ～</a:t>
            </a:r>
          </a:p>
        </p:txBody>
      </p:sp>
    </p:spTree>
    <p:extLst>
      <p:ext uri="{BB962C8B-B14F-4D97-AF65-F5344CB8AC3E}">
        <p14:creationId xmlns:p14="http://schemas.microsoft.com/office/powerpoint/2010/main" val="3074108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711023-58A1-0B17-9CA0-04DB4A919F9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6777D8A-D703-DE9D-BD95-A4B35A5BAA33}"/>
              </a:ext>
            </a:extLst>
          </p:cNvPr>
          <p:cNvSpPr>
            <a:spLocks noGrp="1"/>
          </p:cNvSpPr>
          <p:nvPr>
            <p:ph type="title"/>
          </p:nvPr>
        </p:nvSpPr>
        <p:spPr/>
        <p:txBody>
          <a:bodyPr/>
          <a:lstStyle/>
          <a:p>
            <a:r>
              <a:rPr kumimoji="1" lang="ja-JP" altLang="en-US" dirty="0"/>
              <a:t>「</a:t>
            </a:r>
            <a:r>
              <a:rPr kumimoji="1" lang="en-US" altLang="ja-JP" dirty="0"/>
              <a:t>SOS</a:t>
            </a:r>
            <a:r>
              <a:rPr kumimoji="1" lang="ja-JP" altLang="en-US" dirty="0"/>
              <a:t>の出し方に関する教育」</a:t>
            </a:r>
            <a:r>
              <a:rPr lang="ja-JP" altLang="en-US" dirty="0"/>
              <a:t>のポイント</a:t>
            </a:r>
            <a:r>
              <a:rPr kumimoji="1" lang="ja-JP" altLang="en-US" dirty="0"/>
              <a:t> </a:t>
            </a:r>
          </a:p>
        </p:txBody>
      </p:sp>
      <p:sp>
        <p:nvSpPr>
          <p:cNvPr id="4" name="スライド番号プレースホルダー 3">
            <a:extLst>
              <a:ext uri="{FF2B5EF4-FFF2-40B4-BE49-F238E27FC236}">
                <a16:creationId xmlns:a16="http://schemas.microsoft.com/office/drawing/2014/main" id="{BEA036CE-93BB-B9E4-7C9B-A09A36D1EEE5}"/>
              </a:ext>
            </a:extLst>
          </p:cNvPr>
          <p:cNvSpPr>
            <a:spLocks noGrp="1"/>
          </p:cNvSpPr>
          <p:nvPr>
            <p:ph type="sldNum" sz="quarter" idx="12"/>
          </p:nvPr>
        </p:nvSpPr>
        <p:spPr/>
        <p:txBody>
          <a:bodyPr/>
          <a:lstStyle/>
          <a:p>
            <a:fld id="{9E2A29CB-BA86-48A6-80E1-CB8750A963B5}" type="slidenum">
              <a:rPr kumimoji="1" lang="ja-JP" altLang="en-US" smtClean="0"/>
              <a:t>9</a:t>
            </a:fld>
            <a:endParaRPr kumimoji="1" lang="ja-JP" altLang="en-US"/>
          </a:p>
        </p:txBody>
      </p:sp>
      <p:sp>
        <p:nvSpPr>
          <p:cNvPr id="7" name="コンテンツ プレースホルダー 6">
            <a:extLst>
              <a:ext uri="{FF2B5EF4-FFF2-40B4-BE49-F238E27FC236}">
                <a16:creationId xmlns:a16="http://schemas.microsoft.com/office/drawing/2014/main" id="{0A5963DE-B041-1C03-1F37-77B2C3CAA43E}"/>
              </a:ext>
            </a:extLst>
          </p:cNvPr>
          <p:cNvSpPr>
            <a:spLocks noGrp="1"/>
          </p:cNvSpPr>
          <p:nvPr>
            <p:ph idx="1"/>
          </p:nvPr>
        </p:nvSpPr>
        <p:spPr>
          <a:xfrm>
            <a:off x="457201" y="995306"/>
            <a:ext cx="8146026" cy="2316521"/>
          </a:xfrm>
        </p:spPr>
        <p:txBody>
          <a:bodyPr/>
          <a:lstStyle/>
          <a:p>
            <a:pPr marL="0" lvl="2" indent="0">
              <a:buNone/>
            </a:pPr>
            <a:r>
              <a:rPr lang="ja-JP" altLang="en-US" sz="2000" b="1" dirty="0"/>
              <a:t>■</a:t>
            </a:r>
            <a:r>
              <a:rPr lang="ja-JP" altLang="en-US" sz="2000" b="1" u="sng" dirty="0"/>
              <a:t>目的の確認と計画性</a:t>
            </a:r>
            <a:endParaRPr lang="en-US" altLang="ja-JP" sz="2000" b="1" u="sng" dirty="0"/>
          </a:p>
          <a:p>
            <a:pPr marL="265113" lvl="2" indent="182563">
              <a:buNone/>
            </a:pPr>
            <a:r>
              <a:rPr lang="ja-JP" altLang="en-US" sz="2000" dirty="0"/>
              <a:t>「</a:t>
            </a:r>
            <a:r>
              <a:rPr lang="en-US" altLang="ja-JP" sz="2000" dirty="0"/>
              <a:t>SOS</a:t>
            </a:r>
            <a:r>
              <a:rPr lang="ja-JP" altLang="en-US" sz="2000" dirty="0"/>
              <a:t>の出し方に関する教育」を実施する際は、学校や学級の実態に合わせ、何を目的に授業を行うべきであるか、</a:t>
            </a:r>
            <a:r>
              <a:rPr lang="en-US" altLang="ja-JP" sz="2000" dirty="0"/>
              <a:t>SC</a:t>
            </a:r>
            <a:r>
              <a:rPr lang="ja-JP" altLang="en-US" sz="2000" dirty="0"/>
              <a:t>等の専門家も交えつつ協議を行い、計画的に実施することが望ましいと考えられます。その際、 </a:t>
            </a:r>
            <a:r>
              <a:rPr lang="ja-JP" altLang="en-US" sz="2000" b="1" dirty="0">
                <a:solidFill>
                  <a:srgbClr val="C00000"/>
                </a:solidFill>
              </a:rPr>
              <a:t>「</a:t>
            </a:r>
            <a:r>
              <a:rPr lang="en-US" altLang="ja-JP" sz="2000" b="1" dirty="0">
                <a:solidFill>
                  <a:srgbClr val="C00000"/>
                </a:solidFill>
              </a:rPr>
              <a:t>SOS</a:t>
            </a:r>
            <a:r>
              <a:rPr lang="ja-JP" altLang="en-US" sz="2000" b="1" dirty="0">
                <a:solidFill>
                  <a:srgbClr val="C00000"/>
                </a:solidFill>
              </a:rPr>
              <a:t>の出し方に関する教育」を単発、もしくは単年度で捉えるのではなく、中・長期的な目標をたて、授業を行っていく必要があります。  </a:t>
            </a:r>
            <a:endParaRPr lang="en-US" altLang="ja-JP" sz="2000" b="1" dirty="0">
              <a:solidFill>
                <a:srgbClr val="C00000"/>
              </a:solidFill>
            </a:endParaRPr>
          </a:p>
          <a:p>
            <a:pPr marL="265113" lvl="2" indent="276225">
              <a:buNone/>
            </a:pPr>
            <a:endParaRPr lang="en-US" altLang="ja-JP" sz="2000" dirty="0"/>
          </a:p>
          <a:p>
            <a:pPr marL="265113" lvl="2" indent="276225" algn="r">
              <a:buNone/>
            </a:pPr>
            <a:r>
              <a:rPr lang="ja-JP" altLang="en-US" sz="2000" dirty="0">
                <a:solidFill>
                  <a:srgbClr val="C00000"/>
                </a:solidFill>
              </a:rPr>
              <a:t> </a:t>
            </a:r>
          </a:p>
        </p:txBody>
      </p:sp>
      <p:sp>
        <p:nvSpPr>
          <p:cNvPr id="3" name="テキスト ボックス 2">
            <a:extLst>
              <a:ext uri="{FF2B5EF4-FFF2-40B4-BE49-F238E27FC236}">
                <a16:creationId xmlns:a16="http://schemas.microsoft.com/office/drawing/2014/main" id="{DEE61205-4897-8B22-FE1A-FD1F31EB0D2F}"/>
              </a:ext>
            </a:extLst>
          </p:cNvPr>
          <p:cNvSpPr txBox="1"/>
          <p:nvPr/>
        </p:nvSpPr>
        <p:spPr>
          <a:xfrm>
            <a:off x="3323303" y="6220445"/>
            <a:ext cx="5513980" cy="369332"/>
          </a:xfrm>
          <a:prstGeom prst="rect">
            <a:avLst/>
          </a:prstGeom>
          <a:noFill/>
        </p:spPr>
        <p:txBody>
          <a:bodyPr wrap="square">
            <a:spAutoFit/>
          </a:bodyPr>
          <a:lstStyle/>
          <a:p>
            <a:pPr algn="r"/>
            <a:r>
              <a:rPr lang="ja-JP" altLang="en-US" dirty="0">
                <a:solidFill>
                  <a:schemeClr val="tx1">
                    <a:lumMod val="75000"/>
                    <a:lumOff val="25000"/>
                  </a:schemeClr>
                </a:solidFill>
              </a:rPr>
              <a:t>岐阜県版</a:t>
            </a:r>
            <a:r>
              <a:rPr lang="en-US" altLang="ja-JP" dirty="0">
                <a:solidFill>
                  <a:schemeClr val="tx1">
                    <a:lumMod val="75000"/>
                    <a:lumOff val="25000"/>
                  </a:schemeClr>
                </a:solidFill>
              </a:rPr>
              <a:t>『</a:t>
            </a:r>
            <a:r>
              <a:rPr lang="ja-JP" altLang="en-US" dirty="0">
                <a:solidFill>
                  <a:schemeClr val="tx1">
                    <a:lumMod val="75000"/>
                    <a:lumOff val="25000"/>
                  </a:schemeClr>
                </a:solidFill>
              </a:rPr>
              <a:t>ＳＯＳの出し方に関する教育のガイドブック</a:t>
            </a:r>
            <a:r>
              <a:rPr lang="en-US" altLang="ja-JP" dirty="0">
                <a:solidFill>
                  <a:schemeClr val="tx1">
                    <a:lumMod val="75000"/>
                    <a:lumOff val="25000"/>
                  </a:schemeClr>
                </a:solidFill>
              </a:rPr>
              <a:t>』</a:t>
            </a:r>
            <a:r>
              <a:rPr lang="ja-JP" altLang="en-US" dirty="0">
                <a:solidFill>
                  <a:schemeClr val="tx1">
                    <a:lumMod val="75000"/>
                    <a:lumOff val="25000"/>
                  </a:schemeClr>
                </a:solidFill>
              </a:rPr>
              <a:t> </a:t>
            </a:r>
          </a:p>
        </p:txBody>
      </p:sp>
      <p:sp>
        <p:nvSpPr>
          <p:cNvPr id="5" name="コンテンツ プレースホルダー 6">
            <a:extLst>
              <a:ext uri="{FF2B5EF4-FFF2-40B4-BE49-F238E27FC236}">
                <a16:creationId xmlns:a16="http://schemas.microsoft.com/office/drawing/2014/main" id="{E77DE83E-3165-CCB8-5376-FA8498169F2C}"/>
              </a:ext>
            </a:extLst>
          </p:cNvPr>
          <p:cNvSpPr txBox="1">
            <a:spLocks/>
          </p:cNvSpPr>
          <p:nvPr/>
        </p:nvSpPr>
        <p:spPr>
          <a:xfrm>
            <a:off x="457200" y="3546174"/>
            <a:ext cx="8146026" cy="2245026"/>
          </a:xfrm>
          <a:prstGeom prst="rect">
            <a:avLst/>
          </a:prstGeom>
          <a:ln w="76200" cmpd="thickThin">
            <a:solidFill>
              <a:schemeClr val="accent6"/>
            </a:solidFill>
          </a:ln>
        </p:spPr>
        <p:txBody>
          <a:bodyPr vert="horz" lIns="91440" tIns="45720" rIns="91440" bIns="45720" rtlCol="0">
            <a:noAutofit/>
          </a:bodyPr>
          <a:lst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a:lstStyle>
          <a:p>
            <a:pPr marL="0" lvl="2" indent="0">
              <a:buFont typeface="Arial" pitchFamily="34" charset="0"/>
              <a:buNone/>
            </a:pPr>
            <a:r>
              <a:rPr lang="ja-JP" altLang="en-US" sz="2000" b="1" dirty="0"/>
              <a:t>■</a:t>
            </a:r>
            <a:r>
              <a:rPr lang="ja-JP" altLang="en-US" sz="2000" b="1" u="sng" dirty="0"/>
              <a:t>地域連携の重要性</a:t>
            </a:r>
            <a:endParaRPr lang="en-US" altLang="ja-JP" sz="2000" b="1" u="sng" dirty="0"/>
          </a:p>
          <a:p>
            <a:pPr marL="265113" lvl="2" indent="276225">
              <a:buFont typeface="Arial" pitchFamily="34" charset="0"/>
              <a:buNone/>
            </a:pPr>
            <a:r>
              <a:rPr lang="ja-JP" altLang="en-US" sz="2000" dirty="0"/>
              <a:t>重層的支援の視点から</a:t>
            </a:r>
            <a:r>
              <a:rPr lang="ja-JP" altLang="en-US" sz="2000" b="1" dirty="0"/>
              <a:t>、 </a:t>
            </a:r>
            <a:r>
              <a:rPr lang="ja-JP" altLang="en-US" sz="2000" b="1" dirty="0">
                <a:solidFill>
                  <a:srgbClr val="C00000"/>
                </a:solidFill>
              </a:rPr>
              <a:t>「</a:t>
            </a:r>
            <a:r>
              <a:rPr lang="en-US" altLang="ja-JP" sz="2000" b="1" dirty="0">
                <a:solidFill>
                  <a:srgbClr val="C00000"/>
                </a:solidFill>
              </a:rPr>
              <a:t>SOS</a:t>
            </a:r>
            <a:r>
              <a:rPr lang="ja-JP" altLang="en-US" sz="2000" b="1" dirty="0">
                <a:solidFill>
                  <a:srgbClr val="C00000"/>
                </a:solidFill>
              </a:rPr>
              <a:t>の出し方に関する教育」を実施する上で、学校と家庭以外にも頼れる人・場所の存在を児童生徒に伝えることは重要です。</a:t>
            </a:r>
            <a:r>
              <a:rPr lang="ja-JP" altLang="en-US" sz="2000" dirty="0"/>
              <a:t>そのため、市町村教育委員会がコーディネート役を務めるなどし、各自治体の保健師や精神保健福祉士等の専門家を外部講師として招き、直接授業を行うことも有益な方法となります。</a:t>
            </a:r>
            <a:endParaRPr lang="en-US" altLang="ja-JP" sz="2000" dirty="0"/>
          </a:p>
          <a:p>
            <a:pPr marL="265113" lvl="2" indent="276225" algn="r">
              <a:buFont typeface="Arial" pitchFamily="34" charset="0"/>
              <a:buNone/>
            </a:pPr>
            <a:r>
              <a:rPr lang="ja-JP" altLang="en-US" sz="2000" dirty="0">
                <a:solidFill>
                  <a:srgbClr val="C00000"/>
                </a:solidFill>
              </a:rPr>
              <a:t> </a:t>
            </a:r>
          </a:p>
        </p:txBody>
      </p:sp>
    </p:spTree>
    <p:extLst>
      <p:ext uri="{BB962C8B-B14F-4D97-AF65-F5344CB8AC3E}">
        <p14:creationId xmlns:p14="http://schemas.microsoft.com/office/powerpoint/2010/main" val="1860574147"/>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B3CA7-B5E0-56C5-F3F2-99FC8A0B8C7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D2C156B-C978-E0CA-62F1-8CA46F8370D5}"/>
              </a:ext>
            </a:extLst>
          </p:cNvPr>
          <p:cNvSpPr>
            <a:spLocks noGrp="1"/>
          </p:cNvSpPr>
          <p:nvPr>
            <p:ph type="title"/>
          </p:nvPr>
        </p:nvSpPr>
        <p:spPr>
          <a:xfrm>
            <a:off x="356965" y="188258"/>
            <a:ext cx="8420985" cy="537883"/>
          </a:xfrm>
        </p:spPr>
        <p:txBody>
          <a:bodyPr/>
          <a:lstStyle/>
          <a:p>
            <a:pPr>
              <a:spcAft>
                <a:spcPts val="1200"/>
              </a:spcAft>
            </a:pPr>
            <a:r>
              <a:rPr kumimoji="1" lang="ja-JP" altLang="en-US" sz="2800" dirty="0">
                <a:solidFill>
                  <a:schemeClr val="tx1">
                    <a:lumMod val="75000"/>
                    <a:lumOff val="25000"/>
                  </a:schemeClr>
                </a:solidFill>
              </a:rPr>
              <a:t>授業をする上でのポイント</a:t>
            </a:r>
          </a:p>
        </p:txBody>
      </p:sp>
      <p:sp>
        <p:nvSpPr>
          <p:cNvPr id="11" name="テキスト ボックス 10">
            <a:extLst>
              <a:ext uri="{FF2B5EF4-FFF2-40B4-BE49-F238E27FC236}">
                <a16:creationId xmlns:a16="http://schemas.microsoft.com/office/drawing/2014/main" id="{41E4E138-AC3B-3F6E-A1F5-05A47F1C793F}"/>
              </a:ext>
            </a:extLst>
          </p:cNvPr>
          <p:cNvSpPr txBox="1"/>
          <p:nvPr/>
        </p:nvSpPr>
        <p:spPr>
          <a:xfrm>
            <a:off x="265812" y="1034073"/>
            <a:ext cx="8612373" cy="4708981"/>
          </a:xfrm>
          <a:prstGeom prst="rect">
            <a:avLst/>
          </a:prstGeom>
          <a:noFill/>
        </p:spPr>
        <p:txBody>
          <a:bodyPr wrap="square">
            <a:spAutoFit/>
          </a:bodyPr>
          <a:lstStyle/>
          <a:p>
            <a:pPr>
              <a:spcAft>
                <a:spcPts val="1200"/>
              </a:spcAft>
            </a:pPr>
            <a:r>
              <a:rPr kumimoji="1" lang="ja-JP" altLang="en-US" sz="2000" b="1" u="heavy" dirty="0">
                <a:solidFill>
                  <a:schemeClr val="accent6">
                    <a:lumMod val="50000"/>
                  </a:schemeClr>
                </a:solidFill>
              </a:rPr>
              <a:t>＜授業をする前に＞</a:t>
            </a:r>
          </a:p>
          <a:p>
            <a:pPr marL="358775" indent="-179388">
              <a:spcAft>
                <a:spcPts val="1200"/>
              </a:spcAft>
            </a:pPr>
            <a:r>
              <a:rPr kumimoji="1" lang="ja-JP" altLang="en-US" sz="2000" dirty="0">
                <a:solidFill>
                  <a:schemeClr val="tx1">
                    <a:lumMod val="75000"/>
                    <a:lumOff val="25000"/>
                  </a:schemeClr>
                </a:solidFill>
              </a:rPr>
              <a:t> ・だれを講師とするか、どの時間をどのくらい活用して行うか、学年集会で行うか学級単位で行うか等、事前に計画しておく必要があります。そのため、学校では</a:t>
            </a:r>
            <a:r>
              <a:rPr kumimoji="1" lang="ja-JP" altLang="en-US" sz="2000" u="sng" dirty="0">
                <a:solidFill>
                  <a:srgbClr val="C00000"/>
                </a:solidFill>
              </a:rPr>
              <a:t>年間教育計画に位置づけておく</a:t>
            </a:r>
            <a:r>
              <a:rPr kumimoji="1" lang="ja-JP" altLang="en-US" sz="2000" dirty="0">
                <a:solidFill>
                  <a:schemeClr val="tx1">
                    <a:lumMod val="75000"/>
                    <a:lumOff val="25000"/>
                  </a:schemeClr>
                </a:solidFill>
              </a:rPr>
              <a:t>ことが望ましいと考えます。</a:t>
            </a:r>
          </a:p>
          <a:p>
            <a:pPr marL="358775" indent="-179388">
              <a:spcAft>
                <a:spcPts val="1200"/>
              </a:spcAft>
            </a:pPr>
            <a:r>
              <a:rPr kumimoji="1" lang="ja-JP" altLang="en-US" sz="2000" dirty="0">
                <a:solidFill>
                  <a:schemeClr val="tx1">
                    <a:lumMod val="75000"/>
                    <a:lumOff val="25000"/>
                  </a:schemeClr>
                </a:solidFill>
              </a:rPr>
              <a:t> ・保健師等の外部講師が授業を行う場合は、授業の進め方や授業会場、準備品等について学校と打ち合わせをするとともに、</a:t>
            </a:r>
            <a:r>
              <a:rPr kumimoji="1" lang="ja-JP" altLang="en-US" sz="2000" u="sng" dirty="0">
                <a:solidFill>
                  <a:srgbClr val="C00000"/>
                </a:solidFill>
              </a:rPr>
              <a:t>ハイリスク等配慮の必要な生徒について情報交換や支援のあり方等の検討をしておく必要があります。</a:t>
            </a:r>
          </a:p>
          <a:p>
            <a:pPr marL="358775" indent="-179388">
              <a:spcAft>
                <a:spcPts val="1200"/>
              </a:spcAft>
            </a:pPr>
            <a:r>
              <a:rPr kumimoji="1" lang="ja-JP" altLang="en-US" sz="2000" dirty="0">
                <a:solidFill>
                  <a:schemeClr val="tx1">
                    <a:lumMod val="75000"/>
                    <a:lumOff val="25000"/>
                  </a:schemeClr>
                </a:solidFill>
              </a:rPr>
              <a:t>・生徒が授業に集中できるよう、プロジェクターでスライドを上映する方法が望ましいと考えられます。</a:t>
            </a:r>
            <a:r>
              <a:rPr kumimoji="1" lang="ja-JP" altLang="en-US" sz="2000" u="sng" dirty="0">
                <a:solidFill>
                  <a:srgbClr val="C00000"/>
                </a:solidFill>
              </a:rPr>
              <a:t>資料は授業終了後に配布してください。</a:t>
            </a:r>
            <a:r>
              <a:rPr kumimoji="1" lang="ja-JP" altLang="en-US" sz="2000" dirty="0">
                <a:solidFill>
                  <a:schemeClr val="tx1">
                    <a:lumMod val="75000"/>
                    <a:lumOff val="25000"/>
                  </a:schemeClr>
                </a:solidFill>
              </a:rPr>
              <a:t>スライドで上映しただけでは、冊子が手元に残らないため効果が半減するおそれがあります。</a:t>
            </a:r>
          </a:p>
          <a:p>
            <a:pPr marL="358775" indent="-179388">
              <a:spcAft>
                <a:spcPts val="1200"/>
              </a:spcAft>
            </a:pPr>
            <a:r>
              <a:rPr kumimoji="1" lang="ja-JP" altLang="en-US" sz="2000" dirty="0">
                <a:solidFill>
                  <a:schemeClr val="tx1">
                    <a:lumMod val="75000"/>
                    <a:lumOff val="25000"/>
                  </a:schemeClr>
                </a:solidFill>
              </a:rPr>
              <a:t>・生徒が問題意識を持って授業に臨めるよう、</a:t>
            </a:r>
            <a:r>
              <a:rPr kumimoji="1" lang="ja-JP" altLang="en-US" sz="2000" u="sng" dirty="0">
                <a:solidFill>
                  <a:srgbClr val="C00000"/>
                </a:solidFill>
              </a:rPr>
              <a:t>授業の趣旨を説明しておくことが望ましい</a:t>
            </a:r>
            <a:r>
              <a:rPr kumimoji="1" lang="ja-JP" altLang="en-US" sz="2000" dirty="0">
                <a:solidFill>
                  <a:schemeClr val="tx1">
                    <a:lumMod val="75000"/>
                    <a:lumOff val="25000"/>
                  </a:schemeClr>
                </a:solidFill>
              </a:rPr>
              <a:t>と考えます。（その場合、冊子を事前配布し、授業には持参させない方法も考えられます。）</a:t>
            </a:r>
          </a:p>
        </p:txBody>
      </p:sp>
      <p:sp>
        <p:nvSpPr>
          <p:cNvPr id="5" name="テキスト ボックス 4">
            <a:extLst>
              <a:ext uri="{FF2B5EF4-FFF2-40B4-BE49-F238E27FC236}">
                <a16:creationId xmlns:a16="http://schemas.microsoft.com/office/drawing/2014/main" id="{833D5A47-4912-D0CF-A6B7-03CA97E6CFB5}"/>
              </a:ext>
            </a:extLst>
          </p:cNvPr>
          <p:cNvSpPr txBox="1"/>
          <p:nvPr/>
        </p:nvSpPr>
        <p:spPr>
          <a:xfrm>
            <a:off x="2689412" y="5838745"/>
            <a:ext cx="6188773" cy="830997"/>
          </a:xfrm>
          <a:prstGeom prst="rect">
            <a:avLst/>
          </a:prstGeom>
          <a:noFill/>
        </p:spPr>
        <p:txBody>
          <a:bodyPr wrap="square">
            <a:spAutoFit/>
          </a:bodyPr>
          <a:lstStyle/>
          <a:p>
            <a:r>
              <a:rPr lang="ja-JP" altLang="en-US" sz="1600" dirty="0"/>
              <a:t>長野県健康福祉部・長野県教育委員会　作成</a:t>
            </a:r>
            <a:endParaRPr lang="en-US" altLang="ja-JP" sz="1600" dirty="0"/>
          </a:p>
          <a:p>
            <a:r>
              <a:rPr lang="ja-JP" altLang="en-US" sz="1600" dirty="0"/>
              <a:t>「一人でなやんでいるあなたへ」活用の手引き～ </a:t>
            </a:r>
            <a:r>
              <a:rPr lang="en-US" altLang="ja-JP" sz="1600" dirty="0"/>
              <a:t>SOS </a:t>
            </a:r>
            <a:r>
              <a:rPr lang="ja-JP" altLang="en-US" sz="1600" dirty="0"/>
              <a:t>を出していいんだよ ～</a:t>
            </a:r>
          </a:p>
        </p:txBody>
      </p:sp>
    </p:spTree>
    <p:extLst>
      <p:ext uri="{BB962C8B-B14F-4D97-AF65-F5344CB8AC3E}">
        <p14:creationId xmlns:p14="http://schemas.microsoft.com/office/powerpoint/2010/main" val="2411927002"/>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8E71C-C3D8-4EB8-6764-5793F68495A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835AC7B-FA6D-69E2-ED03-2D0C6DDACFE5}"/>
              </a:ext>
            </a:extLst>
          </p:cNvPr>
          <p:cNvSpPr>
            <a:spLocks noGrp="1"/>
          </p:cNvSpPr>
          <p:nvPr>
            <p:ph type="title"/>
          </p:nvPr>
        </p:nvSpPr>
        <p:spPr>
          <a:xfrm>
            <a:off x="279821" y="202630"/>
            <a:ext cx="8406979" cy="634082"/>
          </a:xfrm>
        </p:spPr>
        <p:txBody>
          <a:bodyPr/>
          <a:lstStyle/>
          <a:p>
            <a:r>
              <a:rPr kumimoji="1" lang="ja-JP" altLang="en-US" sz="2400" dirty="0"/>
              <a:t>（２）</a:t>
            </a:r>
            <a:r>
              <a:rPr kumimoji="1" lang="en-US" altLang="ja-JP" sz="2400" dirty="0"/>
              <a:t>『</a:t>
            </a:r>
            <a:r>
              <a:rPr kumimoji="1" lang="ja-JP" altLang="en-US" sz="2400" dirty="0"/>
              <a:t>核となる授業</a:t>
            </a:r>
            <a:r>
              <a:rPr kumimoji="1" lang="en-US" altLang="ja-JP" sz="2400" dirty="0"/>
              <a:t>』</a:t>
            </a:r>
            <a:r>
              <a:rPr kumimoji="1" lang="ja-JP" altLang="en-US" sz="2400" dirty="0"/>
              <a:t>の実施についての留意点（</a:t>
            </a:r>
            <a:r>
              <a:rPr kumimoji="1" lang="ja-JP" altLang="en-US" sz="2400" u="sng" dirty="0">
                <a:solidFill>
                  <a:srgbClr val="C00000"/>
                </a:solidFill>
              </a:rPr>
              <a:t>事前の確認</a:t>
            </a:r>
            <a:r>
              <a:rPr kumimoji="1" lang="ja-JP" altLang="en-US" sz="2400" dirty="0"/>
              <a:t>）</a:t>
            </a:r>
          </a:p>
        </p:txBody>
      </p:sp>
      <p:sp>
        <p:nvSpPr>
          <p:cNvPr id="4" name="スライド番号プレースホルダー 3">
            <a:extLst>
              <a:ext uri="{FF2B5EF4-FFF2-40B4-BE49-F238E27FC236}">
                <a16:creationId xmlns:a16="http://schemas.microsoft.com/office/drawing/2014/main" id="{113FFD04-C822-5DE0-8F8F-679708E594AB}"/>
              </a:ext>
            </a:extLst>
          </p:cNvPr>
          <p:cNvSpPr>
            <a:spLocks noGrp="1"/>
          </p:cNvSpPr>
          <p:nvPr>
            <p:ph type="sldNum" sz="quarter" idx="12"/>
          </p:nvPr>
        </p:nvSpPr>
        <p:spPr/>
        <p:txBody>
          <a:bodyPr/>
          <a:lstStyle/>
          <a:p>
            <a:fld id="{9E2A29CB-BA86-48A6-80E1-CB8750A963B5}" type="slidenum">
              <a:rPr kumimoji="1" lang="ja-JP" altLang="en-US" smtClean="0"/>
              <a:t>2</a:t>
            </a:fld>
            <a:endParaRPr kumimoji="1" lang="ja-JP" altLang="en-US"/>
          </a:p>
        </p:txBody>
      </p:sp>
      <p:sp>
        <p:nvSpPr>
          <p:cNvPr id="7" name="コンテンツ プレースホルダー 6">
            <a:extLst>
              <a:ext uri="{FF2B5EF4-FFF2-40B4-BE49-F238E27FC236}">
                <a16:creationId xmlns:a16="http://schemas.microsoft.com/office/drawing/2014/main" id="{5153D69B-8EC2-13C7-D5FF-B79474771A57}"/>
              </a:ext>
            </a:extLst>
          </p:cNvPr>
          <p:cNvSpPr>
            <a:spLocks noGrp="1"/>
          </p:cNvSpPr>
          <p:nvPr>
            <p:ph idx="1"/>
          </p:nvPr>
        </p:nvSpPr>
        <p:spPr>
          <a:xfrm>
            <a:off x="279821" y="1030942"/>
            <a:ext cx="8631097" cy="5174647"/>
          </a:xfrm>
        </p:spPr>
        <p:txBody>
          <a:bodyPr/>
          <a:lstStyle/>
          <a:p>
            <a:pPr marL="541338" indent="0">
              <a:lnSpc>
                <a:spcPct val="125000"/>
              </a:lnSpc>
              <a:buNone/>
            </a:pPr>
            <a:r>
              <a:rPr lang="ja-JP" altLang="en-US" sz="2000" dirty="0"/>
              <a:t>　　特に、心の危機を直接扱う</a:t>
            </a:r>
            <a:r>
              <a:rPr lang="en-US" altLang="ja-JP" sz="2000" dirty="0"/>
              <a:t>『</a:t>
            </a:r>
            <a:r>
              <a:rPr lang="ja-JP" altLang="en-US" sz="2000" dirty="0"/>
              <a:t>核となる授業</a:t>
            </a:r>
            <a:r>
              <a:rPr lang="en-US" altLang="ja-JP" sz="2000" dirty="0"/>
              <a:t>』</a:t>
            </a:r>
            <a:r>
              <a:rPr lang="ja-JP" altLang="en-US" sz="2000" dirty="0"/>
              <a:t>を実施する場合は、</a:t>
            </a:r>
            <a:endParaRPr lang="en-US" altLang="ja-JP" sz="2000" dirty="0"/>
          </a:p>
          <a:p>
            <a:pPr marL="541338" indent="0">
              <a:lnSpc>
                <a:spcPct val="125000"/>
              </a:lnSpc>
              <a:buNone/>
            </a:pPr>
            <a:r>
              <a:rPr lang="ja-JP" altLang="en-US" sz="2000" u="sng" dirty="0">
                <a:solidFill>
                  <a:srgbClr val="C00000"/>
                </a:solidFill>
              </a:rPr>
              <a:t>事前に生育歴も含めて児童生徒の状況を把握し、リスクが高いと予想される児童生徒は無理に授業に参加させないなどの配慮</a:t>
            </a:r>
            <a:r>
              <a:rPr lang="ja-JP" altLang="en-US" sz="2000" dirty="0"/>
              <a:t>を行うとともに、</a:t>
            </a:r>
            <a:endParaRPr lang="en-US" altLang="ja-JP" sz="2000" dirty="0"/>
          </a:p>
          <a:p>
            <a:pPr marL="541338" indent="0">
              <a:lnSpc>
                <a:spcPct val="125000"/>
              </a:lnSpc>
              <a:buNone/>
            </a:pPr>
            <a:r>
              <a:rPr lang="ja-JP" altLang="en-US" sz="2000" b="1" u="sng" dirty="0">
                <a:solidFill>
                  <a:srgbClr val="0070C0"/>
                </a:solidFill>
              </a:rPr>
              <a:t>児童生徒が心の危機を訴えたときに、学級・ホームルーム担任や養護教諭、</a:t>
            </a:r>
            <a:r>
              <a:rPr lang="en-US" altLang="ja-JP" sz="2000" b="1" u="sng" dirty="0">
                <a:solidFill>
                  <a:srgbClr val="0070C0"/>
                </a:solidFill>
              </a:rPr>
              <a:t>SC</a:t>
            </a:r>
            <a:r>
              <a:rPr lang="ja-JP" altLang="en-US" sz="2000" b="1" u="sng" dirty="0">
                <a:solidFill>
                  <a:srgbClr val="0070C0"/>
                </a:solidFill>
              </a:rPr>
              <a:t>、</a:t>
            </a:r>
            <a:r>
              <a:rPr lang="en-US" altLang="ja-JP" sz="2000" b="1" u="sng" dirty="0">
                <a:solidFill>
                  <a:srgbClr val="0070C0"/>
                </a:solidFill>
              </a:rPr>
              <a:t>SSW</a:t>
            </a:r>
            <a:r>
              <a:rPr lang="ja-JP" altLang="en-US" sz="2000" b="1" u="sng" dirty="0">
                <a:solidFill>
                  <a:srgbClr val="0070C0"/>
                </a:solidFill>
              </a:rPr>
              <a:t>、管理職などが役割分担し、子どもの</a:t>
            </a:r>
            <a:r>
              <a:rPr lang="en-US" altLang="ja-JP" sz="2000" b="1" u="sng" dirty="0">
                <a:solidFill>
                  <a:srgbClr val="0070C0"/>
                </a:solidFill>
              </a:rPr>
              <a:t>SOS</a:t>
            </a:r>
            <a:r>
              <a:rPr lang="ja-JP" altLang="en-US" sz="2000" b="1" u="sng" dirty="0">
                <a:solidFill>
                  <a:srgbClr val="0070C0"/>
                </a:solidFill>
              </a:rPr>
              <a:t>をしっかりと受け止めることのできる教育相談体制を整えておくことが求められます。</a:t>
            </a:r>
            <a:endParaRPr lang="en-US" altLang="ja-JP" sz="2000" b="1" u="sng" dirty="0">
              <a:solidFill>
                <a:srgbClr val="0070C0"/>
              </a:solidFill>
            </a:endParaRPr>
          </a:p>
          <a:p>
            <a:pPr marL="541338" indent="0">
              <a:lnSpc>
                <a:spcPct val="125000"/>
              </a:lnSpc>
              <a:buNone/>
            </a:pPr>
            <a:r>
              <a:rPr lang="ja-JP" altLang="en-US" sz="2000" dirty="0"/>
              <a:t>なお、養護教諭や学校医等を通じて、医療機関との連携を事前に図っておくことも大切です。 </a:t>
            </a:r>
            <a:endParaRPr lang="en-US" altLang="ja-JP" sz="2000" dirty="0"/>
          </a:p>
        </p:txBody>
      </p:sp>
      <p:sp>
        <p:nvSpPr>
          <p:cNvPr id="3" name="テキスト ボックス 2">
            <a:extLst>
              <a:ext uri="{FF2B5EF4-FFF2-40B4-BE49-F238E27FC236}">
                <a16:creationId xmlns:a16="http://schemas.microsoft.com/office/drawing/2014/main" id="{8AB1A053-1BF2-BC7D-9571-BDE4B026BAB0}"/>
              </a:ext>
            </a:extLst>
          </p:cNvPr>
          <p:cNvSpPr txBox="1"/>
          <p:nvPr/>
        </p:nvSpPr>
        <p:spPr>
          <a:xfrm>
            <a:off x="3323303" y="6425161"/>
            <a:ext cx="5513980" cy="369332"/>
          </a:xfrm>
          <a:prstGeom prst="rect">
            <a:avLst/>
          </a:prstGeom>
          <a:noFill/>
        </p:spPr>
        <p:txBody>
          <a:bodyPr wrap="square">
            <a:spAutoFit/>
          </a:bodyPr>
          <a:lstStyle/>
          <a:p>
            <a:pPr algn="r"/>
            <a:r>
              <a:rPr lang="ja-JP" altLang="en-US" dirty="0">
                <a:solidFill>
                  <a:schemeClr val="tx1">
                    <a:lumMod val="75000"/>
                    <a:lumOff val="25000"/>
                  </a:schemeClr>
                </a:solidFill>
              </a:rPr>
              <a:t>岐阜県版</a:t>
            </a:r>
            <a:r>
              <a:rPr lang="en-US" altLang="ja-JP" dirty="0">
                <a:solidFill>
                  <a:schemeClr val="tx1">
                    <a:lumMod val="75000"/>
                    <a:lumOff val="25000"/>
                  </a:schemeClr>
                </a:solidFill>
              </a:rPr>
              <a:t>『</a:t>
            </a:r>
            <a:r>
              <a:rPr lang="ja-JP" altLang="en-US" dirty="0">
                <a:solidFill>
                  <a:schemeClr val="tx1">
                    <a:lumMod val="75000"/>
                    <a:lumOff val="25000"/>
                  </a:schemeClr>
                </a:solidFill>
              </a:rPr>
              <a:t>ＳＯＳの出し方に関する教育のガイドブック</a:t>
            </a:r>
            <a:r>
              <a:rPr lang="en-US" altLang="ja-JP" dirty="0">
                <a:solidFill>
                  <a:schemeClr val="tx1">
                    <a:lumMod val="75000"/>
                    <a:lumOff val="25000"/>
                  </a:schemeClr>
                </a:solidFill>
              </a:rPr>
              <a:t>』</a:t>
            </a:r>
            <a:r>
              <a:rPr lang="ja-JP" altLang="en-US" dirty="0">
                <a:solidFill>
                  <a:schemeClr val="tx1">
                    <a:lumMod val="75000"/>
                    <a:lumOff val="25000"/>
                  </a:schemeClr>
                </a:solidFill>
              </a:rPr>
              <a:t> </a:t>
            </a:r>
          </a:p>
        </p:txBody>
      </p:sp>
      <p:sp>
        <p:nvSpPr>
          <p:cNvPr id="6" name="テキスト ボックス 5">
            <a:extLst>
              <a:ext uri="{FF2B5EF4-FFF2-40B4-BE49-F238E27FC236}">
                <a16:creationId xmlns:a16="http://schemas.microsoft.com/office/drawing/2014/main" id="{770096A4-AA1F-19BC-065C-23D83BB1EC1D}"/>
              </a:ext>
            </a:extLst>
          </p:cNvPr>
          <p:cNvSpPr txBox="1"/>
          <p:nvPr/>
        </p:nvSpPr>
        <p:spPr>
          <a:xfrm>
            <a:off x="760845" y="4431547"/>
            <a:ext cx="8141110" cy="1587871"/>
          </a:xfrm>
          <a:prstGeom prst="rect">
            <a:avLst/>
          </a:prstGeom>
          <a:solidFill>
            <a:srgbClr val="FFFFCC"/>
          </a:solidFill>
          <a:ln w="19050">
            <a:solidFill>
              <a:schemeClr val="tx1">
                <a:lumMod val="75000"/>
                <a:lumOff val="25000"/>
              </a:schemeClr>
            </a:solidFill>
          </a:ln>
        </p:spPr>
        <p:txBody>
          <a:bodyPr wrap="square">
            <a:spAutoFit/>
          </a:bodyPr>
          <a:lstStyle/>
          <a:p>
            <a:r>
              <a:rPr lang="ja-JP" altLang="en-US" sz="1600" dirty="0">
                <a:latin typeface="+mn-ea"/>
              </a:rPr>
              <a:t>【留意点】</a:t>
            </a:r>
            <a:endParaRPr lang="en-US" altLang="ja-JP" sz="1600" dirty="0">
              <a:latin typeface="+mn-ea"/>
            </a:endParaRPr>
          </a:p>
          <a:p>
            <a:pPr>
              <a:lnSpc>
                <a:spcPct val="125000"/>
              </a:lnSpc>
            </a:pPr>
            <a:r>
              <a:rPr lang="ja-JP" altLang="en-US" sz="1600" dirty="0">
                <a:latin typeface="+mn-ea"/>
              </a:rPr>
              <a:t>①実施に先だって、教職員間で自殺予防教育の必要性についての共通理解を図る。</a:t>
            </a:r>
            <a:endParaRPr lang="en-US" altLang="ja-JP" sz="1600" dirty="0">
              <a:latin typeface="+mn-ea"/>
            </a:endParaRPr>
          </a:p>
          <a:p>
            <a:pPr marL="265113" indent="-265113">
              <a:lnSpc>
                <a:spcPct val="125000"/>
              </a:lnSpc>
            </a:pPr>
            <a:r>
              <a:rPr lang="ja-JP" altLang="en-US" sz="1600" dirty="0">
                <a:latin typeface="+mn-ea"/>
              </a:rPr>
              <a:t>②保健体育科の教員や学級・ホームルーム担任と養護教諭やSC、SSW等が協働で授業づくりを行うなどの工夫が必要。</a:t>
            </a:r>
            <a:endParaRPr lang="en-US" altLang="ja-JP" sz="1600" dirty="0">
              <a:latin typeface="+mn-ea"/>
            </a:endParaRPr>
          </a:p>
          <a:p>
            <a:pPr>
              <a:lnSpc>
                <a:spcPct val="125000"/>
              </a:lnSpc>
            </a:pPr>
            <a:r>
              <a:rPr lang="ja-JP" altLang="en-US" sz="1600" dirty="0">
                <a:latin typeface="+mn-ea"/>
              </a:rPr>
              <a:t>③保護者や地域の人々、関係機関等の理解や協力を得て、合意形成を進める。</a:t>
            </a:r>
          </a:p>
        </p:txBody>
      </p:sp>
      <p:sp>
        <p:nvSpPr>
          <p:cNvPr id="5" name="正方形/長方形 4">
            <a:extLst>
              <a:ext uri="{FF2B5EF4-FFF2-40B4-BE49-F238E27FC236}">
                <a16:creationId xmlns:a16="http://schemas.microsoft.com/office/drawing/2014/main" id="{6B5C9348-B8B0-5F36-E7E9-85207ED8F9C4}"/>
              </a:ext>
            </a:extLst>
          </p:cNvPr>
          <p:cNvSpPr/>
          <p:nvPr/>
        </p:nvSpPr>
        <p:spPr>
          <a:xfrm>
            <a:off x="723070" y="1497106"/>
            <a:ext cx="8141110" cy="797859"/>
          </a:xfrm>
          <a:prstGeom prst="rect">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lnSpc>
                <a:spcPts val="2200"/>
              </a:lnSpc>
            </a:pPr>
            <a:endParaRPr kumimoji="1" lang="ja-JP" altLang="en-US" sz="2000" dirty="0">
              <a:solidFill>
                <a:srgbClr val="50B8C0"/>
              </a:solidFill>
              <a:latin typeface="+mn-ea"/>
            </a:endParaRPr>
          </a:p>
        </p:txBody>
      </p:sp>
      <p:sp>
        <p:nvSpPr>
          <p:cNvPr id="8" name="正方形/長方形 7">
            <a:extLst>
              <a:ext uri="{FF2B5EF4-FFF2-40B4-BE49-F238E27FC236}">
                <a16:creationId xmlns:a16="http://schemas.microsoft.com/office/drawing/2014/main" id="{263233D2-B0BF-35D6-3016-48F9F0FC1B2D}"/>
              </a:ext>
            </a:extLst>
          </p:cNvPr>
          <p:cNvSpPr/>
          <p:nvPr/>
        </p:nvSpPr>
        <p:spPr>
          <a:xfrm>
            <a:off x="723070" y="2360051"/>
            <a:ext cx="8141110" cy="1145149"/>
          </a:xfrm>
          <a:prstGeom prst="rect">
            <a:avLst/>
          </a:prstGeom>
          <a:noFill/>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ts val="2200"/>
              </a:lnSpc>
            </a:pPr>
            <a:endParaRPr kumimoji="1" lang="ja-JP" altLang="en-US" sz="2000" dirty="0">
              <a:solidFill>
                <a:srgbClr val="50B8C0"/>
              </a:solidFill>
              <a:latin typeface="+mn-ea"/>
            </a:endParaRPr>
          </a:p>
        </p:txBody>
      </p:sp>
    </p:spTree>
    <p:extLst>
      <p:ext uri="{BB962C8B-B14F-4D97-AF65-F5344CB8AC3E}">
        <p14:creationId xmlns:p14="http://schemas.microsoft.com/office/powerpoint/2010/main" val="3894699062"/>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8039A-681B-CCF1-B873-0F7E2F9FD29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AD60756-574F-5CF0-6463-930FDC51B0EB}"/>
              </a:ext>
            </a:extLst>
          </p:cNvPr>
          <p:cNvSpPr>
            <a:spLocks noGrp="1"/>
          </p:cNvSpPr>
          <p:nvPr>
            <p:ph type="title"/>
          </p:nvPr>
        </p:nvSpPr>
        <p:spPr>
          <a:xfrm>
            <a:off x="356965" y="188258"/>
            <a:ext cx="8420985" cy="537883"/>
          </a:xfrm>
        </p:spPr>
        <p:txBody>
          <a:bodyPr/>
          <a:lstStyle/>
          <a:p>
            <a:pPr>
              <a:spcAft>
                <a:spcPts val="1200"/>
              </a:spcAft>
            </a:pPr>
            <a:r>
              <a:rPr kumimoji="1" lang="ja-JP" altLang="en-US" sz="2800" dirty="0">
                <a:solidFill>
                  <a:schemeClr val="tx1">
                    <a:lumMod val="75000"/>
                    <a:lumOff val="25000"/>
                  </a:schemeClr>
                </a:solidFill>
              </a:rPr>
              <a:t>授業をする上でのポイント</a:t>
            </a:r>
          </a:p>
        </p:txBody>
      </p:sp>
      <p:sp>
        <p:nvSpPr>
          <p:cNvPr id="11" name="テキスト ボックス 10">
            <a:extLst>
              <a:ext uri="{FF2B5EF4-FFF2-40B4-BE49-F238E27FC236}">
                <a16:creationId xmlns:a16="http://schemas.microsoft.com/office/drawing/2014/main" id="{4E909187-2A9A-E953-11EA-2C46F3F0D797}"/>
              </a:ext>
            </a:extLst>
          </p:cNvPr>
          <p:cNvSpPr txBox="1"/>
          <p:nvPr/>
        </p:nvSpPr>
        <p:spPr>
          <a:xfrm>
            <a:off x="265812" y="1034073"/>
            <a:ext cx="8612373" cy="4205510"/>
          </a:xfrm>
          <a:prstGeom prst="rect">
            <a:avLst/>
          </a:prstGeom>
          <a:noFill/>
        </p:spPr>
        <p:txBody>
          <a:bodyPr wrap="square">
            <a:spAutoFit/>
          </a:bodyPr>
          <a:lstStyle/>
          <a:p>
            <a:pPr>
              <a:spcAft>
                <a:spcPts val="1200"/>
              </a:spcAft>
            </a:pPr>
            <a:r>
              <a:rPr lang="ja-JP" altLang="en-US" sz="2000" b="1" u="heavy" dirty="0">
                <a:solidFill>
                  <a:schemeClr val="accent6">
                    <a:lumMod val="50000"/>
                  </a:schemeClr>
                </a:solidFill>
              </a:rPr>
              <a:t>＜</a:t>
            </a:r>
            <a:r>
              <a:rPr kumimoji="1" lang="ja-JP" altLang="en-US" sz="2000" b="1" u="heavy" dirty="0">
                <a:solidFill>
                  <a:schemeClr val="accent6">
                    <a:lumMod val="50000"/>
                  </a:schemeClr>
                </a:solidFill>
              </a:rPr>
              <a:t>アンケートの活用（</a:t>
            </a:r>
            <a:r>
              <a:rPr lang="ja-JP" altLang="en-US" sz="2000" b="1" u="heavy" dirty="0">
                <a:solidFill>
                  <a:schemeClr val="accent6">
                    <a:lumMod val="50000"/>
                  </a:schemeClr>
                </a:solidFill>
              </a:rPr>
              <a:t>授業の評価）</a:t>
            </a:r>
            <a:r>
              <a:rPr kumimoji="1" lang="ja-JP" altLang="en-US" sz="2000" b="1" u="heavy" dirty="0">
                <a:solidFill>
                  <a:schemeClr val="accent6">
                    <a:lumMod val="50000"/>
                  </a:schemeClr>
                </a:solidFill>
              </a:rPr>
              <a:t>＞</a:t>
            </a:r>
          </a:p>
          <a:p>
            <a:pPr marL="179388" indent="-179388">
              <a:lnSpc>
                <a:spcPct val="150000"/>
              </a:lnSpc>
              <a:spcAft>
                <a:spcPts val="1200"/>
              </a:spcAft>
            </a:pPr>
            <a:r>
              <a:rPr kumimoji="1" lang="ja-JP" altLang="en-US" sz="2000" dirty="0">
                <a:solidFill>
                  <a:schemeClr val="tx1">
                    <a:lumMod val="75000"/>
                    <a:lumOff val="25000"/>
                  </a:schemeClr>
                </a:solidFill>
              </a:rPr>
              <a:t> ・事前に「心の健康に関するアンケート（別添）」を実施しておくことで、悩みのある生徒の割合、悩みの内容、心のＳＯＳのサインが出ている割合など、長野県の生徒との比較や自校の生徒の状況を踏まえて授業を展開できます。</a:t>
            </a:r>
          </a:p>
          <a:p>
            <a:pPr marL="179388" indent="-179388">
              <a:lnSpc>
                <a:spcPct val="150000"/>
              </a:lnSpc>
              <a:spcAft>
                <a:spcPts val="1200"/>
              </a:spcAft>
            </a:pPr>
            <a:r>
              <a:rPr kumimoji="1" lang="ja-JP" altLang="en-US" sz="2000" dirty="0">
                <a:solidFill>
                  <a:schemeClr val="tx1">
                    <a:lumMod val="75000"/>
                    <a:lumOff val="25000"/>
                  </a:schemeClr>
                </a:solidFill>
              </a:rPr>
              <a:t>・事前と事後の「アンケート」を比較して、授業効果を把握することができます。</a:t>
            </a:r>
          </a:p>
          <a:p>
            <a:pPr marL="179388" indent="-179388">
              <a:lnSpc>
                <a:spcPct val="150000"/>
              </a:lnSpc>
              <a:spcAft>
                <a:spcPts val="1200"/>
              </a:spcAft>
            </a:pPr>
            <a:r>
              <a:rPr kumimoji="1" lang="ja-JP" altLang="en-US" sz="2000" dirty="0">
                <a:solidFill>
                  <a:schemeClr val="tx1">
                    <a:lumMod val="75000"/>
                    <a:lumOff val="25000"/>
                  </a:schemeClr>
                </a:solidFill>
              </a:rPr>
              <a:t> （例：授業を受けて相談しようと思う生徒が増えたか、相談しようとする相手が増えたか等）</a:t>
            </a:r>
          </a:p>
          <a:p>
            <a:pPr marL="179388" indent="-179388">
              <a:lnSpc>
                <a:spcPct val="150000"/>
              </a:lnSpc>
              <a:spcAft>
                <a:spcPts val="1200"/>
              </a:spcAft>
            </a:pPr>
            <a:r>
              <a:rPr kumimoji="1" lang="ja-JP" altLang="en-US" sz="2000" dirty="0">
                <a:solidFill>
                  <a:schemeClr val="tx1">
                    <a:lumMod val="75000"/>
                    <a:lumOff val="25000"/>
                  </a:schemeClr>
                </a:solidFill>
              </a:rPr>
              <a:t>・相談したいことがあると回答した生徒のアフターフォローを行うことが大切です。</a:t>
            </a:r>
          </a:p>
        </p:txBody>
      </p:sp>
      <p:sp>
        <p:nvSpPr>
          <p:cNvPr id="5" name="テキスト ボックス 4">
            <a:extLst>
              <a:ext uri="{FF2B5EF4-FFF2-40B4-BE49-F238E27FC236}">
                <a16:creationId xmlns:a16="http://schemas.microsoft.com/office/drawing/2014/main" id="{0608C3E2-F6FE-0480-2C1F-FB84DAC7E3C0}"/>
              </a:ext>
            </a:extLst>
          </p:cNvPr>
          <p:cNvSpPr txBox="1"/>
          <p:nvPr/>
        </p:nvSpPr>
        <p:spPr>
          <a:xfrm>
            <a:off x="2223248" y="5838745"/>
            <a:ext cx="6654938" cy="584775"/>
          </a:xfrm>
          <a:prstGeom prst="rect">
            <a:avLst/>
          </a:prstGeom>
          <a:noFill/>
        </p:spPr>
        <p:txBody>
          <a:bodyPr wrap="square">
            <a:spAutoFit/>
          </a:bodyPr>
          <a:lstStyle/>
          <a:p>
            <a:r>
              <a:rPr lang="ja-JP" altLang="en-US" sz="1600" dirty="0"/>
              <a:t>長野県健康福祉部・長野県教育委員会　作成</a:t>
            </a:r>
            <a:endParaRPr lang="en-US" altLang="ja-JP" sz="1600" dirty="0"/>
          </a:p>
          <a:p>
            <a:r>
              <a:rPr lang="ja-JP" altLang="en-US" sz="1600" dirty="0"/>
              <a:t>「一人でなやんでいるあなたへ」活用の手引き～ </a:t>
            </a:r>
            <a:r>
              <a:rPr lang="en-US" altLang="ja-JP" sz="1600" dirty="0"/>
              <a:t>SOS </a:t>
            </a:r>
            <a:r>
              <a:rPr lang="ja-JP" altLang="en-US" sz="1600" dirty="0"/>
              <a:t>を出していいんだよ ～</a:t>
            </a:r>
          </a:p>
        </p:txBody>
      </p:sp>
    </p:spTree>
    <p:extLst>
      <p:ext uri="{BB962C8B-B14F-4D97-AF65-F5344CB8AC3E}">
        <p14:creationId xmlns:p14="http://schemas.microsoft.com/office/powerpoint/2010/main" val="3908246694"/>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A0FC4C-EE46-B492-4367-84B1819969F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23B9C75-E59F-A045-82FC-30089EDB7EAF}"/>
              </a:ext>
            </a:extLst>
          </p:cNvPr>
          <p:cNvSpPr>
            <a:spLocks noGrp="1"/>
          </p:cNvSpPr>
          <p:nvPr>
            <p:ph type="title"/>
          </p:nvPr>
        </p:nvSpPr>
        <p:spPr>
          <a:xfrm>
            <a:off x="356965" y="188258"/>
            <a:ext cx="8420985" cy="537883"/>
          </a:xfrm>
        </p:spPr>
        <p:txBody>
          <a:bodyPr/>
          <a:lstStyle/>
          <a:p>
            <a:pPr>
              <a:spcAft>
                <a:spcPts val="1200"/>
              </a:spcAft>
            </a:pPr>
            <a:r>
              <a:rPr kumimoji="1" lang="ja-JP" altLang="en-US" sz="2800" dirty="0">
                <a:solidFill>
                  <a:schemeClr val="tx1">
                    <a:lumMod val="75000"/>
                    <a:lumOff val="25000"/>
                  </a:schemeClr>
                </a:solidFill>
              </a:rPr>
              <a:t>授業をする上でのポイント</a:t>
            </a:r>
          </a:p>
        </p:txBody>
      </p:sp>
      <p:sp>
        <p:nvSpPr>
          <p:cNvPr id="11" name="テキスト ボックス 10">
            <a:extLst>
              <a:ext uri="{FF2B5EF4-FFF2-40B4-BE49-F238E27FC236}">
                <a16:creationId xmlns:a16="http://schemas.microsoft.com/office/drawing/2014/main" id="{0A35E964-FEBB-44F7-579E-1AB830F2E13F}"/>
              </a:ext>
            </a:extLst>
          </p:cNvPr>
          <p:cNvSpPr txBox="1"/>
          <p:nvPr/>
        </p:nvSpPr>
        <p:spPr>
          <a:xfrm>
            <a:off x="265812" y="1034073"/>
            <a:ext cx="8612373" cy="4051622"/>
          </a:xfrm>
          <a:prstGeom prst="rect">
            <a:avLst/>
          </a:prstGeom>
          <a:noFill/>
        </p:spPr>
        <p:txBody>
          <a:bodyPr wrap="square">
            <a:spAutoFit/>
          </a:bodyPr>
          <a:lstStyle/>
          <a:p>
            <a:pPr>
              <a:spcAft>
                <a:spcPts val="1200"/>
              </a:spcAft>
            </a:pPr>
            <a:r>
              <a:rPr lang="ja-JP" altLang="en-US" sz="2000" b="1" u="heavy" dirty="0">
                <a:solidFill>
                  <a:schemeClr val="accent6">
                    <a:lumMod val="50000"/>
                  </a:schemeClr>
                </a:solidFill>
              </a:rPr>
              <a:t>＜ワークシートの活用＞</a:t>
            </a:r>
          </a:p>
          <a:p>
            <a:pPr marL="88900" indent="-88900">
              <a:lnSpc>
                <a:spcPct val="150000"/>
              </a:lnSpc>
              <a:spcAft>
                <a:spcPts val="1200"/>
              </a:spcAft>
            </a:pPr>
            <a:r>
              <a:rPr lang="ja-JP" altLang="en-US" sz="2000" dirty="0">
                <a:solidFill>
                  <a:schemeClr val="tx1">
                    <a:lumMod val="75000"/>
                    <a:lumOff val="25000"/>
                  </a:schemeClr>
                </a:solidFill>
              </a:rPr>
              <a:t>・聞くだけの授業では、生徒は退屈してしまいます。生徒が自分の考えを持ちながら取り組めるように、ワークシートを活用します。</a:t>
            </a:r>
          </a:p>
          <a:p>
            <a:pPr marL="88900" indent="-88900">
              <a:lnSpc>
                <a:spcPct val="150000"/>
              </a:lnSpc>
              <a:spcAft>
                <a:spcPts val="1200"/>
              </a:spcAft>
            </a:pPr>
            <a:r>
              <a:rPr lang="ja-JP" altLang="en-US" sz="2000" dirty="0">
                <a:solidFill>
                  <a:schemeClr val="tx1">
                    <a:lumMod val="75000"/>
                    <a:lumOff val="25000"/>
                  </a:schemeClr>
                </a:solidFill>
              </a:rPr>
              <a:t>・ワークシートは、選択肢方式と記入方式の２種類があります（別添）。選択肢方式の方が答えやすく、時間を節約できるメリットがありますが、じっくり自分の内面を考える時間は少なくなります。メリットとデメリットを比較して、学校と講師が相談するなど、生徒に合った方式を採用してください。</a:t>
            </a:r>
          </a:p>
          <a:p>
            <a:pPr marL="88900" indent="-88900">
              <a:lnSpc>
                <a:spcPct val="150000"/>
              </a:lnSpc>
              <a:spcAft>
                <a:spcPts val="1200"/>
              </a:spcAft>
            </a:pPr>
            <a:r>
              <a:rPr lang="ja-JP" altLang="en-US" sz="2000" dirty="0">
                <a:solidFill>
                  <a:schemeClr val="tx1">
                    <a:lumMod val="75000"/>
                    <a:lumOff val="25000"/>
                  </a:schemeClr>
                </a:solidFill>
              </a:rPr>
              <a:t>・ワークシートの記入時間は、必要に応じて臨機応変に延長してください。</a:t>
            </a:r>
          </a:p>
        </p:txBody>
      </p:sp>
      <p:sp>
        <p:nvSpPr>
          <p:cNvPr id="5" name="テキスト ボックス 4">
            <a:extLst>
              <a:ext uri="{FF2B5EF4-FFF2-40B4-BE49-F238E27FC236}">
                <a16:creationId xmlns:a16="http://schemas.microsoft.com/office/drawing/2014/main" id="{04DDE0C1-EA1B-ABE7-F63C-8F8F4DF1A5B4}"/>
              </a:ext>
            </a:extLst>
          </p:cNvPr>
          <p:cNvSpPr txBox="1"/>
          <p:nvPr/>
        </p:nvSpPr>
        <p:spPr>
          <a:xfrm>
            <a:off x="2223248" y="5838745"/>
            <a:ext cx="6654938" cy="584775"/>
          </a:xfrm>
          <a:prstGeom prst="rect">
            <a:avLst/>
          </a:prstGeom>
          <a:noFill/>
        </p:spPr>
        <p:txBody>
          <a:bodyPr wrap="square">
            <a:spAutoFit/>
          </a:bodyPr>
          <a:lstStyle/>
          <a:p>
            <a:r>
              <a:rPr lang="ja-JP" altLang="en-US" sz="1600" dirty="0"/>
              <a:t>長野県健康福祉部・長野県教育委員会　作成</a:t>
            </a:r>
            <a:endParaRPr lang="en-US" altLang="ja-JP" sz="1600" dirty="0"/>
          </a:p>
          <a:p>
            <a:r>
              <a:rPr lang="ja-JP" altLang="en-US" sz="1600" dirty="0"/>
              <a:t>「一人でなやんでいるあなたへ」活用の手引き～ </a:t>
            </a:r>
            <a:r>
              <a:rPr lang="en-US" altLang="ja-JP" sz="1600" dirty="0"/>
              <a:t>SOS </a:t>
            </a:r>
            <a:r>
              <a:rPr lang="ja-JP" altLang="en-US" sz="1600" dirty="0"/>
              <a:t>を出していいんだよ ～</a:t>
            </a:r>
          </a:p>
        </p:txBody>
      </p:sp>
    </p:spTree>
    <p:extLst>
      <p:ext uri="{BB962C8B-B14F-4D97-AF65-F5344CB8AC3E}">
        <p14:creationId xmlns:p14="http://schemas.microsoft.com/office/powerpoint/2010/main" val="3326252246"/>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CF75D4-9718-9255-60AC-1FA92414BF1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7AC2D59-9126-D6B7-D01E-4276EA92387A}"/>
              </a:ext>
            </a:extLst>
          </p:cNvPr>
          <p:cNvSpPr>
            <a:spLocks noGrp="1"/>
          </p:cNvSpPr>
          <p:nvPr>
            <p:ph type="title"/>
          </p:nvPr>
        </p:nvSpPr>
        <p:spPr>
          <a:xfrm>
            <a:off x="356965" y="188258"/>
            <a:ext cx="8420985" cy="537883"/>
          </a:xfrm>
        </p:spPr>
        <p:txBody>
          <a:bodyPr/>
          <a:lstStyle/>
          <a:p>
            <a:pPr>
              <a:spcAft>
                <a:spcPts val="1200"/>
              </a:spcAft>
            </a:pPr>
            <a:r>
              <a:rPr kumimoji="1" lang="ja-JP" altLang="en-US" sz="2800" dirty="0">
                <a:solidFill>
                  <a:schemeClr val="tx1">
                    <a:lumMod val="75000"/>
                    <a:lumOff val="25000"/>
                  </a:schemeClr>
                </a:solidFill>
              </a:rPr>
              <a:t>授業をする上でのポイント</a:t>
            </a:r>
          </a:p>
        </p:txBody>
      </p:sp>
      <p:sp>
        <p:nvSpPr>
          <p:cNvPr id="11" name="テキスト ボックス 10">
            <a:extLst>
              <a:ext uri="{FF2B5EF4-FFF2-40B4-BE49-F238E27FC236}">
                <a16:creationId xmlns:a16="http://schemas.microsoft.com/office/drawing/2014/main" id="{9BFEED09-1FD6-4179-A828-EA1BF3D3E8AC}"/>
              </a:ext>
            </a:extLst>
          </p:cNvPr>
          <p:cNvSpPr txBox="1"/>
          <p:nvPr/>
        </p:nvSpPr>
        <p:spPr>
          <a:xfrm>
            <a:off x="265812" y="1034073"/>
            <a:ext cx="8612373" cy="2897460"/>
          </a:xfrm>
          <a:prstGeom prst="rect">
            <a:avLst/>
          </a:prstGeom>
          <a:noFill/>
        </p:spPr>
        <p:txBody>
          <a:bodyPr wrap="square">
            <a:spAutoFit/>
          </a:bodyPr>
          <a:lstStyle/>
          <a:p>
            <a:pPr>
              <a:spcAft>
                <a:spcPts val="1200"/>
              </a:spcAft>
            </a:pPr>
            <a:r>
              <a:rPr lang="ja-JP" altLang="en-US" sz="2000" b="1" u="heavy" dirty="0">
                <a:solidFill>
                  <a:schemeClr val="accent6">
                    <a:lumMod val="50000"/>
                  </a:schemeClr>
                </a:solidFill>
              </a:rPr>
              <a:t>＜授業展開の工夫＞</a:t>
            </a:r>
          </a:p>
          <a:p>
            <a:pPr marL="179388" indent="-179388">
              <a:lnSpc>
                <a:spcPct val="150000"/>
              </a:lnSpc>
              <a:spcAft>
                <a:spcPts val="600"/>
              </a:spcAft>
            </a:pPr>
            <a:r>
              <a:rPr lang="ja-JP" altLang="en-US" sz="2000" dirty="0">
                <a:solidFill>
                  <a:schemeClr val="tx1">
                    <a:lumMod val="75000"/>
                    <a:lumOff val="25000"/>
                  </a:schemeClr>
                </a:solidFill>
              </a:rPr>
              <a:t> ・</a:t>
            </a:r>
            <a:r>
              <a:rPr lang="ja-JP" altLang="en-US" sz="2000" u="sng" dirty="0">
                <a:solidFill>
                  <a:schemeClr val="tx1">
                    <a:lumMod val="75000"/>
                    <a:lumOff val="25000"/>
                  </a:schemeClr>
                </a:solidFill>
              </a:rPr>
              <a:t>保健師等外部講師が授業をする場合</a:t>
            </a:r>
            <a:r>
              <a:rPr lang="ja-JP" altLang="en-US" sz="2000" dirty="0">
                <a:solidFill>
                  <a:schemeClr val="tx1">
                    <a:lumMod val="75000"/>
                    <a:lumOff val="25000"/>
                  </a:schemeClr>
                </a:solidFill>
              </a:rPr>
              <a:t>、先生への相談の仕方、保健室や </a:t>
            </a:r>
            <a:r>
              <a:rPr lang="en-US" altLang="ja-JP" sz="2000" dirty="0">
                <a:solidFill>
                  <a:schemeClr val="tx1">
                    <a:lumMod val="75000"/>
                    <a:lumOff val="25000"/>
                  </a:schemeClr>
                </a:solidFill>
              </a:rPr>
              <a:t>SC </a:t>
            </a:r>
            <a:r>
              <a:rPr lang="ja-JP" altLang="en-US" sz="2000" dirty="0">
                <a:solidFill>
                  <a:schemeClr val="tx1">
                    <a:lumMod val="75000"/>
                    <a:lumOff val="25000"/>
                  </a:schemeClr>
                </a:solidFill>
              </a:rPr>
              <a:t>の活用方法等、担任や養護教諭から説明してもらうと、生徒には分かりやすいと考えられます。</a:t>
            </a:r>
          </a:p>
          <a:p>
            <a:pPr marL="179388" indent="-179388">
              <a:lnSpc>
                <a:spcPct val="150000"/>
              </a:lnSpc>
              <a:spcAft>
                <a:spcPts val="600"/>
              </a:spcAft>
            </a:pPr>
            <a:r>
              <a:rPr lang="ja-JP" altLang="en-US" sz="2000" dirty="0">
                <a:solidFill>
                  <a:schemeClr val="tx1">
                    <a:lumMod val="75000"/>
                    <a:lumOff val="25000"/>
                  </a:schemeClr>
                </a:solidFill>
              </a:rPr>
              <a:t> ・生徒が自分の長所や悩みごとを発表することに抵抗がある場合は、先生に自分の長所や中学生時代に悩んだことを話してもらう等の工夫も考えられます。</a:t>
            </a:r>
          </a:p>
        </p:txBody>
      </p:sp>
      <p:sp>
        <p:nvSpPr>
          <p:cNvPr id="5" name="テキスト ボックス 4">
            <a:extLst>
              <a:ext uri="{FF2B5EF4-FFF2-40B4-BE49-F238E27FC236}">
                <a16:creationId xmlns:a16="http://schemas.microsoft.com/office/drawing/2014/main" id="{FFCA43C4-D936-A404-1B7F-88CF50DFDFD0}"/>
              </a:ext>
            </a:extLst>
          </p:cNvPr>
          <p:cNvSpPr txBox="1"/>
          <p:nvPr/>
        </p:nvSpPr>
        <p:spPr>
          <a:xfrm>
            <a:off x="2489062" y="6138750"/>
            <a:ext cx="6654938" cy="584775"/>
          </a:xfrm>
          <a:prstGeom prst="rect">
            <a:avLst/>
          </a:prstGeom>
          <a:noFill/>
        </p:spPr>
        <p:txBody>
          <a:bodyPr wrap="square">
            <a:spAutoFit/>
          </a:bodyPr>
          <a:lstStyle/>
          <a:p>
            <a:r>
              <a:rPr lang="ja-JP" altLang="en-US" sz="1600" dirty="0"/>
              <a:t>長野県健康福祉部・長野県教育委員会　作成</a:t>
            </a:r>
            <a:endParaRPr lang="en-US" altLang="ja-JP" sz="1600" dirty="0"/>
          </a:p>
          <a:p>
            <a:r>
              <a:rPr lang="ja-JP" altLang="en-US" sz="1600" dirty="0"/>
              <a:t>「一人でなやんでいるあなたへ」活用の手引き～ </a:t>
            </a:r>
            <a:r>
              <a:rPr lang="en-US" altLang="ja-JP" sz="1600" dirty="0"/>
              <a:t>SOS </a:t>
            </a:r>
            <a:r>
              <a:rPr lang="ja-JP" altLang="en-US" sz="1600" dirty="0"/>
              <a:t>を出していいんだよ ～</a:t>
            </a:r>
          </a:p>
        </p:txBody>
      </p:sp>
    </p:spTree>
    <p:extLst>
      <p:ext uri="{BB962C8B-B14F-4D97-AF65-F5344CB8AC3E}">
        <p14:creationId xmlns:p14="http://schemas.microsoft.com/office/powerpoint/2010/main" val="767935279"/>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FBB73-1EC6-2435-AB59-B632D1E23FC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FF5D14B-11B3-7AC4-B6C2-974F45C7CA59}"/>
              </a:ext>
            </a:extLst>
          </p:cNvPr>
          <p:cNvSpPr>
            <a:spLocks noGrp="1"/>
          </p:cNvSpPr>
          <p:nvPr>
            <p:ph type="title"/>
          </p:nvPr>
        </p:nvSpPr>
        <p:spPr>
          <a:xfrm>
            <a:off x="356965" y="188258"/>
            <a:ext cx="8420985" cy="537883"/>
          </a:xfrm>
        </p:spPr>
        <p:txBody>
          <a:bodyPr/>
          <a:lstStyle/>
          <a:p>
            <a:pPr>
              <a:spcAft>
                <a:spcPts val="1200"/>
              </a:spcAft>
            </a:pPr>
            <a:r>
              <a:rPr kumimoji="1" lang="ja-JP" altLang="en-US" sz="2800" dirty="0">
                <a:solidFill>
                  <a:schemeClr val="tx1">
                    <a:lumMod val="75000"/>
                    <a:lumOff val="25000"/>
                  </a:schemeClr>
                </a:solidFill>
              </a:rPr>
              <a:t>授業をする上でのポイント</a:t>
            </a:r>
          </a:p>
        </p:txBody>
      </p:sp>
      <p:sp>
        <p:nvSpPr>
          <p:cNvPr id="11" name="テキスト ボックス 10">
            <a:extLst>
              <a:ext uri="{FF2B5EF4-FFF2-40B4-BE49-F238E27FC236}">
                <a16:creationId xmlns:a16="http://schemas.microsoft.com/office/drawing/2014/main" id="{787ACA02-5ED5-2B4D-56E4-E37E0073D942}"/>
              </a:ext>
            </a:extLst>
          </p:cNvPr>
          <p:cNvSpPr txBox="1"/>
          <p:nvPr/>
        </p:nvSpPr>
        <p:spPr>
          <a:xfrm>
            <a:off x="265812" y="1034073"/>
            <a:ext cx="8612373" cy="4744119"/>
          </a:xfrm>
          <a:prstGeom prst="rect">
            <a:avLst/>
          </a:prstGeom>
          <a:noFill/>
        </p:spPr>
        <p:txBody>
          <a:bodyPr wrap="square">
            <a:spAutoFit/>
          </a:bodyPr>
          <a:lstStyle/>
          <a:p>
            <a:pPr>
              <a:spcAft>
                <a:spcPts val="1200"/>
              </a:spcAft>
            </a:pPr>
            <a:r>
              <a:rPr lang="ja-JP" altLang="en-US" sz="2000" b="1" u="heavy" dirty="0">
                <a:solidFill>
                  <a:schemeClr val="accent6">
                    <a:lumMod val="50000"/>
                  </a:schemeClr>
                </a:solidFill>
              </a:rPr>
              <a:t>＜授業展開の工夫＞</a:t>
            </a:r>
          </a:p>
          <a:p>
            <a:pPr marL="179388" indent="-179388">
              <a:lnSpc>
                <a:spcPct val="150000"/>
              </a:lnSpc>
              <a:spcAft>
                <a:spcPts val="600"/>
              </a:spcAft>
            </a:pPr>
            <a:r>
              <a:rPr lang="ja-JP" altLang="en-US" sz="2000" dirty="0">
                <a:solidFill>
                  <a:schemeClr val="tx1">
                    <a:lumMod val="75000"/>
                    <a:lumOff val="25000"/>
                  </a:schemeClr>
                </a:solidFill>
              </a:rPr>
              <a:t>・様々なストレス解消法があることを知ってもらうため、学級単位で授業を行う場合は</a:t>
            </a:r>
            <a:r>
              <a:rPr lang="ja-JP" altLang="en-US" sz="2000" b="1" u="sng" dirty="0">
                <a:solidFill>
                  <a:srgbClr val="C00000"/>
                </a:solidFill>
              </a:rPr>
              <a:t>生徒同士で話し合い</a:t>
            </a:r>
            <a:r>
              <a:rPr lang="ja-JP" altLang="en-US" sz="2000" dirty="0">
                <a:solidFill>
                  <a:schemeClr val="tx1">
                    <a:lumMod val="75000"/>
                    <a:lumOff val="25000"/>
                  </a:schemeClr>
                </a:solidFill>
              </a:rPr>
              <a:t>、発表する機会を設けるなどすると効果的です。学年単位で授業を行う場合でも、挙手を促して</a:t>
            </a:r>
            <a:r>
              <a:rPr lang="ja-JP" altLang="en-US" sz="2000" b="1" u="sng" dirty="0">
                <a:solidFill>
                  <a:srgbClr val="C00000"/>
                </a:solidFill>
              </a:rPr>
              <a:t>考えを発表する場面</a:t>
            </a:r>
            <a:r>
              <a:rPr lang="ja-JP" altLang="en-US" sz="2000" dirty="0">
                <a:solidFill>
                  <a:schemeClr val="tx1">
                    <a:lumMod val="75000"/>
                    <a:lumOff val="25000"/>
                  </a:schemeClr>
                </a:solidFill>
              </a:rPr>
              <a:t>を設定することは可能です。</a:t>
            </a:r>
          </a:p>
          <a:p>
            <a:pPr marL="179388" indent="-179388">
              <a:lnSpc>
                <a:spcPct val="150000"/>
              </a:lnSpc>
              <a:spcAft>
                <a:spcPts val="600"/>
              </a:spcAft>
            </a:pPr>
            <a:r>
              <a:rPr lang="ja-JP" altLang="en-US" sz="2000" dirty="0">
                <a:solidFill>
                  <a:schemeClr val="tx1">
                    <a:lumMod val="75000"/>
                    <a:lumOff val="25000"/>
                  </a:schemeClr>
                </a:solidFill>
              </a:rPr>
              <a:t> ・生徒同士が </a:t>
            </a:r>
            <a:r>
              <a:rPr lang="en-US" altLang="ja-JP" sz="2000" dirty="0">
                <a:solidFill>
                  <a:schemeClr val="tx1">
                    <a:lumMod val="75000"/>
                    <a:lumOff val="25000"/>
                  </a:schemeClr>
                </a:solidFill>
              </a:rPr>
              <a:t>SOS </a:t>
            </a:r>
            <a:r>
              <a:rPr lang="ja-JP" altLang="en-US" sz="2000" dirty="0">
                <a:solidFill>
                  <a:schemeClr val="tx1">
                    <a:lumMod val="75000"/>
                    <a:lumOff val="25000"/>
                  </a:schemeClr>
                </a:solidFill>
              </a:rPr>
              <a:t>の受け止め方を</a:t>
            </a:r>
            <a:r>
              <a:rPr lang="ja-JP" altLang="en-US" sz="2000" b="1" u="sng" dirty="0">
                <a:solidFill>
                  <a:srgbClr val="C00000"/>
                </a:solidFill>
              </a:rPr>
              <a:t>ロールプレー</a:t>
            </a:r>
            <a:r>
              <a:rPr lang="ja-JP" altLang="en-US" sz="2000" dirty="0">
                <a:solidFill>
                  <a:schemeClr val="tx1">
                    <a:lumMod val="75000"/>
                    <a:lumOff val="25000"/>
                  </a:schemeClr>
                </a:solidFill>
              </a:rPr>
              <a:t>したり、</a:t>
            </a:r>
            <a:r>
              <a:rPr lang="en-US" altLang="ja-JP" sz="2000" dirty="0">
                <a:solidFill>
                  <a:schemeClr val="tx1">
                    <a:lumMod val="75000"/>
                    <a:lumOff val="25000"/>
                  </a:schemeClr>
                </a:solidFill>
              </a:rPr>
              <a:t>SOS </a:t>
            </a:r>
            <a:r>
              <a:rPr lang="ja-JP" altLang="en-US" sz="2000" dirty="0">
                <a:solidFill>
                  <a:schemeClr val="tx1">
                    <a:lumMod val="75000"/>
                    <a:lumOff val="25000"/>
                  </a:schemeClr>
                </a:solidFill>
              </a:rPr>
              <a:t>の受止め方の実例を寸劇（よい例、悪い例）で先生に演じてもらうことを通して、どこがよかったのか、悪かったのか等を</a:t>
            </a:r>
            <a:r>
              <a:rPr lang="ja-JP" altLang="en-US" sz="2000" b="1" u="sng" dirty="0">
                <a:solidFill>
                  <a:srgbClr val="C00000"/>
                </a:solidFill>
              </a:rPr>
              <a:t>意見交換</a:t>
            </a:r>
            <a:r>
              <a:rPr lang="ja-JP" altLang="en-US" sz="2000" dirty="0">
                <a:solidFill>
                  <a:schemeClr val="tx1">
                    <a:lumMod val="75000"/>
                    <a:lumOff val="25000"/>
                  </a:schemeClr>
                </a:solidFill>
              </a:rPr>
              <a:t>することで、生徒が自分事として考えるきっかけとなることが期待できます。時間の都合で意見交換の場面を設定できない場合は、寸劇を演じた先生にどのように感じたかを聞いてもよいでしょう。</a:t>
            </a:r>
          </a:p>
        </p:txBody>
      </p:sp>
      <p:sp>
        <p:nvSpPr>
          <p:cNvPr id="5" name="テキスト ボックス 4">
            <a:extLst>
              <a:ext uri="{FF2B5EF4-FFF2-40B4-BE49-F238E27FC236}">
                <a16:creationId xmlns:a16="http://schemas.microsoft.com/office/drawing/2014/main" id="{C6B16C97-12F3-6D1D-976C-28D06F9FF939}"/>
              </a:ext>
            </a:extLst>
          </p:cNvPr>
          <p:cNvSpPr txBox="1"/>
          <p:nvPr/>
        </p:nvSpPr>
        <p:spPr>
          <a:xfrm>
            <a:off x="2489062" y="6138750"/>
            <a:ext cx="6654938" cy="584775"/>
          </a:xfrm>
          <a:prstGeom prst="rect">
            <a:avLst/>
          </a:prstGeom>
          <a:noFill/>
        </p:spPr>
        <p:txBody>
          <a:bodyPr wrap="square">
            <a:spAutoFit/>
          </a:bodyPr>
          <a:lstStyle/>
          <a:p>
            <a:r>
              <a:rPr lang="ja-JP" altLang="en-US" sz="1600" dirty="0"/>
              <a:t>長野県健康福祉部・長野県教育委員会　作成</a:t>
            </a:r>
            <a:endParaRPr lang="en-US" altLang="ja-JP" sz="1600" dirty="0"/>
          </a:p>
          <a:p>
            <a:r>
              <a:rPr lang="ja-JP" altLang="en-US" sz="1600" dirty="0"/>
              <a:t>「一人でなやんでいるあなたへ」活用の手引き～ </a:t>
            </a:r>
            <a:r>
              <a:rPr lang="en-US" altLang="ja-JP" sz="1600" dirty="0"/>
              <a:t>SOS </a:t>
            </a:r>
            <a:r>
              <a:rPr lang="ja-JP" altLang="en-US" sz="1600" dirty="0"/>
              <a:t>を出していいんだよ ～</a:t>
            </a:r>
          </a:p>
        </p:txBody>
      </p:sp>
    </p:spTree>
    <p:extLst>
      <p:ext uri="{BB962C8B-B14F-4D97-AF65-F5344CB8AC3E}">
        <p14:creationId xmlns:p14="http://schemas.microsoft.com/office/powerpoint/2010/main" val="1229522838"/>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9FC05-F821-C0B8-393C-83CE122A5BBD}"/>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E8A66E7D-A46E-180D-0FE7-AD1CACF93D59}"/>
              </a:ext>
            </a:extLst>
          </p:cNvPr>
          <p:cNvSpPr/>
          <p:nvPr/>
        </p:nvSpPr>
        <p:spPr>
          <a:xfrm>
            <a:off x="217522" y="1458206"/>
            <a:ext cx="8660663" cy="1716011"/>
          </a:xfrm>
          <a:prstGeom prst="rect">
            <a:avLst/>
          </a:prstGeom>
          <a:solidFill>
            <a:schemeClr val="accent6">
              <a:lumMod val="20000"/>
              <a:lumOff val="80000"/>
              <a:alpha val="50000"/>
            </a:schemeClr>
          </a:solidFill>
          <a:ln>
            <a:solidFill>
              <a:schemeClr val="accent6">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lnSpc>
                <a:spcPts val="2200"/>
              </a:lnSpc>
            </a:pPr>
            <a:endParaRPr kumimoji="1" lang="ja-JP" altLang="en-US" sz="2000" dirty="0">
              <a:solidFill>
                <a:srgbClr val="50B8C0"/>
              </a:solidFill>
              <a:latin typeface="+mn-ea"/>
            </a:endParaRPr>
          </a:p>
        </p:txBody>
      </p:sp>
      <p:sp>
        <p:nvSpPr>
          <p:cNvPr id="2" name="タイトル 1">
            <a:extLst>
              <a:ext uri="{FF2B5EF4-FFF2-40B4-BE49-F238E27FC236}">
                <a16:creationId xmlns:a16="http://schemas.microsoft.com/office/drawing/2014/main" id="{33DCD1E6-4022-3A94-D81A-C0E39F8490BE}"/>
              </a:ext>
            </a:extLst>
          </p:cNvPr>
          <p:cNvSpPr>
            <a:spLocks noGrp="1"/>
          </p:cNvSpPr>
          <p:nvPr>
            <p:ph type="title"/>
          </p:nvPr>
        </p:nvSpPr>
        <p:spPr>
          <a:xfrm>
            <a:off x="356965" y="188258"/>
            <a:ext cx="8420985" cy="537883"/>
          </a:xfrm>
        </p:spPr>
        <p:txBody>
          <a:bodyPr/>
          <a:lstStyle/>
          <a:p>
            <a:pPr>
              <a:spcAft>
                <a:spcPts val="1200"/>
              </a:spcAft>
            </a:pPr>
            <a:r>
              <a:rPr kumimoji="1" lang="ja-JP" altLang="en-US" sz="2800" dirty="0">
                <a:solidFill>
                  <a:schemeClr val="tx1">
                    <a:lumMod val="75000"/>
                    <a:lumOff val="25000"/>
                  </a:schemeClr>
                </a:solidFill>
              </a:rPr>
              <a:t>授業をする上でのポイント</a:t>
            </a:r>
          </a:p>
        </p:txBody>
      </p:sp>
      <p:sp>
        <p:nvSpPr>
          <p:cNvPr id="11" name="テキスト ボックス 10">
            <a:extLst>
              <a:ext uri="{FF2B5EF4-FFF2-40B4-BE49-F238E27FC236}">
                <a16:creationId xmlns:a16="http://schemas.microsoft.com/office/drawing/2014/main" id="{44DF38BC-0479-8B23-D809-A27BE45CB8FB}"/>
              </a:ext>
            </a:extLst>
          </p:cNvPr>
          <p:cNvSpPr txBox="1"/>
          <p:nvPr/>
        </p:nvSpPr>
        <p:spPr>
          <a:xfrm>
            <a:off x="265812" y="1034073"/>
            <a:ext cx="8612373" cy="5032147"/>
          </a:xfrm>
          <a:prstGeom prst="rect">
            <a:avLst/>
          </a:prstGeom>
          <a:noFill/>
        </p:spPr>
        <p:txBody>
          <a:bodyPr wrap="square">
            <a:spAutoFit/>
          </a:bodyPr>
          <a:lstStyle/>
          <a:p>
            <a:pPr>
              <a:spcAft>
                <a:spcPts val="1200"/>
              </a:spcAft>
            </a:pPr>
            <a:r>
              <a:rPr lang="ja-JP" altLang="en-US" sz="2000" b="1" u="heavy" dirty="0">
                <a:solidFill>
                  <a:schemeClr val="accent6">
                    <a:lumMod val="50000"/>
                  </a:schemeClr>
                </a:solidFill>
              </a:rPr>
              <a:t>＜指導上の留意点＞</a:t>
            </a:r>
          </a:p>
          <a:p>
            <a:pPr marL="179388" indent="-179388">
              <a:spcAft>
                <a:spcPts val="600"/>
              </a:spcAft>
            </a:pPr>
            <a:r>
              <a:rPr lang="ja-JP" altLang="en-US" sz="1600" dirty="0">
                <a:solidFill>
                  <a:schemeClr val="tx1">
                    <a:lumMod val="75000"/>
                    <a:lumOff val="25000"/>
                  </a:schemeClr>
                </a:solidFill>
              </a:rPr>
              <a:t>１ 生徒が「自らを大切な存在」であると認識することができる。</a:t>
            </a:r>
            <a:endParaRPr lang="en-US" altLang="ja-JP" sz="1600" dirty="0">
              <a:solidFill>
                <a:schemeClr val="tx1">
                  <a:lumMod val="75000"/>
                  <a:lumOff val="25000"/>
                </a:schemeClr>
              </a:solidFill>
            </a:endParaRPr>
          </a:p>
          <a:p>
            <a:pPr marL="179388" indent="-179388">
              <a:spcAft>
                <a:spcPts val="600"/>
              </a:spcAft>
            </a:pPr>
            <a:r>
              <a:rPr lang="ja-JP" altLang="en-US" sz="1600" dirty="0">
                <a:solidFill>
                  <a:schemeClr val="tx1">
                    <a:lumMod val="75000"/>
                    <a:lumOff val="25000"/>
                  </a:schemeClr>
                </a:solidFill>
              </a:rPr>
              <a:t>２ ストレスを感じることは自然なことで、適度なストレスは成長に必要なものであることを理解する。 </a:t>
            </a:r>
            <a:endParaRPr lang="en-US" altLang="ja-JP" sz="1600" dirty="0">
              <a:solidFill>
                <a:schemeClr val="tx1">
                  <a:lumMod val="75000"/>
                  <a:lumOff val="25000"/>
                </a:schemeClr>
              </a:solidFill>
            </a:endParaRPr>
          </a:p>
          <a:p>
            <a:pPr marL="179388" indent="-179388">
              <a:spcAft>
                <a:spcPts val="600"/>
              </a:spcAft>
            </a:pPr>
            <a:r>
              <a:rPr lang="ja-JP" altLang="en-US" sz="1600" dirty="0">
                <a:solidFill>
                  <a:schemeClr val="tx1">
                    <a:lumMod val="75000"/>
                    <a:lumOff val="25000"/>
                  </a:schemeClr>
                </a:solidFill>
              </a:rPr>
              <a:t>３ ストレスに適切に対処するための自分に合ったセルフケアの方法を身につける。 </a:t>
            </a:r>
            <a:endParaRPr lang="en-US" altLang="ja-JP" sz="1600" dirty="0">
              <a:solidFill>
                <a:schemeClr val="tx1">
                  <a:lumMod val="75000"/>
                  <a:lumOff val="25000"/>
                </a:schemeClr>
              </a:solidFill>
            </a:endParaRPr>
          </a:p>
          <a:p>
            <a:pPr marL="179388" indent="-179388">
              <a:spcAft>
                <a:spcPts val="600"/>
              </a:spcAft>
            </a:pPr>
            <a:r>
              <a:rPr lang="ja-JP" altLang="en-US" sz="1600" dirty="0">
                <a:solidFill>
                  <a:schemeClr val="tx1">
                    <a:lumMod val="75000"/>
                    <a:lumOff val="25000"/>
                  </a:schemeClr>
                </a:solidFill>
              </a:rPr>
              <a:t>４ 悩みを一人で抱え込まず、信頼できる第三者に助けを求めることができる（</a:t>
            </a:r>
            <a:r>
              <a:rPr lang="en-US" altLang="ja-JP" sz="1600" dirty="0">
                <a:solidFill>
                  <a:schemeClr val="tx1">
                    <a:lumMod val="75000"/>
                    <a:lumOff val="25000"/>
                  </a:schemeClr>
                </a:solidFill>
              </a:rPr>
              <a:t>SOS</a:t>
            </a:r>
            <a:r>
              <a:rPr lang="ja-JP" altLang="en-US" sz="1600" dirty="0">
                <a:solidFill>
                  <a:schemeClr val="tx1">
                    <a:lumMod val="75000"/>
                    <a:lumOff val="25000"/>
                  </a:schemeClr>
                </a:solidFill>
              </a:rPr>
              <a:t>の発信）。 </a:t>
            </a:r>
            <a:endParaRPr lang="en-US" altLang="ja-JP" sz="1600" dirty="0">
              <a:solidFill>
                <a:schemeClr val="tx1">
                  <a:lumMod val="75000"/>
                  <a:lumOff val="25000"/>
                </a:schemeClr>
              </a:solidFill>
            </a:endParaRPr>
          </a:p>
          <a:p>
            <a:pPr marL="179388" indent="-179388">
              <a:spcAft>
                <a:spcPts val="1800"/>
              </a:spcAft>
            </a:pPr>
            <a:r>
              <a:rPr lang="ja-JP" altLang="en-US" sz="1600" dirty="0">
                <a:solidFill>
                  <a:schemeClr val="tx1">
                    <a:lumMod val="75000"/>
                    <a:lumOff val="25000"/>
                  </a:schemeClr>
                </a:solidFill>
              </a:rPr>
              <a:t>５ 友だちの悩みを真剣に受け止めるとともに、信頼できる大人につなげようとする。</a:t>
            </a:r>
            <a:endParaRPr lang="en-US" altLang="ja-JP" sz="1600" dirty="0">
              <a:solidFill>
                <a:schemeClr val="tx1">
                  <a:lumMod val="75000"/>
                  <a:lumOff val="25000"/>
                </a:schemeClr>
              </a:solidFill>
            </a:endParaRPr>
          </a:p>
          <a:p>
            <a:pPr marL="179388" indent="-179388">
              <a:spcAft>
                <a:spcPts val="600"/>
              </a:spcAft>
            </a:pPr>
            <a:r>
              <a:rPr lang="ja-JP" altLang="en-US" sz="1600" dirty="0">
                <a:solidFill>
                  <a:schemeClr val="tx1">
                    <a:lumMod val="75000"/>
                    <a:lumOff val="25000"/>
                  </a:schemeClr>
                </a:solidFill>
                <a:latin typeface="Verdana" panose="020B0604030504040204" pitchFamily="34" charset="0"/>
              </a:rPr>
              <a:t>本手引きでは、</a:t>
            </a:r>
            <a:r>
              <a:rPr lang="ja-JP" altLang="en-US" sz="1600" b="1" u="sng" dirty="0">
                <a:solidFill>
                  <a:schemeClr val="accent6">
                    <a:lumMod val="50000"/>
                  </a:schemeClr>
                </a:solidFill>
                <a:latin typeface="Verdana" panose="020B0604030504040204" pitchFamily="34" charset="0"/>
              </a:rPr>
              <a:t>授業のねらい</a:t>
            </a:r>
            <a:r>
              <a:rPr lang="ja-JP" altLang="en-US" sz="1600" dirty="0">
                <a:solidFill>
                  <a:schemeClr val="tx1">
                    <a:lumMod val="75000"/>
                    <a:lumOff val="25000"/>
                  </a:schemeClr>
                </a:solidFill>
                <a:latin typeface="Verdana" panose="020B0604030504040204" pitchFamily="34" charset="0"/>
              </a:rPr>
              <a:t>として上記 </a:t>
            </a:r>
            <a:r>
              <a:rPr lang="en-US" altLang="ja-JP" sz="1600" dirty="0">
                <a:solidFill>
                  <a:schemeClr val="tx1">
                    <a:lumMod val="75000"/>
                    <a:lumOff val="25000"/>
                  </a:schemeClr>
                </a:solidFill>
                <a:latin typeface="Verdana" panose="020B0604030504040204" pitchFamily="34" charset="0"/>
                <a:ea typeface="Verdana" panose="020B0604030504040204" pitchFamily="34" charset="0"/>
              </a:rPr>
              <a:t>5 </a:t>
            </a:r>
            <a:r>
              <a:rPr lang="ja-JP" altLang="en-US" sz="1600" dirty="0">
                <a:solidFill>
                  <a:schemeClr val="tx1">
                    <a:lumMod val="75000"/>
                    <a:lumOff val="25000"/>
                  </a:schemeClr>
                </a:solidFill>
                <a:latin typeface="Verdana" panose="020B0604030504040204" pitchFamily="34" charset="0"/>
              </a:rPr>
              <a:t>点をあげていますが、</a:t>
            </a:r>
            <a:endParaRPr lang="en-US" altLang="ja-JP" sz="1600" dirty="0">
              <a:solidFill>
                <a:schemeClr val="tx1">
                  <a:lumMod val="75000"/>
                  <a:lumOff val="25000"/>
                </a:schemeClr>
              </a:solidFill>
              <a:latin typeface="Verdana" panose="020B0604030504040204" pitchFamily="34" charset="0"/>
            </a:endParaRPr>
          </a:p>
          <a:p>
            <a:pPr>
              <a:spcAft>
                <a:spcPts val="600"/>
              </a:spcAft>
            </a:pPr>
            <a:r>
              <a:rPr lang="ja-JP" altLang="en-US" sz="1600" dirty="0">
                <a:solidFill>
                  <a:srgbClr val="0070C0"/>
                </a:solidFill>
                <a:latin typeface="Verdana" panose="020B0604030504040204" pitchFamily="34" charset="0"/>
              </a:rPr>
              <a:t>「４ 悩みを一人で抱え込まず、信頼できる第三者に助けを求めることができる（</a:t>
            </a:r>
            <a:r>
              <a:rPr lang="en-US" altLang="ja-JP" sz="1600" dirty="0">
                <a:solidFill>
                  <a:srgbClr val="0070C0"/>
                </a:solidFill>
                <a:latin typeface="Verdana" panose="020B0604030504040204" pitchFamily="34" charset="0"/>
                <a:ea typeface="Verdana" panose="020B0604030504040204" pitchFamily="34" charset="0"/>
              </a:rPr>
              <a:t>SOS </a:t>
            </a:r>
            <a:r>
              <a:rPr lang="ja-JP" altLang="en-US" sz="1600" dirty="0">
                <a:solidFill>
                  <a:srgbClr val="0070C0"/>
                </a:solidFill>
                <a:latin typeface="Verdana" panose="020B0604030504040204" pitchFamily="34" charset="0"/>
              </a:rPr>
              <a:t>の発信）。」について、次のことに留意する必要があります。</a:t>
            </a:r>
          </a:p>
          <a:p>
            <a:pPr marL="538163" indent="-358775">
              <a:lnSpc>
                <a:spcPct val="150000"/>
              </a:lnSpc>
              <a:spcAft>
                <a:spcPts val="600"/>
              </a:spcAft>
            </a:pPr>
            <a:r>
              <a:rPr lang="ja-JP" altLang="en-US" sz="2000" b="1" dirty="0">
                <a:solidFill>
                  <a:srgbClr val="C00000"/>
                </a:solidFill>
                <a:latin typeface="Verdana" panose="020B0604030504040204" pitchFamily="34" charset="0"/>
              </a:rPr>
              <a:t>① 生徒は、「自分自身が抱えているストレス」に気づいていない場合もある。</a:t>
            </a:r>
          </a:p>
          <a:p>
            <a:pPr marL="538163" indent="-358775">
              <a:lnSpc>
                <a:spcPct val="150000"/>
              </a:lnSpc>
              <a:spcAft>
                <a:spcPts val="600"/>
              </a:spcAft>
            </a:pPr>
            <a:r>
              <a:rPr lang="ja-JP" altLang="en-US" sz="2000" b="1" dirty="0">
                <a:solidFill>
                  <a:srgbClr val="C00000"/>
                </a:solidFill>
                <a:latin typeface="Verdana" panose="020B0604030504040204" pitchFamily="34" charset="0"/>
              </a:rPr>
              <a:t>② ストレスに気づいていたり、悩みを抱えていたりしてもコミュニケーションの苦手さや、周囲への不信感等から、相談できない（しない）場合もある。</a:t>
            </a:r>
          </a:p>
          <a:p>
            <a:pPr marL="179388" indent="-179388">
              <a:spcAft>
                <a:spcPts val="600"/>
              </a:spcAft>
            </a:pPr>
            <a:endParaRPr lang="ja-JP" altLang="en-US" dirty="0">
              <a:solidFill>
                <a:schemeClr val="tx1">
                  <a:lumMod val="75000"/>
                  <a:lumOff val="25000"/>
                </a:schemeClr>
              </a:solidFill>
            </a:endParaRPr>
          </a:p>
        </p:txBody>
      </p:sp>
      <p:sp>
        <p:nvSpPr>
          <p:cNvPr id="5" name="テキスト ボックス 4">
            <a:extLst>
              <a:ext uri="{FF2B5EF4-FFF2-40B4-BE49-F238E27FC236}">
                <a16:creationId xmlns:a16="http://schemas.microsoft.com/office/drawing/2014/main" id="{7CF4DA58-3D94-FD05-DB43-EEF25C52D2A1}"/>
              </a:ext>
            </a:extLst>
          </p:cNvPr>
          <p:cNvSpPr txBox="1"/>
          <p:nvPr/>
        </p:nvSpPr>
        <p:spPr>
          <a:xfrm>
            <a:off x="2489062" y="6138750"/>
            <a:ext cx="6654938" cy="584775"/>
          </a:xfrm>
          <a:prstGeom prst="rect">
            <a:avLst/>
          </a:prstGeom>
          <a:noFill/>
        </p:spPr>
        <p:txBody>
          <a:bodyPr wrap="square">
            <a:spAutoFit/>
          </a:bodyPr>
          <a:lstStyle/>
          <a:p>
            <a:r>
              <a:rPr lang="ja-JP" altLang="en-US" sz="1600" dirty="0"/>
              <a:t>長野県健康福祉部・長野県教育委員会　作成</a:t>
            </a:r>
            <a:endParaRPr lang="en-US" altLang="ja-JP" sz="1600" dirty="0"/>
          </a:p>
          <a:p>
            <a:r>
              <a:rPr lang="ja-JP" altLang="en-US" sz="1600" dirty="0"/>
              <a:t>「一人でなやんでいるあなたへ」活用の手引き～ </a:t>
            </a:r>
            <a:r>
              <a:rPr lang="en-US" altLang="ja-JP" sz="1600" dirty="0"/>
              <a:t>SOS </a:t>
            </a:r>
            <a:r>
              <a:rPr lang="ja-JP" altLang="en-US" sz="1600" dirty="0"/>
              <a:t>を出していいんだよ ～</a:t>
            </a:r>
          </a:p>
        </p:txBody>
      </p:sp>
    </p:spTree>
    <p:extLst>
      <p:ext uri="{BB962C8B-B14F-4D97-AF65-F5344CB8AC3E}">
        <p14:creationId xmlns:p14="http://schemas.microsoft.com/office/powerpoint/2010/main" val="2545628695"/>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A7C69-DDD8-4CA6-91E4-D40369FFB23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6E131C5-059B-B2DE-35A7-73364184E71B}"/>
              </a:ext>
            </a:extLst>
          </p:cNvPr>
          <p:cNvSpPr>
            <a:spLocks noGrp="1"/>
          </p:cNvSpPr>
          <p:nvPr>
            <p:ph type="title"/>
          </p:nvPr>
        </p:nvSpPr>
        <p:spPr>
          <a:xfrm>
            <a:off x="356965" y="188258"/>
            <a:ext cx="8420985" cy="537883"/>
          </a:xfrm>
        </p:spPr>
        <p:txBody>
          <a:bodyPr/>
          <a:lstStyle/>
          <a:p>
            <a:pPr>
              <a:spcAft>
                <a:spcPts val="1200"/>
              </a:spcAft>
            </a:pPr>
            <a:r>
              <a:rPr kumimoji="1" lang="ja-JP" altLang="en-US" sz="2800" dirty="0">
                <a:solidFill>
                  <a:schemeClr val="tx1">
                    <a:lumMod val="75000"/>
                    <a:lumOff val="25000"/>
                  </a:schemeClr>
                </a:solidFill>
              </a:rPr>
              <a:t>授業をする上でのポイント</a:t>
            </a:r>
          </a:p>
        </p:txBody>
      </p:sp>
      <p:sp>
        <p:nvSpPr>
          <p:cNvPr id="11" name="テキスト ボックス 10">
            <a:extLst>
              <a:ext uri="{FF2B5EF4-FFF2-40B4-BE49-F238E27FC236}">
                <a16:creationId xmlns:a16="http://schemas.microsoft.com/office/drawing/2014/main" id="{F6D23275-5167-C780-2D3F-305982DCC5EF}"/>
              </a:ext>
            </a:extLst>
          </p:cNvPr>
          <p:cNvSpPr txBox="1"/>
          <p:nvPr/>
        </p:nvSpPr>
        <p:spPr>
          <a:xfrm>
            <a:off x="265812" y="1034073"/>
            <a:ext cx="8612373" cy="3855799"/>
          </a:xfrm>
          <a:prstGeom prst="rect">
            <a:avLst/>
          </a:prstGeom>
          <a:noFill/>
        </p:spPr>
        <p:txBody>
          <a:bodyPr wrap="square">
            <a:spAutoFit/>
          </a:bodyPr>
          <a:lstStyle/>
          <a:p>
            <a:pPr>
              <a:spcAft>
                <a:spcPts val="1200"/>
              </a:spcAft>
            </a:pPr>
            <a:r>
              <a:rPr lang="ja-JP" altLang="en-US" sz="2000" b="1" u="heavy" dirty="0">
                <a:solidFill>
                  <a:schemeClr val="accent6">
                    <a:lumMod val="50000"/>
                  </a:schemeClr>
                </a:solidFill>
              </a:rPr>
              <a:t>＜指導上の留意点＞</a:t>
            </a:r>
          </a:p>
          <a:p>
            <a:pPr marL="179388" indent="-179388">
              <a:lnSpc>
                <a:spcPct val="150000"/>
              </a:lnSpc>
              <a:spcAft>
                <a:spcPts val="600"/>
              </a:spcAft>
            </a:pPr>
            <a:r>
              <a:rPr lang="ja-JP" altLang="en-US" sz="2000" dirty="0">
                <a:solidFill>
                  <a:schemeClr val="tx1">
                    <a:lumMod val="75000"/>
                    <a:lumOff val="25000"/>
                  </a:schemeClr>
                </a:solidFill>
              </a:rPr>
              <a:t>・「自殺総合対策大綱」では、</a:t>
            </a:r>
            <a:r>
              <a:rPr lang="en-US" altLang="ja-JP" sz="2000" dirty="0">
                <a:solidFill>
                  <a:schemeClr val="tx1">
                    <a:lumMod val="75000"/>
                    <a:lumOff val="25000"/>
                  </a:schemeClr>
                </a:solidFill>
              </a:rPr>
              <a:t>SOS </a:t>
            </a:r>
            <a:r>
              <a:rPr lang="ja-JP" altLang="en-US" sz="2000" dirty="0">
                <a:solidFill>
                  <a:schemeClr val="tx1">
                    <a:lumMod val="75000"/>
                    <a:lumOff val="25000"/>
                  </a:schemeClr>
                </a:solidFill>
              </a:rPr>
              <a:t>の出し方に関する教育の推進とともに子どもの出した </a:t>
            </a:r>
            <a:r>
              <a:rPr lang="en-US" altLang="ja-JP" sz="2000" dirty="0">
                <a:solidFill>
                  <a:schemeClr val="tx1">
                    <a:lumMod val="75000"/>
                    <a:lumOff val="25000"/>
                  </a:schemeClr>
                </a:solidFill>
              </a:rPr>
              <a:t>SOS </a:t>
            </a:r>
            <a:r>
              <a:rPr lang="ja-JP" altLang="en-US" sz="2000" dirty="0">
                <a:solidFill>
                  <a:schemeClr val="tx1">
                    <a:lumMod val="75000"/>
                    <a:lumOff val="25000"/>
                  </a:schemeClr>
                </a:solidFill>
              </a:rPr>
              <a:t>について、周囲の大人が気づく感度を高めることの重要性が指摘されています。</a:t>
            </a:r>
          </a:p>
          <a:p>
            <a:pPr marL="179388" indent="-179388">
              <a:lnSpc>
                <a:spcPct val="150000"/>
              </a:lnSpc>
              <a:spcAft>
                <a:spcPts val="600"/>
              </a:spcAft>
            </a:pPr>
            <a:r>
              <a:rPr lang="ja-JP" altLang="en-US" sz="2000" dirty="0">
                <a:solidFill>
                  <a:schemeClr val="tx1">
                    <a:lumMod val="75000"/>
                    <a:lumOff val="25000"/>
                  </a:schemeClr>
                </a:solidFill>
              </a:rPr>
              <a:t>・それらを踏まえ、</a:t>
            </a:r>
            <a:r>
              <a:rPr lang="ja-JP" altLang="en-US" sz="2000" b="1" u="sng" dirty="0">
                <a:solidFill>
                  <a:srgbClr val="C00000"/>
                </a:solidFill>
              </a:rPr>
              <a:t>「言葉として </a:t>
            </a:r>
            <a:r>
              <a:rPr lang="en-US" altLang="ja-JP" sz="2000" b="1" u="sng" dirty="0">
                <a:solidFill>
                  <a:srgbClr val="C00000"/>
                </a:solidFill>
              </a:rPr>
              <a:t>SOS </a:t>
            </a:r>
            <a:r>
              <a:rPr lang="ja-JP" altLang="en-US" sz="2000" b="1" u="sng" dirty="0">
                <a:solidFill>
                  <a:srgbClr val="C00000"/>
                </a:solidFill>
              </a:rPr>
              <a:t>を出せなくても、周りの大人が一生懸命みんなを見守り、</a:t>
            </a:r>
            <a:r>
              <a:rPr lang="en-US" altLang="ja-JP" sz="2000" b="1" u="sng" dirty="0">
                <a:solidFill>
                  <a:srgbClr val="C00000"/>
                </a:solidFill>
              </a:rPr>
              <a:t>SOS </a:t>
            </a:r>
            <a:r>
              <a:rPr lang="ja-JP" altLang="en-US" sz="2000" b="1" u="sng" dirty="0">
                <a:solidFill>
                  <a:srgbClr val="C00000"/>
                </a:solidFill>
              </a:rPr>
              <a:t>に気づけるようにしていくよ！」というメッセージ</a:t>
            </a:r>
            <a:r>
              <a:rPr lang="ja-JP" altLang="en-US" sz="2000" dirty="0">
                <a:solidFill>
                  <a:schemeClr val="tx1">
                    <a:lumMod val="75000"/>
                    <a:lumOff val="25000"/>
                  </a:schemeClr>
                </a:solidFill>
              </a:rPr>
              <a:t>を伝えることが必要です。</a:t>
            </a:r>
          </a:p>
          <a:p>
            <a:pPr marL="179388" indent="-179388" algn="r">
              <a:lnSpc>
                <a:spcPct val="150000"/>
              </a:lnSpc>
              <a:spcAft>
                <a:spcPts val="600"/>
              </a:spcAft>
            </a:pPr>
            <a:r>
              <a:rPr lang="en-US" altLang="ja-JP" dirty="0">
                <a:solidFill>
                  <a:schemeClr val="tx1">
                    <a:lumMod val="75000"/>
                    <a:lumOff val="25000"/>
                  </a:schemeClr>
                </a:solidFill>
              </a:rPr>
              <a:t>※ </a:t>
            </a:r>
            <a:r>
              <a:rPr lang="ja-JP" altLang="en-US" dirty="0">
                <a:solidFill>
                  <a:schemeClr val="tx1">
                    <a:lumMod val="75000"/>
                    <a:lumOff val="25000"/>
                  </a:schemeClr>
                </a:solidFill>
              </a:rPr>
              <a:t>ワークシートやアンケート記入の際に、のぞき見できない環境への配慮も必要です。</a:t>
            </a:r>
          </a:p>
        </p:txBody>
      </p:sp>
      <p:sp>
        <p:nvSpPr>
          <p:cNvPr id="5" name="テキスト ボックス 4">
            <a:extLst>
              <a:ext uri="{FF2B5EF4-FFF2-40B4-BE49-F238E27FC236}">
                <a16:creationId xmlns:a16="http://schemas.microsoft.com/office/drawing/2014/main" id="{5B6EE6B3-BF53-B1B5-3DA5-26999DA0BC5F}"/>
              </a:ext>
            </a:extLst>
          </p:cNvPr>
          <p:cNvSpPr txBox="1"/>
          <p:nvPr/>
        </p:nvSpPr>
        <p:spPr>
          <a:xfrm>
            <a:off x="2489062" y="6138750"/>
            <a:ext cx="6654938" cy="584775"/>
          </a:xfrm>
          <a:prstGeom prst="rect">
            <a:avLst/>
          </a:prstGeom>
          <a:noFill/>
        </p:spPr>
        <p:txBody>
          <a:bodyPr wrap="square">
            <a:spAutoFit/>
          </a:bodyPr>
          <a:lstStyle/>
          <a:p>
            <a:r>
              <a:rPr lang="ja-JP" altLang="en-US" sz="1600" dirty="0"/>
              <a:t>長野県健康福祉部・長野県教育委員会　作成</a:t>
            </a:r>
            <a:endParaRPr lang="en-US" altLang="ja-JP" sz="1600" dirty="0"/>
          </a:p>
          <a:p>
            <a:r>
              <a:rPr lang="ja-JP" altLang="en-US" sz="1600" dirty="0"/>
              <a:t>「一人でなやんでいるあなたへ」活用の手引き～ </a:t>
            </a:r>
            <a:r>
              <a:rPr lang="en-US" altLang="ja-JP" sz="1600" dirty="0"/>
              <a:t>SOS </a:t>
            </a:r>
            <a:r>
              <a:rPr lang="ja-JP" altLang="en-US" sz="1600" dirty="0"/>
              <a:t>を出していいんだよ ～</a:t>
            </a:r>
          </a:p>
        </p:txBody>
      </p:sp>
    </p:spTree>
    <p:extLst>
      <p:ext uri="{BB962C8B-B14F-4D97-AF65-F5344CB8AC3E}">
        <p14:creationId xmlns:p14="http://schemas.microsoft.com/office/powerpoint/2010/main" val="3528964686"/>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theme/theme1.xml><?xml version="1.0" encoding="utf-8"?>
<a:theme xmlns:a="http://schemas.openxmlformats.org/drawingml/2006/main" name="2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1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3.xml><?xml version="1.0" encoding="utf-8"?>
<a:theme xmlns:a="http://schemas.openxmlformats.org/drawingml/2006/main" name="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24934748-d9c1-43e7-873a-8dadb8d5824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5339F88AF049A45B3DC5BFAB257AEA9" ma:contentTypeVersion="13" ma:contentTypeDescription="新しいドキュメントを作成します。" ma:contentTypeScope="" ma:versionID="1619b5da0b4ff1b8c2f5daf0c438eed5">
  <xsd:schema xmlns:xsd="http://www.w3.org/2001/XMLSchema" xmlns:xs="http://www.w3.org/2001/XMLSchema" xmlns:p="http://schemas.microsoft.com/office/2006/metadata/properties" xmlns:ns3="24934748-d9c1-43e7-873a-8dadb8d58243" xmlns:ns4="b0f6aca0-8502-4a3a-97fa-3152c6808097" targetNamespace="http://schemas.microsoft.com/office/2006/metadata/properties" ma:root="true" ma:fieldsID="2a3c70ff31442776fea482b5605fe63b" ns3:_="" ns4:_="">
    <xsd:import namespace="24934748-d9c1-43e7-873a-8dadb8d58243"/>
    <xsd:import namespace="b0f6aca0-8502-4a3a-97fa-3152c680809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_activity" minOccurs="0"/>
                <xsd:element ref="ns4:SharedWithUsers" minOccurs="0"/>
                <xsd:element ref="ns4:SharedWithDetails" minOccurs="0"/>
                <xsd:element ref="ns4:SharingHintHash"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934748-d9c1-43e7-873a-8dadb8d582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0f6aca0-8502-4a3a-97fa-3152c6808097"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4B3CC1-8F72-41C3-AFF3-0BFE3271EB26}">
  <ds:schemaRefs>
    <ds:schemaRef ds:uri="http://schemas.microsoft.com/sharepoint/v3/contenttype/forms"/>
  </ds:schemaRefs>
</ds:datastoreItem>
</file>

<file path=customXml/itemProps2.xml><?xml version="1.0" encoding="utf-8"?>
<ds:datastoreItem xmlns:ds="http://schemas.openxmlformats.org/officeDocument/2006/customXml" ds:itemID="{F4AEE857-99A5-4FE7-B50A-13F9858119D1}">
  <ds:schemaRefs>
    <ds:schemaRef ds:uri="http://purl.org/dc/elements/1.1/"/>
    <ds:schemaRef ds:uri="24934748-d9c1-43e7-873a-8dadb8d58243"/>
    <ds:schemaRef ds:uri="http://schemas.openxmlformats.org/package/2006/metadata/core-properties"/>
    <ds:schemaRef ds:uri="http://purl.org/dc/dcmitype/"/>
    <ds:schemaRef ds:uri="http://schemas.microsoft.com/office/2006/documentManagement/types"/>
    <ds:schemaRef ds:uri="http://purl.org/dc/terms/"/>
    <ds:schemaRef ds:uri="b0f6aca0-8502-4a3a-97fa-3152c6808097"/>
    <ds:schemaRef ds:uri="http://www.w3.org/XML/1998/namespace"/>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20AB9EC5-9B81-4E11-825F-95A5D6B94C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934748-d9c1-43e7-873a-8dadb8d58243"/>
    <ds:schemaRef ds:uri="b0f6aca0-8502-4a3a-97fa-3152c68080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1369a77-dfbc-4f7e-88e0-b4e95c92e63e}" enabled="0" method="" siteId="{51369a77-dfbc-4f7e-88e0-b4e95c92e63e}" removed="1"/>
</clbl:labelList>
</file>

<file path=docProps/app.xml><?xml version="1.0" encoding="utf-8"?>
<Properties xmlns="http://schemas.openxmlformats.org/officeDocument/2006/extended-properties" xmlns:vt="http://schemas.openxmlformats.org/officeDocument/2006/docPropsVTypes">
  <TotalTime>8962</TotalTime>
  <Words>1870</Words>
  <Application>Microsoft Office PowerPoint</Application>
  <PresentationFormat>画面に合わせる (4:3)</PresentationFormat>
  <Paragraphs>97</Paragraphs>
  <Slides>10</Slides>
  <Notes>10</Notes>
  <HiddenSlides>0</HiddenSlides>
  <MMClips>0</MMClips>
  <ScaleCrop>false</ScaleCrop>
  <HeadingPairs>
    <vt:vector size="6" baseType="variant">
      <vt:variant>
        <vt:lpstr>使用されているフォント</vt:lpstr>
      </vt:variant>
      <vt:variant>
        <vt:i4>4</vt:i4>
      </vt:variant>
      <vt:variant>
        <vt:lpstr>テーマ</vt:lpstr>
      </vt:variant>
      <vt:variant>
        <vt:i4>3</vt:i4>
      </vt:variant>
      <vt:variant>
        <vt:lpstr>スライド タイトル</vt:lpstr>
      </vt:variant>
      <vt:variant>
        <vt:i4>10</vt:i4>
      </vt:variant>
    </vt:vector>
  </HeadingPairs>
  <TitlesOfParts>
    <vt:vector size="17" baseType="lpstr">
      <vt:lpstr>UD デジタル 教科書体 NK-R</vt:lpstr>
      <vt:lpstr>游ゴシック</vt:lpstr>
      <vt:lpstr>Arial</vt:lpstr>
      <vt:lpstr>Verdana</vt:lpstr>
      <vt:lpstr>2_JSCPテンプレート</vt:lpstr>
      <vt:lpstr>1_JSCPテンプレート</vt:lpstr>
      <vt:lpstr>JSCPテンプレート</vt:lpstr>
      <vt:lpstr>PowerPoint プレゼンテーション</vt:lpstr>
      <vt:lpstr>授業をする上でのポイント</vt:lpstr>
      <vt:lpstr>（２）『核となる授業』の実施についての留意点（事前の確認）</vt:lpstr>
      <vt:lpstr>授業をする上でのポイント</vt:lpstr>
      <vt:lpstr>授業をする上でのポイント</vt:lpstr>
      <vt:lpstr>授業をする上でのポイント</vt:lpstr>
      <vt:lpstr>授業をする上でのポイント</vt:lpstr>
      <vt:lpstr>授業をする上でのポイント</vt:lpstr>
      <vt:lpstr>授業をする上でのポイント</vt:lpstr>
      <vt:lpstr>「SOSの出し方に関する教育」のポイント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生水 裕美</dc:creator>
  <cp:lastModifiedBy>松田 芳明</cp:lastModifiedBy>
  <cp:revision>120</cp:revision>
  <cp:lastPrinted>2024-09-27T05:03:14Z</cp:lastPrinted>
  <dcterms:created xsi:type="dcterms:W3CDTF">2023-02-14T01:53:36Z</dcterms:created>
  <dcterms:modified xsi:type="dcterms:W3CDTF">2025-07-28T06:45:24Z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0x010100C5339F88AF049A45B3DC5BFAB257AEA9</vt:lpwstr>
  </property>
</Properties>
</file>